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9" r:id="rId2"/>
    <p:sldId id="342" r:id="rId3"/>
    <p:sldId id="352" r:id="rId4"/>
    <p:sldId id="340" r:id="rId5"/>
    <p:sldId id="343" r:id="rId6"/>
    <p:sldId id="344" r:id="rId7"/>
    <p:sldId id="346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400" r:id="rId16"/>
    <p:sldId id="397" r:id="rId17"/>
    <p:sldId id="398" r:id="rId18"/>
    <p:sldId id="355" r:id="rId19"/>
    <p:sldId id="399" r:id="rId20"/>
    <p:sldId id="401" r:id="rId21"/>
    <p:sldId id="402" r:id="rId22"/>
    <p:sldId id="403" r:id="rId23"/>
    <p:sldId id="404" r:id="rId24"/>
    <p:sldId id="405" r:id="rId25"/>
    <p:sldId id="407" r:id="rId26"/>
    <p:sldId id="406" r:id="rId27"/>
    <p:sldId id="408" r:id="rId2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49707-54B1-E449-BE05-E3CC2ACC9CA7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BD763-EAA8-2D4F-A16F-62236E1ED0C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424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" altLang="ko-Kore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endParaRPr lang="en" altLang="ko-Kore-KR" b="0" dirty="0">
              <a:effectLst/>
            </a:endParaRPr>
          </a:p>
          <a:p>
            <a:pPr rtl="0"/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the presentation about what I did with CUDA programming</a:t>
            </a:r>
            <a:endParaRPr lang="en" altLang="ko-Kore-KR" b="0" dirty="0">
              <a:effectLst/>
            </a:endParaRPr>
          </a:p>
          <a:p>
            <a:br>
              <a:rPr lang="en" altLang="ko-Kore-KR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E359-7830-4CD8-BCA3-745CA05135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57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BD763-EAA8-2D4F-A16F-62236E1ED0C3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536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BD763-EAA8-2D4F-A16F-62236E1ED0C3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429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BD763-EAA8-2D4F-A16F-62236E1ED0C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072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107CD-6429-0641-8213-E7216AC8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BF1CE5-AD4A-7F4B-A6B4-572E96DED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11E13-52AD-2D49-AF4D-5FDEC663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A360C-654F-6840-8192-2A5B2BB4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45FEC-C79B-4540-A114-7EFE7264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451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89BB8-6D5D-6943-B6D3-30DD2883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2094A-E855-2740-8EF1-3B4C8E69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40D414-D43F-FA44-862E-35AA8EA6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FCCA08-E5B7-0A43-AAF4-091BA305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6B932-184F-5646-90B7-B071AF05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90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FBBA3D-1B11-0F43-81B0-E29664622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621595-9541-2A49-B67E-A07DEE73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07FC-9967-D347-83E3-9B6F7A1D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76339-D26A-5E48-9A37-9260831C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B3383-923A-4940-AF59-616D3999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468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71055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90034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30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AC51E-7581-7E48-9648-BD021577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63ADC-3C65-B74E-B532-0D8BE071E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5AD4A-CE4E-9D4B-9EF4-93FF1C72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F076D3-080A-B647-910A-C186E65F0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8DC228-150C-1E45-BC37-C1BC8A51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534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C55A3-D519-EE49-A0D7-6A1665AE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79DC6-F622-5E46-8246-1027CD642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70B5F-8487-174C-B9A6-443954DB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4BB56-5FEB-DF4B-A735-510141F9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DBF39-C0DE-4B4C-B056-17677758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583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1563D-4726-9F4C-91B4-D25695FD4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7D1E42-59BD-9644-8017-5BFABDE2D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55499-37BA-4348-8C0B-C8DAB7F8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9F05CB-5345-824C-BD40-7BDBAABF1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8751E-6F2E-A649-ADDC-EE9546D7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F3EB5C-325B-854E-B97D-BEADE44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3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DDC39-2FA0-7A4D-AB1A-F1BA0CAC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A4F57D-DDFF-A847-AA83-CF3BE79E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6977E-9BDE-8C4D-B0A7-AD684DC37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B8CB2C-6F40-2242-A0D0-DEE6AE1A0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A6DFF2-9AAA-454E-B4D8-CFAC7B69A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FDAB9-20B7-B349-8C4F-0495C55B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C8587F-1DBF-024A-A8D0-B7E2483A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72FAB2-004F-D74F-B4EC-FA853041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097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2D2B1-7948-5544-AE3B-F1983985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C6BE6F-4DAD-4246-AEA0-495982FF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7DED72-5337-B546-A698-E5C4C52A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CFE36-DD93-194C-8A14-9E08EACC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91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E8A663-5754-3C40-89B5-5FC0967E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A85CBD-17F4-B145-BD21-7C00DA46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BE9E72-ECF9-8344-B20B-2FA3F06C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644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E6472-2C54-6C43-8E92-883990CA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4D96B8-8B4E-324A-BD3D-9C1002DC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A846F1-EE39-A140-9C98-3EC57193C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12D74A-96A9-A643-916B-D3F20F69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E2F52F-44FC-E94E-85CB-F9A3E5FC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1D076-489D-6442-AD22-E0C11E86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678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180A3-6A02-C148-937A-95E0F90A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AC974-086B-0643-87E1-6FC6372BA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7BE72-7C01-8649-BBAB-58A8AA328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33743-ED26-9541-9976-081F466E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99188-F1F5-9D43-B5E3-6ED34BA4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2D425-6710-6D4A-BDF4-8002D6D9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06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430AE4-B662-294E-9094-D9288C86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10937-0C30-6642-A29E-C70607F6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D9F05-C44A-F34D-84A5-F73E17EFE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CEC6-FEDC-9740-B8AA-326C8A6D0534}" type="datetimeFigureOut">
              <a:rPr kumimoji="1" lang="ko-Kore-KR" altLang="en-US" smtClean="0"/>
              <a:t>2021. 3. 21.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41E26-2241-0C49-9490-5C31988D1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D69A4-12FB-324E-B981-F6782257C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6013-6B9D-0044-99D8-340DE2A61E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880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84.png"/><Relationship Id="rId7" Type="http://schemas.openxmlformats.org/officeDocument/2006/relationships/image" Target="../media/image7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0" Type="http://schemas.openxmlformats.org/officeDocument/2006/relationships/image" Target="../media/image92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4187" y="1160750"/>
            <a:ext cx="8896902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Information</a:t>
            </a:r>
            <a:r>
              <a:rPr lang="ko-KR" altLang="en-US" sz="4000" dirty="0"/>
              <a:t> </a:t>
            </a:r>
            <a:r>
              <a:rPr lang="en-US" altLang="ko-KR" sz="4000" dirty="0"/>
              <a:t>Set</a:t>
            </a:r>
            <a:r>
              <a:rPr lang="ko-KR" altLang="en-US" sz="4000" dirty="0"/>
              <a:t> </a:t>
            </a:r>
            <a:r>
              <a:rPr lang="en-US" altLang="ko-KR" sz="4000" dirty="0"/>
              <a:t>Decoding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09667-9423-374D-89C5-80CCC94D9D3D}"/>
              </a:ext>
            </a:extLst>
          </p:cNvPr>
          <p:cNvSpPr txBox="1"/>
          <p:nvPr/>
        </p:nvSpPr>
        <p:spPr>
          <a:xfrm>
            <a:off x="1997765" y="6122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4D774-0015-184F-8363-57248FB020EE}"/>
              </a:ext>
            </a:extLst>
          </p:cNvPr>
          <p:cNvSpPr txBox="1"/>
          <p:nvPr/>
        </p:nvSpPr>
        <p:spPr>
          <a:xfrm>
            <a:off x="7020910" y="465608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장경배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CA72D-6B24-F246-8C12-FEDBB76142B7}"/>
              </a:ext>
            </a:extLst>
          </p:cNvPr>
          <p:cNvSpPr/>
          <p:nvPr/>
        </p:nvSpPr>
        <p:spPr>
          <a:xfrm>
            <a:off x="6007458" y="3917550"/>
            <a:ext cx="2904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https://youtu.be/g-J9RzLKqzI</a:t>
            </a:r>
          </a:p>
        </p:txBody>
      </p:sp>
    </p:spTree>
    <p:extLst>
      <p:ext uri="{BB962C8B-B14F-4D97-AF65-F5344CB8AC3E}">
        <p14:creationId xmlns:p14="http://schemas.microsoft.com/office/powerpoint/2010/main" val="389169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DDEB-312B-6C41-B693-F77145F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Lee-Brickell’s Information Set Decoding (</a:t>
            </a:r>
            <a:r>
              <a:rPr kumimoji="1" lang="en-US" altLang="ko-Kore-KR" dirty="0" err="1"/>
              <a:t>Niederreiter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버전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703631-D32B-B14B-B656-570851B8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37" y="3191806"/>
            <a:ext cx="4932147" cy="28030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B0227DB-9609-C149-BBC3-ACA7639DD5CD}"/>
              </a:ext>
            </a:extLst>
          </p:cNvPr>
          <p:cNvSpPr/>
          <p:nvPr/>
        </p:nvSpPr>
        <p:spPr>
          <a:xfrm>
            <a:off x="5360715" y="4696051"/>
            <a:ext cx="29795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F009908-F4B4-8B44-8137-C9309B09BAF9}"/>
                  </a:ext>
                </a:extLst>
              </p:cNvPr>
              <p:cNvSpPr/>
              <p:nvPr/>
            </p:nvSpPr>
            <p:spPr>
              <a:xfrm>
                <a:off x="5268933" y="4624267"/>
                <a:ext cx="5020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9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𝑪</m:t>
                      </m:r>
                    </m:oMath>
                  </m:oMathPara>
                </a14:m>
                <a:endParaRPr lang="ko-Kore-KR" altLang="en-US" sz="2900" b="1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F009908-F4B4-8B44-8137-C9309B09B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933" y="4624267"/>
                <a:ext cx="502061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4701D44-CAA0-AF48-91A2-65C42EF25CB6}"/>
              </a:ext>
            </a:extLst>
          </p:cNvPr>
          <p:cNvSpPr txBox="1"/>
          <p:nvPr/>
        </p:nvSpPr>
        <p:spPr>
          <a:xfrm>
            <a:off x="1127762" y="5964490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Information set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4A4D6-7C64-3142-BB09-9DCDD5AAB538}"/>
              </a:ext>
            </a:extLst>
          </p:cNvPr>
          <p:cNvSpPr txBox="1"/>
          <p:nvPr/>
        </p:nvSpPr>
        <p:spPr>
          <a:xfrm>
            <a:off x="3010031" y="5946568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Identity matrix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224538-CE90-2749-9816-747E66158DD5}"/>
                  </a:ext>
                </a:extLst>
              </p:cNvPr>
              <p:cNvSpPr txBox="1"/>
              <p:nvPr/>
            </p:nvSpPr>
            <p:spPr>
              <a:xfrm>
                <a:off x="341103" y="3212354"/>
                <a:ext cx="4225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224538-CE90-2749-9816-747E661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3" y="3212354"/>
                <a:ext cx="42255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9A7587D-784C-BF43-B444-71B58EF62B50}"/>
                  </a:ext>
                </a:extLst>
              </p:cNvPr>
              <p:cNvSpPr/>
              <p:nvPr/>
            </p:nvSpPr>
            <p:spPr>
              <a:xfrm>
                <a:off x="281730" y="4716644"/>
                <a:ext cx="50020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9A7587D-784C-BF43-B444-71B58EF62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0" y="4716644"/>
                <a:ext cx="500202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28A49D-B59B-924C-B613-888146194BC8}"/>
                  </a:ext>
                </a:extLst>
              </p:cNvPr>
              <p:cNvSpPr/>
              <p:nvPr/>
            </p:nvSpPr>
            <p:spPr>
              <a:xfrm>
                <a:off x="1683875" y="2812545"/>
                <a:ext cx="54668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28A49D-B59B-924C-B613-888146194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875" y="2812545"/>
                <a:ext cx="546688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658374-A2D5-0E4F-8DC8-33E36F58FAA2}"/>
                  </a:ext>
                </a:extLst>
              </p:cNvPr>
              <p:cNvSpPr/>
              <p:nvPr/>
            </p:nvSpPr>
            <p:spPr>
              <a:xfrm>
                <a:off x="3517737" y="2812545"/>
                <a:ext cx="55412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658374-A2D5-0E4F-8DC8-33E36F58F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737" y="2812545"/>
                <a:ext cx="554126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106464E0-3BB6-A449-825F-3FC5FBAA01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2732" y="3191806"/>
            <a:ext cx="4427348" cy="273846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6BF972-B665-264A-A431-744D84FE8767}"/>
              </a:ext>
            </a:extLst>
          </p:cNvPr>
          <p:cNvSpPr/>
          <p:nvPr/>
        </p:nvSpPr>
        <p:spPr>
          <a:xfrm>
            <a:off x="8293612" y="3384565"/>
            <a:ext cx="297951" cy="275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281C87-EBCE-5A43-A005-174F96F74B1E}"/>
              </a:ext>
            </a:extLst>
          </p:cNvPr>
          <p:cNvSpPr/>
          <p:nvPr/>
        </p:nvSpPr>
        <p:spPr>
          <a:xfrm>
            <a:off x="11263805" y="4649884"/>
            <a:ext cx="36052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14D1144-C270-D140-B123-17E25BED2943}"/>
              </a:ext>
            </a:extLst>
          </p:cNvPr>
          <p:cNvSpPr/>
          <p:nvPr/>
        </p:nvSpPr>
        <p:spPr>
          <a:xfrm>
            <a:off x="10071220" y="4716644"/>
            <a:ext cx="36052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EC96381-C9ED-A84F-B075-91C5F07EC487}"/>
                  </a:ext>
                </a:extLst>
              </p:cNvPr>
              <p:cNvSpPr/>
              <p:nvPr/>
            </p:nvSpPr>
            <p:spPr>
              <a:xfrm>
                <a:off x="10000449" y="4634386"/>
                <a:ext cx="5020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9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𝑪</m:t>
                      </m:r>
                    </m:oMath>
                  </m:oMathPara>
                </a14:m>
                <a:endParaRPr lang="ko-Kore-KR" altLang="en-US" sz="2900" b="1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EC96381-C9ED-A84F-B075-91C5F07EC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449" y="4634386"/>
                <a:ext cx="502061" cy="5386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0237C19-0C7C-6842-BA80-9495BCAB3711}"/>
                  </a:ext>
                </a:extLst>
              </p:cNvPr>
              <p:cNvSpPr/>
              <p:nvPr/>
            </p:nvSpPr>
            <p:spPr>
              <a:xfrm>
                <a:off x="8169243" y="3252633"/>
                <a:ext cx="54668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0237C19-0C7C-6842-BA80-9495BCAB3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43" y="3252633"/>
                <a:ext cx="546688" cy="477054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4BD9B66-78FC-FA43-BDBF-277D43B02F39}"/>
                  </a:ext>
                </a:extLst>
              </p:cNvPr>
              <p:cNvSpPr/>
              <p:nvPr/>
            </p:nvSpPr>
            <p:spPr>
              <a:xfrm>
                <a:off x="11167002" y="4649884"/>
                <a:ext cx="55412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4BD9B66-78FC-FA43-BDBF-277D43B02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002" y="4649884"/>
                <a:ext cx="554126" cy="477054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왼쪽 대괄호[L] 21">
            <a:extLst>
              <a:ext uri="{FF2B5EF4-FFF2-40B4-BE49-F238E27FC236}">
                <a16:creationId xmlns:a16="http://schemas.microsoft.com/office/drawing/2014/main" id="{354C1680-10E0-0647-8CEB-EF5117B8795D}"/>
              </a:ext>
            </a:extLst>
          </p:cNvPr>
          <p:cNvSpPr/>
          <p:nvPr/>
        </p:nvSpPr>
        <p:spPr>
          <a:xfrm rot="16200000">
            <a:off x="8941121" y="4750318"/>
            <a:ext cx="126831" cy="285440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34EDFF-C818-BE40-8ABA-D825EAB1C3B2}"/>
                  </a:ext>
                </a:extLst>
              </p:cNvPr>
              <p:cNvSpPr txBox="1"/>
              <p:nvPr/>
            </p:nvSpPr>
            <p:spPr>
              <a:xfrm>
                <a:off x="7395475" y="6342911"/>
                <a:ext cx="29300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200" dirty="0"/>
                  <a:t>Weight (Q</a:t>
                </a:r>
                <a14:m>
                  <m:oMath xmlns:m="http://schemas.openxmlformats.org/officeDocument/2006/math">
                    <m:r>
                      <a:rPr kumimoji="1" lang="en-US" altLang="ko-Kore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ore-KR" sz="2200" dirty="0"/>
                  <a:t>) = t-p</a:t>
                </a:r>
                <a:endParaRPr lang="ko-Kore-KR" alt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634EDFF-C818-BE40-8ABA-D825EAB1C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475" y="6342911"/>
                <a:ext cx="2930098" cy="430887"/>
              </a:xfrm>
              <a:prstGeom prst="rect">
                <a:avLst/>
              </a:prstGeom>
              <a:blipFill>
                <a:blip r:embed="rId13"/>
                <a:stretch>
                  <a:fillRect l="-2586" t="-8571" r="-1293" b="-2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0C-3EE7-374A-94A2-145C19F464E1}"/>
                  </a:ext>
                </a:extLst>
              </p:cNvPr>
              <p:cNvSpPr txBox="1"/>
              <p:nvPr/>
            </p:nvSpPr>
            <p:spPr>
              <a:xfrm>
                <a:off x="578775" y="1342194"/>
                <a:ext cx="1152980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이제 </a:t>
                </a:r>
                <a:r>
                  <a:rPr kumimoji="1" lang="en-US" altLang="ko-Kore-KR" dirty="0"/>
                  <a:t>Q</a:t>
                </a:r>
                <a:r>
                  <a:rPr kumimoji="1" lang="ko-Kore-KR" altLang="en-US" dirty="0"/>
                  <a:t>행렬에 대해 </a:t>
                </a:r>
                <a:r>
                  <a:rPr kumimoji="1" lang="en-US" altLang="ko-Kore-KR" dirty="0"/>
                  <a:t>Brute force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ore-KR" altLang="en-US" dirty="0"/>
                  <a:t> </a:t>
                </a:r>
                <a:r>
                  <a:rPr kumimoji="1" lang="en-US" altLang="ko-Kore-KR" dirty="0"/>
                  <a:t>Weight (Q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ore-KR" dirty="0"/>
                  <a:t>) = </a:t>
                </a:r>
                <a:r>
                  <a:rPr lang="en-US" altLang="ko-KR" dirty="0"/>
                  <a:t>t</a:t>
                </a:r>
                <a:r>
                  <a:rPr lang="en-US" altLang="ko-Kore-KR" dirty="0"/>
                  <a:t>-p</a:t>
                </a:r>
                <a:r>
                  <a:rPr kumimoji="1" lang="ko-Kore-KR" altLang="en-US" dirty="0"/>
                  <a:t> 를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을 찾음</a:t>
                </a: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이를 만족한다면</a:t>
                </a:r>
                <a:r>
                  <a:rPr kumimoji="1" lang="en-US" altLang="ko-Kore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는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kumimoji="1" lang="en-US" altLang="ko-Kore-KR" dirty="0"/>
                  <a:t>Q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ore-KR" altLang="en-US" dirty="0"/>
                  <a:t>값의 </a:t>
                </a:r>
                <a:r>
                  <a:rPr kumimoji="1" lang="en-US" altLang="ko-Kore-KR" dirty="0"/>
                  <a:t>1</a:t>
                </a:r>
                <a:r>
                  <a:rPr kumimoji="1" lang="ko-Kore-KR" altLang="en-US" dirty="0"/>
                  <a:t> 에 맞춰 벡터를 구성</a:t>
                </a:r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가능</a:t>
                </a:r>
                <a:r>
                  <a:rPr kumimoji="1" lang="en-US" altLang="ko-Kore-KR" dirty="0"/>
                  <a:t>,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무게</a:t>
                </a:r>
                <a:r>
                  <a:rPr kumimoji="1" lang="en-US" altLang="ko-KR" dirty="0">
                    <a:sym typeface="Wingdings" pitchFamily="2" charset="2"/>
                  </a:rPr>
                  <a:t>, </a:t>
                </a:r>
                <a:r>
                  <a:rPr kumimoji="1" lang="ko-KR" altLang="en-US" dirty="0">
                    <a:sym typeface="Wingdings" pitchFamily="2" charset="2"/>
                  </a:rPr>
                  <a:t>신드롬 값도 일치 </a:t>
                </a:r>
                <a:r>
                  <a:rPr kumimoji="1" lang="en-US" altLang="ko-KR" dirty="0">
                    <a:sym typeface="Wingdings" pitchFamily="2" charset="2"/>
                  </a:rPr>
                  <a:t>(</a:t>
                </a:r>
                <a:r>
                  <a:rPr kumimoji="1" lang="ko-KR" altLang="en-US" dirty="0">
                    <a:sym typeface="Wingdings" pitchFamily="2" charset="2"/>
                  </a:rPr>
                  <a:t>오른쪽 그림 참고</a:t>
                </a:r>
                <a:r>
                  <a:rPr kumimoji="1" lang="en-US" altLang="ko-KR" dirty="0">
                    <a:sym typeface="Wingdings" pitchFamily="2" charset="2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>
                    <a:sym typeface="Wingdings" pitchFamily="2" charset="2"/>
                  </a:rPr>
                  <a:t>만족하는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 err="1">
                    <a:sym typeface="Wingdings" pitchFamily="2" charset="2"/>
                  </a:rPr>
                  <a:t>를</a:t>
                </a:r>
                <a:r>
                  <a:rPr kumimoji="1" lang="ko-KR" altLang="en-US" dirty="0">
                    <a:sym typeface="Wingdings" pitchFamily="2" charset="2"/>
                  </a:rPr>
                  <a:t> 찾지 못했다면 처음부터</a:t>
                </a:r>
                <a:r>
                  <a:rPr kumimoji="1" lang="en-US" altLang="ko-KR" dirty="0">
                    <a:sym typeface="Wingdings" pitchFamily="2" charset="2"/>
                  </a:rPr>
                  <a:t>(Gaussian elimination)</a:t>
                </a:r>
                <a:r>
                  <a:rPr kumimoji="1" lang="ko-KR" altLang="en-US" dirty="0">
                    <a:sym typeface="Wingdings" pitchFamily="2" charset="2"/>
                  </a:rPr>
                  <a:t> 다시 반복</a:t>
                </a:r>
                <a:endParaRPr lang="ko-Kore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A5FB0C-3EE7-374A-94A2-145C19F4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75" y="1342194"/>
                <a:ext cx="11529806" cy="1477328"/>
              </a:xfrm>
              <a:prstGeom prst="rect">
                <a:avLst/>
              </a:prstGeom>
              <a:blipFill>
                <a:blip r:embed="rId14"/>
                <a:stretch>
                  <a:fillRect l="-330" t="-2542" r="-990" b="-50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D643DD4-6E79-9946-A9D5-2D5467B2107D}"/>
              </a:ext>
            </a:extLst>
          </p:cNvPr>
          <p:cNvSpPr txBox="1"/>
          <p:nvPr/>
        </p:nvSpPr>
        <p:spPr>
          <a:xfrm>
            <a:off x="6271530" y="503651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Same</a:t>
            </a:r>
            <a:endParaRPr kumimoji="1" lang="ko-Kore-KR" altLang="en-US" dirty="0"/>
          </a:p>
        </p:txBody>
      </p:sp>
      <p:sp>
        <p:nvSpPr>
          <p:cNvPr id="26" name="왼쪽/오른쪽 화살표[L] 25">
            <a:extLst>
              <a:ext uri="{FF2B5EF4-FFF2-40B4-BE49-F238E27FC236}">
                <a16:creationId xmlns:a16="http://schemas.microsoft.com/office/drawing/2014/main" id="{78F8DEF7-2636-5041-A398-D7B8BA0DB1EC}"/>
              </a:ext>
            </a:extLst>
          </p:cNvPr>
          <p:cNvSpPr/>
          <p:nvPr/>
        </p:nvSpPr>
        <p:spPr>
          <a:xfrm>
            <a:off x="6206377" y="4746136"/>
            <a:ext cx="808678" cy="2898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E603492-4270-7340-B741-2A632FEC7A43}"/>
              </a:ext>
            </a:extLst>
          </p:cNvPr>
          <p:cNvSpPr/>
          <p:nvPr/>
        </p:nvSpPr>
        <p:spPr>
          <a:xfrm>
            <a:off x="3459986" y="3318553"/>
            <a:ext cx="297951" cy="30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B9CE2A-11B2-4E4E-99DC-A10BDA372EF2}"/>
              </a:ext>
            </a:extLst>
          </p:cNvPr>
          <p:cNvSpPr txBox="1"/>
          <p:nvPr/>
        </p:nvSpPr>
        <p:spPr>
          <a:xfrm>
            <a:off x="3525202" y="3268825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8607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DDEB-312B-6C41-B693-F77145F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Stern’s Information Set Decoding (</a:t>
            </a:r>
            <a:r>
              <a:rPr kumimoji="1" lang="en-US" altLang="ko-Kore-KR" dirty="0" err="1"/>
              <a:t>Niederreiter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버전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61AED-7B56-FB4E-8D55-17F2D99ACE38}"/>
              </a:ext>
            </a:extLst>
          </p:cNvPr>
          <p:cNvSpPr txBox="1"/>
          <p:nvPr/>
        </p:nvSpPr>
        <p:spPr>
          <a:xfrm>
            <a:off x="501768" y="953066"/>
            <a:ext cx="7262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Information set</a:t>
            </a:r>
            <a:r>
              <a:rPr kumimoji="1" lang="ko-Kore-KR" altLang="en-US" dirty="0"/>
              <a:t>에서 </a:t>
            </a:r>
            <a:r>
              <a:rPr kumimoji="1" lang="en-US" altLang="ko-Kore-KR" dirty="0"/>
              <a:t>MITM(Meet In the Middle) </a:t>
            </a:r>
            <a:r>
              <a:rPr kumimoji="1" lang="ko-Kore-KR" altLang="en-US" dirty="0"/>
              <a:t>적용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Gaussian elimination</a:t>
            </a:r>
            <a:r>
              <a:rPr kumimoji="1" lang="ko-Kore-KR" altLang="en-US" dirty="0"/>
              <a:t>을 적용</a:t>
            </a:r>
            <a:r>
              <a:rPr kumimoji="1" lang="en-US" altLang="ko-Kore-KR" dirty="0"/>
              <a:t>,</a:t>
            </a:r>
            <a:r>
              <a:rPr kumimoji="1" lang="ko-Kore-KR" altLang="en-US" dirty="0"/>
              <a:t> 아래와 같이 </a:t>
            </a:r>
            <a:r>
              <a:rPr kumimoji="1" lang="en-US" altLang="ko-Kore-KR" dirty="0"/>
              <a:t>Systematic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form</a:t>
            </a:r>
            <a:r>
              <a:rPr kumimoji="1" lang="ko-Kore-KR" altLang="en-US" dirty="0"/>
              <a:t>을 구성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벡터 </a:t>
            </a:r>
            <a:r>
              <a:rPr kumimoji="1" lang="en-US" altLang="ko-KR" dirty="0"/>
              <a:t>e</a:t>
            </a:r>
            <a:r>
              <a:rPr kumimoji="1" lang="ko-KR" altLang="en-US" dirty="0"/>
              <a:t>의 무게 분포를 아래와 같이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설정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5AA752-03C4-354F-801F-E7BF04DF4C0A}"/>
                  </a:ext>
                </a:extLst>
              </p:cNvPr>
              <p:cNvSpPr txBox="1"/>
              <p:nvPr/>
            </p:nvSpPr>
            <p:spPr>
              <a:xfrm>
                <a:off x="6955037" y="4822854"/>
                <a:ext cx="1278427" cy="477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kumimoji="1" lang="en-US" altLang="ko-Kore-KR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5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𝐶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5AA752-03C4-354F-801F-E7BF04D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037" y="4822854"/>
                <a:ext cx="1278427" cy="477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4701D44-CAA0-AF48-91A2-65C42EF25CB6}"/>
              </a:ext>
            </a:extLst>
          </p:cNvPr>
          <p:cNvSpPr txBox="1"/>
          <p:nvPr/>
        </p:nvSpPr>
        <p:spPr>
          <a:xfrm>
            <a:off x="1637965" y="6163078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Information set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4A4D6-7C64-3142-BB09-9DCDD5AAB538}"/>
              </a:ext>
            </a:extLst>
          </p:cNvPr>
          <p:cNvSpPr txBox="1"/>
          <p:nvPr/>
        </p:nvSpPr>
        <p:spPr>
          <a:xfrm>
            <a:off x="3520234" y="6145156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Identity matrix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28A49D-B59B-924C-B613-888146194BC8}"/>
                  </a:ext>
                </a:extLst>
              </p:cNvPr>
              <p:cNvSpPr/>
              <p:nvPr/>
            </p:nvSpPr>
            <p:spPr>
              <a:xfrm>
                <a:off x="2208751" y="2892349"/>
                <a:ext cx="546688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28A49D-B59B-924C-B613-888146194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751" y="2892349"/>
                <a:ext cx="546688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658374-A2D5-0E4F-8DC8-33E36F58FAA2}"/>
                  </a:ext>
                </a:extLst>
              </p:cNvPr>
              <p:cNvSpPr/>
              <p:nvPr/>
            </p:nvSpPr>
            <p:spPr>
              <a:xfrm>
                <a:off x="4239696" y="2892349"/>
                <a:ext cx="55412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658374-A2D5-0E4F-8DC8-33E36F58F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696" y="2892349"/>
                <a:ext cx="554126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067E6D54-5991-434E-95B4-309DB6569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433" y="3376622"/>
            <a:ext cx="4702013" cy="261761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883E5F-DF51-094E-952B-BE178AF151F9}"/>
              </a:ext>
            </a:extLst>
          </p:cNvPr>
          <p:cNvSpPr/>
          <p:nvPr/>
        </p:nvSpPr>
        <p:spPr>
          <a:xfrm>
            <a:off x="5705745" y="4822160"/>
            <a:ext cx="29795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11A6A87-D6AA-0740-84BB-8B16DBF2464F}"/>
                  </a:ext>
                </a:extLst>
              </p:cNvPr>
              <p:cNvSpPr/>
              <p:nvPr/>
            </p:nvSpPr>
            <p:spPr>
              <a:xfrm>
                <a:off x="5613963" y="4750376"/>
                <a:ext cx="5020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9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𝑪</m:t>
                      </m:r>
                    </m:oMath>
                  </m:oMathPara>
                </a14:m>
                <a:endParaRPr lang="ko-Kore-KR" altLang="en-US" sz="2900" b="1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11A6A87-D6AA-0740-84BB-8B16DBF24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963" y="4750376"/>
                <a:ext cx="502061" cy="538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C3472A-6B4C-0144-AAE6-896EDA1BD9FC}"/>
              </a:ext>
            </a:extLst>
          </p:cNvPr>
          <p:cNvSpPr/>
          <p:nvPr/>
        </p:nvSpPr>
        <p:spPr>
          <a:xfrm>
            <a:off x="4221153" y="3499562"/>
            <a:ext cx="223855" cy="275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2778F-FA0A-AC40-A6E8-7B7655036378}"/>
              </a:ext>
            </a:extLst>
          </p:cNvPr>
          <p:cNvSpPr txBox="1"/>
          <p:nvPr/>
        </p:nvSpPr>
        <p:spPr>
          <a:xfrm>
            <a:off x="4239696" y="344570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4B0AD-4832-2F42-8E55-4D0328EC7FBC}"/>
              </a:ext>
            </a:extLst>
          </p:cNvPr>
          <p:cNvSpPr txBox="1"/>
          <p:nvPr/>
        </p:nvSpPr>
        <p:spPr>
          <a:xfrm>
            <a:off x="6949276" y="5535602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Weight(e) = 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3009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D4A7A88-77D2-624E-964F-307E2BAA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92" y="3429000"/>
            <a:ext cx="4907382" cy="3167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E086A17-AE9C-9240-9358-0EBFFF94582B}"/>
                  </a:ext>
                </a:extLst>
              </p:cNvPr>
              <p:cNvSpPr/>
              <p:nvPr/>
            </p:nvSpPr>
            <p:spPr>
              <a:xfrm>
                <a:off x="1400229" y="3147719"/>
                <a:ext cx="546688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E086A17-AE9C-9240-9358-0EBFFF945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29" y="3147719"/>
                <a:ext cx="546688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6F2BA1-A4F0-364C-9E4D-F2CC03A9C188}"/>
                  </a:ext>
                </a:extLst>
              </p:cNvPr>
              <p:cNvSpPr/>
              <p:nvPr/>
            </p:nvSpPr>
            <p:spPr>
              <a:xfrm>
                <a:off x="3431174" y="3147719"/>
                <a:ext cx="554126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6F2BA1-A4F0-364C-9E4D-F2CC03A9C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74" y="3147719"/>
                <a:ext cx="554126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797D8A8-2498-9E47-94DA-FB855480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911" y="3631992"/>
            <a:ext cx="4702013" cy="26176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9160564-C0E2-AF47-9D61-C0AE2A504229}"/>
              </a:ext>
            </a:extLst>
          </p:cNvPr>
          <p:cNvSpPr/>
          <p:nvPr/>
        </p:nvSpPr>
        <p:spPr>
          <a:xfrm>
            <a:off x="4897223" y="5077530"/>
            <a:ext cx="29795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D3B963-BC29-424A-A455-9C62AA1A7736}"/>
                  </a:ext>
                </a:extLst>
              </p:cNvPr>
              <p:cNvSpPr/>
              <p:nvPr/>
            </p:nvSpPr>
            <p:spPr>
              <a:xfrm>
                <a:off x="4805441" y="5005746"/>
                <a:ext cx="5020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9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𝑪</m:t>
                      </m:r>
                    </m:oMath>
                  </m:oMathPara>
                </a14:m>
                <a:endParaRPr lang="ko-Kore-KR" altLang="en-US" sz="2900" b="1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BD3B963-BC29-424A-A455-9C62AA1A7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41" y="5005746"/>
                <a:ext cx="502061" cy="538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EDCF68CB-B9C9-9B4E-B9B4-7CCE03A1D91C}"/>
              </a:ext>
            </a:extLst>
          </p:cNvPr>
          <p:cNvSpPr/>
          <p:nvPr/>
        </p:nvSpPr>
        <p:spPr>
          <a:xfrm>
            <a:off x="3412631" y="3754932"/>
            <a:ext cx="223855" cy="275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D83A6-0E57-9143-8928-E3F1AB92B410}"/>
              </a:ext>
            </a:extLst>
          </p:cNvPr>
          <p:cNvSpPr txBox="1"/>
          <p:nvPr/>
        </p:nvSpPr>
        <p:spPr>
          <a:xfrm>
            <a:off x="3431174" y="3701073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7EB83E-D054-2140-AD5C-1AE1016750CA}"/>
              </a:ext>
            </a:extLst>
          </p:cNvPr>
          <p:cNvSpPr/>
          <p:nvPr/>
        </p:nvSpPr>
        <p:spPr>
          <a:xfrm>
            <a:off x="8216334" y="5223311"/>
            <a:ext cx="29795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656EFDD-B754-3043-9E95-560B36DD460B}"/>
                  </a:ext>
                </a:extLst>
              </p:cNvPr>
              <p:cNvSpPr/>
              <p:nvPr/>
            </p:nvSpPr>
            <p:spPr>
              <a:xfrm>
                <a:off x="8065027" y="5189728"/>
                <a:ext cx="5020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9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𝐶</m:t>
                      </m:r>
                    </m:oMath>
                  </m:oMathPara>
                </a14:m>
                <a:endParaRPr lang="ko-Kore-KR" altLang="en-US" sz="29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656EFDD-B754-3043-9E95-560B36DD4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027" y="5189728"/>
                <a:ext cx="502061" cy="538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032925-9D2B-3747-A4A8-1444EBC8ACAE}"/>
              </a:ext>
            </a:extLst>
          </p:cNvPr>
          <p:cNvSpPr/>
          <p:nvPr/>
        </p:nvSpPr>
        <p:spPr>
          <a:xfrm>
            <a:off x="6974676" y="4594872"/>
            <a:ext cx="29795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FDB49F0-7EF7-9045-B36D-371487E524A7}"/>
                  </a:ext>
                </a:extLst>
              </p:cNvPr>
              <p:cNvSpPr/>
              <p:nvPr/>
            </p:nvSpPr>
            <p:spPr>
              <a:xfrm>
                <a:off x="6854019" y="4484588"/>
                <a:ext cx="6319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ore-KR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ore-KR" altLang="en-US" sz="2900" b="1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FDB49F0-7EF7-9045-B36D-371487E52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019" y="4484588"/>
                <a:ext cx="631968" cy="584775"/>
              </a:xfrm>
              <a:prstGeom prst="rect">
                <a:avLst/>
              </a:prstGeom>
              <a:blipFill>
                <a:blip r:embed="rId8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제목 1">
            <a:extLst>
              <a:ext uri="{FF2B5EF4-FFF2-40B4-BE49-F238E27FC236}">
                <a16:creationId xmlns:a16="http://schemas.microsoft.com/office/drawing/2014/main" id="{8C88E56A-70F2-AE49-9437-5765B6E7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Stern’s Information Set Decoding (</a:t>
            </a:r>
            <a:r>
              <a:rPr kumimoji="1" lang="en-US" altLang="ko-Kore-KR" dirty="0" err="1"/>
              <a:t>Niederreiter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버전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749C6B-062C-B946-9BBB-49A01BA299FF}"/>
                  </a:ext>
                </a:extLst>
              </p:cNvPr>
              <p:cNvSpPr txBox="1"/>
              <p:nvPr/>
            </p:nvSpPr>
            <p:spPr>
              <a:xfrm>
                <a:off x="311968" y="1344933"/>
                <a:ext cx="1240300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/>
                  <a:t>Step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ore-KR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ore-KR" altLang="en-US" dirty="0"/>
                  <a:t>인지 확인</a:t>
                </a:r>
                <a:r>
                  <a:rPr lang="en-US" altLang="ko-KR" dirty="0"/>
                  <a:t>,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dirty="0"/>
                  <a:t> 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dirty="0"/>
                  <a:t> 크기 부분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위로부터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ko-KR" altLang="en-US" dirty="0"/>
                  <a:t> 만큼</a:t>
                </a:r>
                <a:r>
                  <a:rPr lang="en-US" altLang="ko-KR" dirty="0"/>
                  <a:t>),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ko-Kore-KR" dirty="0"/>
                  <a:t> </a:t>
                </a:r>
                <a:r>
                  <a:rPr lang="ko-Kore-KR" altLang="en-US" dirty="0"/>
                  <a:t>또한 </a:t>
                </a:r>
                <a:r>
                  <a:rPr lang="en-US" altLang="ko-Kore-KR" dirty="0"/>
                  <a:t>p</a:t>
                </a:r>
                <a:r>
                  <a:rPr lang="ko-Kore-KR" altLang="en-US" dirty="0"/>
                  <a:t>와 마찬가지로 파라미터임</a:t>
                </a:r>
                <a:endParaRPr lang="en-US" altLang="ko-Kore-KR" dirty="0"/>
              </a:p>
              <a:p>
                <a:endParaRPr lang="en-US" altLang="ko-Kore-KR" dirty="0"/>
              </a:p>
              <a:p>
                <a:endParaRPr lang="en-US" altLang="ko-Kore-KR" dirty="0"/>
              </a:p>
              <a:p>
                <a:r>
                  <a:rPr kumimoji="1" lang="en-US" altLang="ko-Kore-KR" dirty="0"/>
                  <a:t>Step </a:t>
                </a:r>
                <a:r>
                  <a:rPr kumimoji="1" lang="en-US" altLang="ko-KR" dirty="0"/>
                  <a:t>2</a:t>
                </a:r>
                <a:r>
                  <a:rPr kumimoji="1" lang="en-US" altLang="ko-Kore-KR" dirty="0"/>
                  <a:t>. Weight </a:t>
                </a:r>
                <a14:m>
                  <m:oMath xmlns:m="http://schemas.openxmlformats.org/officeDocument/2006/math">
                    <m:r>
                      <a:rPr kumimoji="1" lang="en-US" altLang="ko-Kore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ore-KR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  <a:sym typeface="Wingdings" pitchFamily="2" charset="2"/>
                      </a:rPr>
                      <m:t>𝐶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)=</m:t>
                    </m:r>
                  </m:oMath>
                </a14:m>
                <a:r>
                  <a:rPr lang="en-US" altLang="ko-Kore-KR" dirty="0"/>
                  <a:t> t – p </a:t>
                </a:r>
                <a:r>
                  <a:rPr lang="ko-Kore-KR" altLang="en-US" dirty="0"/>
                  <a:t>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ore-KR" dirty="0"/>
                  <a:t> </a:t>
                </a:r>
                <a:r>
                  <a:rPr lang="ko-Kore-KR" altLang="en-US" dirty="0"/>
                  <a:t>를 결과 값에 맞춰 구성 </a:t>
                </a:r>
                <a:r>
                  <a:rPr lang="en-US" altLang="ko-Kore-KR" dirty="0">
                    <a:sym typeface="Wingdings" pitchFamily="2" charset="2"/>
                  </a:rPr>
                  <a:t> </a:t>
                </a:r>
                <a:r>
                  <a:rPr lang="ko-Kore-KR" altLang="en-US" dirty="0">
                    <a:sym typeface="Wingdings" pitchFamily="2" charset="2"/>
                  </a:rPr>
                  <a:t>신드롬 값</a:t>
                </a:r>
                <a:r>
                  <a:rPr lang="en-US" altLang="ko-Kore-KR" dirty="0">
                    <a:sym typeface="Wingdings" pitchFamily="2" charset="2"/>
                  </a:rPr>
                  <a:t>, </a:t>
                </a:r>
                <a:r>
                  <a:rPr lang="ko-Kore-KR" altLang="en-US" dirty="0">
                    <a:sym typeface="Wingdings" pitchFamily="2" charset="2"/>
                  </a:rPr>
                  <a:t>무게 조건도 일치 </a:t>
                </a:r>
                <a:r>
                  <a:rPr lang="en-US" altLang="ko-Kore-KR" dirty="0">
                    <a:sym typeface="Wingdings" pitchFamily="2" charset="2"/>
                  </a:rPr>
                  <a:t>(</a:t>
                </a:r>
                <a:r>
                  <a:rPr lang="ko-Kore-KR" altLang="en-US" dirty="0">
                    <a:sym typeface="Wingdings" pitchFamily="2" charset="2"/>
                  </a:rPr>
                  <a:t>오른쪽 그림</a:t>
                </a:r>
                <a:r>
                  <a:rPr lang="en-US" altLang="ko-Kore-KR" dirty="0">
                    <a:sym typeface="Wingdings" pitchFamily="2" charset="2"/>
                  </a:rPr>
                  <a:t> </a:t>
                </a:r>
                <a:r>
                  <a:rPr lang="ko-Kore-KR" altLang="en-US" dirty="0">
                    <a:sym typeface="Wingdings" pitchFamily="2" charset="2"/>
                  </a:rPr>
                  <a:t>참고 </a:t>
                </a:r>
                <a:r>
                  <a:rPr lang="en-US" altLang="ko-Kore-KR" dirty="0">
                    <a:sym typeface="Wingdings" pitchFamily="2" charset="2"/>
                  </a:rPr>
                  <a:t>)</a:t>
                </a:r>
              </a:p>
              <a:p>
                <a:endParaRPr lang="en-US" altLang="ko-Kore-KR" dirty="0">
                  <a:sym typeface="Wingdings" pitchFamily="2" charset="2"/>
                </a:endParaRPr>
              </a:p>
              <a:p>
                <a:r>
                  <a:rPr lang="en-US" altLang="ko-Kore-KR" dirty="0">
                    <a:sym typeface="Wingdings" pitchFamily="2" charset="2"/>
                  </a:rPr>
                  <a:t>             </a:t>
                </a:r>
                <a:r>
                  <a:rPr lang="ko-Kore-KR" altLang="en-US" dirty="0">
                    <a:sym typeface="Wingdings" pitchFamily="2" charset="2"/>
                  </a:rPr>
                  <a:t>아니라면 </a:t>
                </a:r>
                <a:r>
                  <a:rPr lang="en-US" altLang="ko-Kore-KR" dirty="0">
                    <a:sym typeface="Wingdings" pitchFamily="2" charset="2"/>
                  </a:rPr>
                  <a:t>Gaussian elimination </a:t>
                </a:r>
                <a:r>
                  <a:rPr lang="ko-Kore-KR" altLang="en-US" dirty="0">
                    <a:sym typeface="Wingdings" pitchFamily="2" charset="2"/>
                  </a:rPr>
                  <a:t>부터 다시 돌아가 반복</a:t>
                </a:r>
                <a:endParaRPr lang="ko-Kore-KR" altLang="en-US" dirty="0"/>
              </a:p>
              <a:p>
                <a:endParaRPr lang="ko-Kore-KR" altLang="en-US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749C6B-062C-B946-9BBB-49A01BA29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8" y="1344933"/>
                <a:ext cx="12403005" cy="2308324"/>
              </a:xfrm>
              <a:prstGeom prst="rect">
                <a:avLst/>
              </a:prstGeom>
              <a:blipFill>
                <a:blip r:embed="rId9"/>
                <a:stretch>
                  <a:fillRect l="-409" t="-219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102339-F887-4644-9E8A-60EAEE000EA3}"/>
              </a:ext>
            </a:extLst>
          </p:cNvPr>
          <p:cNvSpPr/>
          <p:nvPr/>
        </p:nvSpPr>
        <p:spPr>
          <a:xfrm>
            <a:off x="1033846" y="1377508"/>
            <a:ext cx="678368" cy="310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C6996A-4FA9-6F4F-81FC-138C483F5130}"/>
              </a:ext>
            </a:extLst>
          </p:cNvPr>
          <p:cNvSpPr/>
          <p:nvPr/>
        </p:nvSpPr>
        <p:spPr>
          <a:xfrm>
            <a:off x="684160" y="3671164"/>
            <a:ext cx="1879967" cy="12666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E104C3-2ABB-E048-A201-0AB92CD3B53C}"/>
              </a:ext>
            </a:extLst>
          </p:cNvPr>
          <p:cNvSpPr/>
          <p:nvPr/>
        </p:nvSpPr>
        <p:spPr>
          <a:xfrm>
            <a:off x="10470328" y="3712807"/>
            <a:ext cx="223855" cy="275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903EB-670F-224B-AB8B-EBDBED981EDD}"/>
              </a:ext>
            </a:extLst>
          </p:cNvPr>
          <p:cNvSpPr txBox="1"/>
          <p:nvPr/>
        </p:nvSpPr>
        <p:spPr>
          <a:xfrm>
            <a:off x="10488871" y="3658948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0654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CDD60A-067F-FA46-BB1A-2C607139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1" y="4479468"/>
            <a:ext cx="4329545" cy="222827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7EA2302-66EF-894B-9C43-A34D5EB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 err="1"/>
              <a:t>Dumer’s</a:t>
            </a:r>
            <a:r>
              <a:rPr kumimoji="1" lang="en-US" altLang="ko-Kore-KR" dirty="0"/>
              <a:t> Information Set Decoding (</a:t>
            </a:r>
            <a:r>
              <a:rPr kumimoji="1" lang="en-US" altLang="ko-Kore-KR" dirty="0" err="1"/>
              <a:t>Niederreiter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버전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D8B260-BF83-584B-877A-7100C6C44AE6}"/>
                  </a:ext>
                </a:extLst>
              </p:cNvPr>
              <p:cNvSpPr txBox="1"/>
              <p:nvPr/>
            </p:nvSpPr>
            <p:spPr>
              <a:xfrm>
                <a:off x="6243205" y="6022066"/>
                <a:ext cx="367985" cy="433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D8B260-BF83-584B-877A-7100C6C4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05" y="6022066"/>
                <a:ext cx="367985" cy="433685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대괄호[R] 6">
            <a:extLst>
              <a:ext uri="{FF2B5EF4-FFF2-40B4-BE49-F238E27FC236}">
                <a16:creationId xmlns:a16="http://schemas.microsoft.com/office/drawing/2014/main" id="{6498C4B7-FF31-3246-ABCF-7CB342A95031}"/>
              </a:ext>
            </a:extLst>
          </p:cNvPr>
          <p:cNvSpPr/>
          <p:nvPr/>
        </p:nvSpPr>
        <p:spPr>
          <a:xfrm>
            <a:off x="6095998" y="5958338"/>
            <a:ext cx="72044" cy="600784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7EB906-69B5-884C-B74A-BBDE2DEFC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783" y="4444152"/>
            <a:ext cx="777570" cy="2298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D91CCC-3D2A-ED4D-899F-1568F76214E4}"/>
              </a:ext>
            </a:extLst>
          </p:cNvPr>
          <p:cNvSpPr txBox="1"/>
          <p:nvPr/>
        </p:nvSpPr>
        <p:spPr>
          <a:xfrm>
            <a:off x="6604905" y="5531049"/>
            <a:ext cx="489236" cy="43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 = </a:t>
            </a:r>
            <a:endParaRPr kumimoji="1" lang="ko-Kore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C4993E-0ACE-EA40-BC5E-F0DD31D5E388}"/>
                  </a:ext>
                </a:extLst>
              </p:cNvPr>
              <p:cNvSpPr txBox="1"/>
              <p:nvPr/>
            </p:nvSpPr>
            <p:spPr>
              <a:xfrm>
                <a:off x="4282732" y="3805383"/>
                <a:ext cx="366067" cy="476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’		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C4993E-0ACE-EA40-BC5E-F0DD31D5E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732" y="3805383"/>
                <a:ext cx="366067" cy="476355"/>
              </a:xfrm>
              <a:prstGeom prst="rect">
                <a:avLst/>
              </a:prstGeom>
              <a:blipFill>
                <a:blip r:embed="rId5"/>
                <a:stretch>
                  <a:fillRect l="-6667" r="-16667" b="-52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76C1E2D-BBED-7642-BA2F-CF1B52D63FEF}"/>
                  </a:ext>
                </a:extLst>
              </p:cNvPr>
              <p:cNvSpPr/>
              <p:nvPr/>
            </p:nvSpPr>
            <p:spPr>
              <a:xfrm>
                <a:off x="2092629" y="3872899"/>
                <a:ext cx="505966" cy="4336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sz="2500" i="1" dirty="0">
                          <a:latin typeface="Cambria Math" panose="02040503050406030204" pitchFamily="18" charset="0"/>
                        </a:rPr>
                        <m:t>’’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76C1E2D-BBED-7642-BA2F-CF1B52D63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629" y="3872899"/>
                <a:ext cx="505966" cy="433685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2A181-5FAF-0C4F-B471-382E0CF7EDCE}"/>
              </a:ext>
            </a:extLst>
          </p:cNvPr>
          <p:cNvSpPr/>
          <p:nvPr/>
        </p:nvSpPr>
        <p:spPr>
          <a:xfrm>
            <a:off x="1739753" y="3905668"/>
            <a:ext cx="4148806" cy="380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4E8549B-6D24-FF49-B1E0-D098C475B1C4}"/>
              </a:ext>
            </a:extLst>
          </p:cNvPr>
          <p:cNvCxnSpPr/>
          <p:nvPr/>
        </p:nvCxnSpPr>
        <p:spPr>
          <a:xfrm flipV="1">
            <a:off x="2973188" y="3905668"/>
            <a:ext cx="0" cy="3808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51A98B-B5A2-DB4F-ADFF-050C24E71F0E}"/>
              </a:ext>
            </a:extLst>
          </p:cNvPr>
          <p:cNvSpPr txBox="1"/>
          <p:nvPr/>
        </p:nvSpPr>
        <p:spPr>
          <a:xfrm>
            <a:off x="2010372" y="3368179"/>
            <a:ext cx="702436" cy="433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t - p</a:t>
            </a:r>
            <a:endParaRPr kumimoji="1" lang="ko-Kore-KR" altLang="en-US" sz="2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446E0C-DE19-F141-96CB-75ACF3FCC446}"/>
              </a:ext>
            </a:extLst>
          </p:cNvPr>
          <p:cNvSpPr/>
          <p:nvPr/>
        </p:nvSpPr>
        <p:spPr>
          <a:xfrm>
            <a:off x="4278343" y="3337364"/>
            <a:ext cx="35298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sz="2500" dirty="0"/>
              <a:t>p</a:t>
            </a:r>
            <a:endParaRPr lang="ko-Kore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9364D7-6FF9-3748-B0EC-0F0CF05AD813}"/>
                  </a:ext>
                </a:extLst>
              </p:cNvPr>
              <p:cNvSpPr txBox="1"/>
              <p:nvPr/>
            </p:nvSpPr>
            <p:spPr>
              <a:xfrm>
                <a:off x="697039" y="1469894"/>
                <a:ext cx="1118928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ym typeface="Wingdings" pitchFamily="2" charset="2"/>
                  </a:rPr>
                  <a:t>Gaussian elimination</a:t>
                </a:r>
                <a:r>
                  <a:rPr kumimoji="1" lang="ko-Kore-KR" altLang="en-US" dirty="0">
                    <a:sym typeface="Wingdings" pitchFamily="2" charset="2"/>
                  </a:rPr>
                  <a:t>을 통해 </a:t>
                </a:r>
                <a:r>
                  <a:rPr kumimoji="1" lang="ko-Kore-KR" altLang="en-US" dirty="0"/>
                  <a:t>아래와 같이 </a:t>
                </a:r>
                <a:r>
                  <a:rPr kumimoji="1" lang="en-US" altLang="ko-Kore-KR" dirty="0"/>
                  <a:t>Systematic</a:t>
                </a:r>
                <a:r>
                  <a:rPr kumimoji="1" lang="ko-Kore-KR" altLang="en-US" dirty="0"/>
                  <a:t> </a:t>
                </a:r>
                <a:r>
                  <a:rPr kumimoji="1" lang="en-US" altLang="ko-Kore-KR" dirty="0"/>
                  <a:t>form</a:t>
                </a:r>
                <a:r>
                  <a:rPr kumimoji="1" lang="ko-Kore-KR" altLang="en-US" dirty="0"/>
                  <a:t>을 구성</a:t>
                </a:r>
                <a:r>
                  <a:rPr kumimoji="1" lang="en-US" altLang="ko-Kore-KR" dirty="0"/>
                  <a:t>, </a:t>
                </a:r>
                <a:r>
                  <a:rPr kumimoji="1" lang="en-US" altLang="ko-Kore-KR" dirty="0">
                    <a:sym typeface="Wingdings" pitchFamily="2" charset="2"/>
                  </a:rPr>
                  <a:t>     </a:t>
                </a:r>
                <a:r>
                  <a:rPr kumimoji="1" lang="en-US" altLang="ko-KR" dirty="0">
                    <a:sym typeface="Wingdings" pitchFamily="2" charset="2"/>
                  </a:rPr>
                  <a:t>(</a:t>
                </a:r>
                <a:r>
                  <a:rPr kumimoji="1" lang="ko-Kore-KR" altLang="en-US" dirty="0">
                    <a:sym typeface="Wingdings" pitchFamily="2" charset="2"/>
                  </a:rPr>
                  <a:t>이렇게 생기게도 만들수 있는진 </a:t>
                </a:r>
                <a:endParaRPr kumimoji="1" lang="en-US" altLang="ko-Kore-KR" dirty="0">
                  <a:sym typeface="Wingdings" pitchFamily="2" charset="2"/>
                </a:endParaRPr>
              </a:p>
              <a:p>
                <a:r>
                  <a:rPr kumimoji="1" lang="en-US" altLang="ko-Kore-KR" dirty="0">
                    <a:sym typeface="Wingdings" pitchFamily="2" charset="2"/>
                  </a:rPr>
                  <a:t>							</a:t>
                </a:r>
                <a:r>
                  <a:rPr kumimoji="1" lang="ko-Kore-KR" altLang="en-US" dirty="0">
                    <a:sym typeface="Wingdings" pitchFamily="2" charset="2"/>
                  </a:rPr>
                  <a:t>    모르겠는데</a:t>
                </a:r>
                <a:r>
                  <a:rPr kumimoji="1" lang="en-US" altLang="ko-Kore-KR" dirty="0">
                    <a:sym typeface="Wingdings" pitchFamily="2" charset="2"/>
                  </a:rPr>
                  <a:t>, </a:t>
                </a:r>
                <a:r>
                  <a:rPr kumimoji="1" lang="ko-Kore-KR" altLang="en-US" dirty="0">
                    <a:sym typeface="Wingdings" pitchFamily="2" charset="2"/>
                  </a:rPr>
                  <a:t>이렇게 하고 </a:t>
                </a:r>
                <a:r>
                  <a:rPr kumimoji="1" lang="en-US" altLang="ko-Kore-KR" dirty="0" err="1">
                    <a:sym typeface="Wingdings" pitchFamily="2" charset="2"/>
                  </a:rPr>
                  <a:t>bruteforce</a:t>
                </a:r>
                <a:r>
                  <a:rPr kumimoji="1" lang="ko-Kore-KR" altLang="en-US" dirty="0">
                    <a:sym typeface="Wingdings" pitchFamily="2" charset="2"/>
                  </a:rPr>
                  <a:t>를 시작</a:t>
                </a:r>
                <a:r>
                  <a:rPr kumimoji="1" lang="en-US" altLang="ko-Kore-KR" dirty="0">
                    <a:sym typeface="Wingdings" pitchFamily="2" charset="2"/>
                  </a:rPr>
                  <a:t>)</a:t>
                </a:r>
              </a:p>
              <a:p>
                <a:endParaRPr kumimoji="1" lang="en-US" altLang="ko-Kore-KR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>
                    <a:sym typeface="Wingdings" pitchFamily="2" charset="2"/>
                  </a:rPr>
                  <a:t> </a:t>
                </a:r>
                <a:r>
                  <a:rPr kumimoji="1" lang="en-US" altLang="ko-Kore-KR" dirty="0">
                    <a:sym typeface="Wingdings" pitchFamily="2" charset="2"/>
                  </a:rPr>
                  <a:t>Stern </a:t>
                </a:r>
                <a:r>
                  <a:rPr kumimoji="1" lang="ko-Kore-KR" altLang="en-US" dirty="0">
                    <a:sym typeface="Wingdings" pitchFamily="2" charset="2"/>
                  </a:rPr>
                  <a:t>의 알고리즘을 조금 개선</a:t>
                </a:r>
                <a:endParaRPr kumimoji="1" lang="en-US" altLang="ko-Kore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ym typeface="Wingdings" pitchFamily="2" charset="2"/>
                  </a:rPr>
                  <a:t>information set </a:t>
                </a:r>
                <a:r>
                  <a:rPr kumimoji="1" lang="ko-Kore-KR" altLang="en-US" dirty="0">
                    <a:sym typeface="Wingdings" pitchFamily="2" charset="2"/>
                  </a:rPr>
                  <a:t>에 해당하는 부분</a:t>
                </a:r>
                <a:r>
                  <a:rPr kumimoji="1" lang="en-US" altLang="ko-Kore-KR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1" lang="en-US" altLang="ko-KR" dirty="0">
                    <a:sym typeface="Wingdings" pitchFamily="2" charset="2"/>
                  </a:rPr>
                  <a:t>)</a:t>
                </a:r>
                <a:r>
                  <a:rPr kumimoji="1" lang="ko-Kore-KR" altLang="en-US" dirty="0">
                    <a:sym typeface="Wingdings" pitchFamily="2" charset="2"/>
                  </a:rPr>
                  <a:t>을 반으로 나누지 않아도 되므로 더 효율적</a:t>
                </a:r>
                <a:endParaRPr kumimoji="1" lang="en-US" altLang="ko-Kore-KR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9364D7-6FF9-3748-B0EC-0F0CF05AD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39" y="1469894"/>
                <a:ext cx="11189282" cy="1754326"/>
              </a:xfrm>
              <a:prstGeom prst="rect">
                <a:avLst/>
              </a:prstGeom>
              <a:blipFill>
                <a:blip r:embed="rId7"/>
                <a:stretch>
                  <a:fillRect l="-340" t="-2158" b="-50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94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C9E43A-D9ED-0E43-AD0B-ACA00E48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26" y="4353177"/>
            <a:ext cx="4329545" cy="22282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4A9080-E4BD-8C46-8D5A-F321BE170122}"/>
                  </a:ext>
                </a:extLst>
              </p:cNvPr>
              <p:cNvSpPr txBox="1"/>
              <p:nvPr/>
            </p:nvSpPr>
            <p:spPr>
              <a:xfrm>
                <a:off x="6011166" y="5894273"/>
                <a:ext cx="33453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4A9080-E4BD-8C46-8D5A-F321BE170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166" y="5894273"/>
                <a:ext cx="334532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대괄호[R] 6">
            <a:extLst>
              <a:ext uri="{FF2B5EF4-FFF2-40B4-BE49-F238E27FC236}">
                <a16:creationId xmlns:a16="http://schemas.microsoft.com/office/drawing/2014/main" id="{6C5531E8-C775-D849-9604-4BBF4DD98FE4}"/>
              </a:ext>
            </a:extLst>
          </p:cNvPr>
          <p:cNvSpPr/>
          <p:nvPr/>
        </p:nvSpPr>
        <p:spPr>
          <a:xfrm>
            <a:off x="5885915" y="5796795"/>
            <a:ext cx="65495" cy="660862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941E8C-A49B-B94F-95F2-1D82737BD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458" y="4317861"/>
            <a:ext cx="777570" cy="2298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8B1F30-0CC4-0E49-9DC4-8467252A58C5}"/>
              </a:ext>
            </a:extLst>
          </p:cNvPr>
          <p:cNvSpPr txBox="1"/>
          <p:nvPr/>
        </p:nvSpPr>
        <p:spPr>
          <a:xfrm>
            <a:off x="6397323" y="5319741"/>
            <a:ext cx="44476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 = </a:t>
            </a:r>
            <a:endParaRPr kumimoji="1" lang="ko-Kore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A65572-3ECF-854B-BFF9-5443E7EBE256}"/>
                  </a:ext>
                </a:extLst>
              </p:cNvPr>
              <p:cNvSpPr txBox="1"/>
              <p:nvPr/>
            </p:nvSpPr>
            <p:spPr>
              <a:xfrm>
                <a:off x="4185258" y="3734573"/>
                <a:ext cx="366067" cy="523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’		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A65572-3ECF-854B-BFF9-5443E7EBE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258" y="3734573"/>
                <a:ext cx="366067" cy="523990"/>
              </a:xfrm>
              <a:prstGeom prst="rect">
                <a:avLst/>
              </a:prstGeom>
              <a:blipFill>
                <a:blip r:embed="rId5"/>
                <a:stretch>
                  <a:fillRect l="-6667" r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83C5DF-9659-9647-BED5-D9B99B86FAB7}"/>
                  </a:ext>
                </a:extLst>
              </p:cNvPr>
              <p:cNvSpPr/>
              <p:nvPr/>
            </p:nvSpPr>
            <p:spPr>
              <a:xfrm>
                <a:off x="1898171" y="3804222"/>
                <a:ext cx="50596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sz="2500" i="1" dirty="0">
                          <a:latin typeface="Cambria Math" panose="02040503050406030204" pitchFamily="18" charset="0"/>
                        </a:rPr>
                        <m:t>’’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983C5DF-9659-9647-BED5-D9B99B86F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71" y="3804222"/>
                <a:ext cx="505966" cy="477054"/>
              </a:xfrm>
              <a:prstGeom prst="rect">
                <a:avLst/>
              </a:prstGeom>
              <a:blipFill>
                <a:blip r:embed="rId6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BDB87B-141F-C944-98F6-DD396753D7B1}"/>
              </a:ext>
            </a:extLst>
          </p:cNvPr>
          <p:cNvSpPr/>
          <p:nvPr/>
        </p:nvSpPr>
        <p:spPr>
          <a:xfrm>
            <a:off x="1545295" y="3839633"/>
            <a:ext cx="4148806" cy="418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CBC89F8-471D-054F-A532-D572F5217D8B}"/>
              </a:ext>
            </a:extLst>
          </p:cNvPr>
          <p:cNvCxnSpPr/>
          <p:nvPr/>
        </p:nvCxnSpPr>
        <p:spPr>
          <a:xfrm flipV="1">
            <a:off x="2778730" y="3839633"/>
            <a:ext cx="0" cy="4189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F52D23-8648-584C-B8B8-39F9DAF3710B}"/>
              </a:ext>
            </a:extLst>
          </p:cNvPr>
          <p:cNvSpPr txBox="1"/>
          <p:nvPr/>
        </p:nvSpPr>
        <p:spPr>
          <a:xfrm>
            <a:off x="1798563" y="3307395"/>
            <a:ext cx="6385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dirty="0"/>
              <a:t>t - p</a:t>
            </a:r>
            <a:endParaRPr kumimoji="1" lang="ko-Kore-KR" altLang="en-US" sz="25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229B64-908F-DB44-B7EC-FCBB8F4CEF2D}"/>
              </a:ext>
            </a:extLst>
          </p:cNvPr>
          <p:cNvSpPr/>
          <p:nvPr/>
        </p:nvSpPr>
        <p:spPr>
          <a:xfrm>
            <a:off x="4169450" y="3294437"/>
            <a:ext cx="32089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2500" dirty="0"/>
              <a:t>p</a:t>
            </a:r>
            <a:endParaRPr lang="ko-Kore-KR" altLang="en-US" sz="25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F507EEF-E02B-604F-96AD-C657EAFAB824}"/>
              </a:ext>
            </a:extLst>
          </p:cNvPr>
          <p:cNvSpPr/>
          <p:nvPr/>
        </p:nvSpPr>
        <p:spPr>
          <a:xfrm>
            <a:off x="2772838" y="5701179"/>
            <a:ext cx="5181601" cy="8520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404A0C-5D17-7A4D-BF5C-586FA970FB99}"/>
                  </a:ext>
                </a:extLst>
              </p:cNvPr>
              <p:cNvSpPr txBox="1"/>
              <p:nvPr/>
            </p:nvSpPr>
            <p:spPr>
              <a:xfrm>
                <a:off x="482291" y="1352205"/>
                <a:ext cx="4292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solidFill>
                      <a:srgbClr val="FF0000"/>
                    </a:solidFill>
                  </a:rPr>
                  <a:t>Step 1.</a:t>
                </a:r>
                <a:r>
                  <a:rPr kumimoji="1" lang="en-US" altLang="ko-Kore-KR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’∙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ko-Kore-KR" altLang="en-US" dirty="0"/>
                  <a:t> 을 만족하는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kumimoji="1" lang="ko-Kore-KR" altLang="en-US" dirty="0"/>
                  <a:t>을 찾음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404A0C-5D17-7A4D-BF5C-586FA970F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91" y="1352205"/>
                <a:ext cx="4292265" cy="369332"/>
              </a:xfrm>
              <a:prstGeom prst="rect">
                <a:avLst/>
              </a:prstGeom>
              <a:blipFill>
                <a:blip r:embed="rId7"/>
                <a:stretch>
                  <a:fillRect l="-885" t="-10000" r="-295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9AC1A7-7495-334F-B393-BB63DC57CD98}"/>
                  </a:ext>
                </a:extLst>
              </p:cNvPr>
              <p:cNvSpPr txBox="1"/>
              <p:nvPr/>
            </p:nvSpPr>
            <p:spPr>
              <a:xfrm>
                <a:off x="482291" y="1810463"/>
                <a:ext cx="128596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dirty="0">
                    <a:solidFill>
                      <a:schemeClr val="accent1"/>
                    </a:solidFill>
                  </a:rPr>
                  <a:t>Step </a:t>
                </a:r>
                <a:r>
                  <a:rPr kumimoji="1" lang="en-US" altLang="ko-KR" dirty="0">
                    <a:solidFill>
                      <a:schemeClr val="accent1"/>
                    </a:solidFill>
                  </a:rPr>
                  <a:t>2</a:t>
                </a:r>
                <a:r>
                  <a:rPr kumimoji="1" lang="en-US" altLang="ko-Kore-KR" dirty="0">
                    <a:solidFill>
                      <a:schemeClr val="accent1"/>
                    </a:solidFill>
                  </a:rPr>
                  <a:t>.</a:t>
                </a:r>
                <a:r>
                  <a:rPr kumimoji="1" lang="en-US" altLang="ko-Kore-KR" dirty="0"/>
                  <a:t>   Weight </a:t>
                </a:r>
                <a14:m>
                  <m:oMath xmlns:m="http://schemas.openxmlformats.org/officeDocument/2006/math"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’∙</m:t>
                    </m:r>
                    <m:sSup>
                      <m:sSup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ko-Kore-KR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dirty="0"/>
                  <a:t>이 </a:t>
                </a:r>
                <a:r>
                  <a:rPr kumimoji="1" lang="en-US" altLang="ko-Kore-KR" dirty="0"/>
                  <a:t>t </a:t>
                </a:r>
                <a:r>
                  <a:rPr kumimoji="1" lang="en-US" altLang="ko-KR" dirty="0"/>
                  <a:t>- p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만족하는지 확인</a:t>
                </a:r>
                <a:r>
                  <a:rPr kumimoji="1" lang="en-US" altLang="ko-KR" dirty="0"/>
                  <a:t>, 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                </a:t>
                </a:r>
                <a:r>
                  <a:rPr kumimoji="1" lang="ko-KR" altLang="en-US" dirty="0"/>
                  <a:t>만족한다면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ko-Kore-KR" dirty="0"/>
                  <a:t> </a:t>
                </a:r>
                <a:r>
                  <a:rPr lang="ko-Kore-KR" altLang="en-US" dirty="0"/>
                  <a:t>을 결과 값에 맞춰 구성</a:t>
                </a:r>
                <a:r>
                  <a:rPr lang="en-US" altLang="ko-Kore-KR" dirty="0">
                    <a:sym typeface="Wingdings" pitchFamily="2" charset="2"/>
                  </a:rPr>
                  <a:t>   </a:t>
                </a:r>
                <a:r>
                  <a:rPr lang="ko-Kore-KR" altLang="en-US" dirty="0">
                    <a:sym typeface="Wingdings" pitchFamily="2" charset="2"/>
                  </a:rPr>
                  <a:t>신드롬 값</a:t>
                </a:r>
                <a:r>
                  <a:rPr lang="en-US" altLang="ko-Kore-KR" dirty="0">
                    <a:sym typeface="Wingdings" pitchFamily="2" charset="2"/>
                  </a:rPr>
                  <a:t>, </a:t>
                </a:r>
                <a:r>
                  <a:rPr lang="ko-Kore-KR" altLang="en-US" dirty="0">
                    <a:sym typeface="Wingdings" pitchFamily="2" charset="2"/>
                  </a:rPr>
                  <a:t>무게도 일치</a:t>
                </a:r>
                <a:r>
                  <a:rPr lang="en-US" altLang="ko-Kore-KR" dirty="0"/>
                  <a:t> </a:t>
                </a:r>
              </a:p>
              <a:p>
                <a:endParaRPr lang="en-US" altLang="ko-Kore-KR" dirty="0"/>
              </a:p>
              <a:p>
                <a:r>
                  <a:rPr lang="en-US" altLang="ko-Kore-KR" dirty="0"/>
                  <a:t>               </a:t>
                </a:r>
                <a:r>
                  <a:rPr lang="ko-Kore-KR" altLang="en-US" dirty="0"/>
                  <a:t>찾지 못하면 처음부터 다시 반복</a:t>
                </a:r>
                <a:r>
                  <a:rPr lang="en-US" altLang="ko-Kore-KR" dirty="0"/>
                  <a:t> </a:t>
                </a:r>
              </a:p>
              <a:p>
                <a:r>
                  <a:rPr lang="en-US" altLang="ko-Kore-KR" dirty="0"/>
                  <a:t>	 </a:t>
                </a:r>
              </a:p>
              <a:p>
                <a:r>
                  <a:rPr lang="en-US" altLang="ko-Kore-KR" dirty="0">
                    <a:sym typeface="Wingdings" pitchFamily="2" charset="2"/>
                  </a:rPr>
                  <a:t>	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29AC1A7-7495-334F-B393-BB63DC57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91" y="1810463"/>
                <a:ext cx="12859636" cy="2031325"/>
              </a:xfrm>
              <a:prstGeom prst="rect">
                <a:avLst/>
              </a:prstGeom>
              <a:blipFill>
                <a:blip r:embed="rId8"/>
                <a:stretch>
                  <a:fillRect l="-296" t="-18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B6B023F-8895-094F-B637-546A6D94ACF4}"/>
              </a:ext>
            </a:extLst>
          </p:cNvPr>
          <p:cNvSpPr/>
          <p:nvPr/>
        </p:nvSpPr>
        <p:spPr>
          <a:xfrm>
            <a:off x="1516640" y="4367174"/>
            <a:ext cx="6437799" cy="130850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D0E9D2CF-BE6C-4646-9D97-0BB520C1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 err="1"/>
              <a:t>Dumer’s</a:t>
            </a:r>
            <a:r>
              <a:rPr kumimoji="1" lang="en-US" altLang="ko-Kore-KR" dirty="0"/>
              <a:t> Information Set Decoding (</a:t>
            </a:r>
            <a:r>
              <a:rPr kumimoji="1" lang="en-US" altLang="ko-Kore-KR" dirty="0" err="1"/>
              <a:t>Niederreiter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버전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645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2CEB70-6933-B547-B9D5-C5FD53136467}"/>
              </a:ext>
            </a:extLst>
          </p:cNvPr>
          <p:cNvSpPr/>
          <p:nvPr/>
        </p:nvSpPr>
        <p:spPr>
          <a:xfrm>
            <a:off x="315310" y="168166"/>
            <a:ext cx="11645462" cy="1040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0F8E-AF90-E448-A97C-81241C62249C}"/>
              </a:ext>
            </a:extLst>
          </p:cNvPr>
          <p:cNvSpPr txBox="1"/>
          <p:nvPr/>
        </p:nvSpPr>
        <p:spPr>
          <a:xfrm>
            <a:off x="4312637" y="2998113"/>
            <a:ext cx="36508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dirty="0"/>
              <a:t>Quantum ISD</a:t>
            </a:r>
            <a:endParaRPr kumimoji="1" lang="ko-Kore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5982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085377-0B5F-234F-821C-423EFF47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6B9E85-7EAF-0641-A209-AD486C4B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3" y="1412707"/>
            <a:ext cx="8327300" cy="1269249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05719C80-ECA0-A346-8F08-DE0C78E11A5F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357374-8F91-4548-80F0-4D33FFEF297B}"/>
              </a:ext>
            </a:extLst>
          </p:cNvPr>
          <p:cNvSpPr txBox="1"/>
          <p:nvPr/>
        </p:nvSpPr>
        <p:spPr>
          <a:xfrm>
            <a:off x="5124533" y="5634818"/>
            <a:ext cx="187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 &lt; Grover search &gt;</a:t>
            </a:r>
            <a:endParaRPr kumimoji="1" lang="ko-Kore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D243295-FE46-1846-85F5-5599134D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024" y="3759231"/>
            <a:ext cx="6882066" cy="1752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85C65E-C24F-FA4B-A211-15E63D01B239}"/>
              </a:ext>
            </a:extLst>
          </p:cNvPr>
          <p:cNvSpPr txBox="1"/>
          <p:nvPr/>
        </p:nvSpPr>
        <p:spPr>
          <a:xfrm>
            <a:off x="997579" y="2931638"/>
            <a:ext cx="886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Challenge</a:t>
            </a:r>
            <a:r>
              <a:rPr kumimoji="1" lang="ko-Kore-KR" altLang="en-US" dirty="0"/>
              <a:t>에 대한 답은 </a:t>
            </a:r>
            <a:r>
              <a:rPr kumimoji="1" lang="en-US" altLang="ko-Kore-KR" dirty="0"/>
              <a:t>Oracle</a:t>
            </a:r>
            <a:r>
              <a:rPr kumimoji="1" lang="ko-Kore-KR" altLang="en-US" dirty="0"/>
              <a:t>에서 찾음</a:t>
            </a:r>
            <a:r>
              <a:rPr kumimoji="1" lang="en-US" altLang="ko-Kore-KR" dirty="0"/>
              <a:t>, Diffusion operator</a:t>
            </a:r>
            <a:r>
              <a:rPr kumimoji="1" lang="ko-Kore-KR" altLang="en-US" dirty="0"/>
              <a:t>에서는 해답 관측 확률 증폭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53B8E-952C-754B-BBF5-5AE6696AF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63" y="1916989"/>
            <a:ext cx="299786" cy="2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B981D9-9F9A-1048-A43B-BA0FEAAB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434" y="1938517"/>
            <a:ext cx="4751765" cy="1488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D7CF4E6-C714-304A-9181-4976D96C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F15DF8D-B2FC-8942-9508-18921033C529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Grover Search Algorithm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E3AB26-D45D-4146-9FAF-94B40A7985FD}"/>
                  </a:ext>
                </a:extLst>
              </p:cNvPr>
              <p:cNvSpPr txBox="1"/>
              <p:nvPr/>
            </p:nvSpPr>
            <p:spPr>
              <a:xfrm>
                <a:off x="532645" y="1256520"/>
                <a:ext cx="8165505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Grover </a:t>
                </a:r>
                <a:r>
                  <a:rPr kumimoji="1" lang="ko-Kore-KR" altLang="en-US" dirty="0"/>
                  <a:t>알고리즘의 </a:t>
                </a:r>
                <a:r>
                  <a:rPr kumimoji="1" lang="en-US" altLang="ko-KR" dirty="0"/>
                  <a:t>o</a:t>
                </a:r>
                <a:r>
                  <a:rPr kumimoji="1" lang="en-US" altLang="ko-Kore-KR" dirty="0"/>
                  <a:t>racle</a:t>
                </a:r>
                <a:r>
                  <a:rPr kumimoji="1" lang="ko-Kore-KR" altLang="en-US" dirty="0"/>
                  <a:t>에서는 정답인 큐비트 상태의 부호를 반전 </a:t>
                </a:r>
                <a:r>
                  <a:rPr kumimoji="1" lang="en-US" altLang="ko-Kore-KR" dirty="0"/>
                  <a:t>(Z </a:t>
                </a:r>
                <a:r>
                  <a:rPr kumimoji="1" lang="ko-Kore-KR" altLang="en-US" dirty="0"/>
                  <a:t>게이트</a:t>
                </a:r>
                <a:r>
                  <a:rPr kumimoji="1" lang="en-US" altLang="ko-Kore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Diffusion operator</a:t>
                </a:r>
                <a:r>
                  <a:rPr kumimoji="1" lang="ko-Kore-KR" altLang="en-US" dirty="0"/>
                  <a:t>는 반전 된 큐비트 상태의 </a:t>
                </a:r>
                <a:r>
                  <a:rPr kumimoji="1" lang="en-US" altLang="ko-Kore-KR" dirty="0"/>
                  <a:t>amplitude</a:t>
                </a:r>
                <a:r>
                  <a:rPr kumimoji="1" lang="ko-Kore-KR" altLang="en-US" dirty="0"/>
                  <a:t>를 증폭</a:t>
                </a: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(</a:t>
                </a:r>
                <a:r>
                  <a:rPr kumimoji="1" lang="ko-Kore-KR" altLang="en-US" dirty="0"/>
                  <a:t>평균 </a:t>
                </a:r>
                <a:r>
                  <a:rPr kumimoji="1" lang="en-US" altLang="ko-Kore-KR" dirty="0"/>
                  <a:t>amplitude</a:t>
                </a:r>
                <a:r>
                  <a:rPr kumimoji="1" lang="en-US" altLang="ko-KR" dirty="0"/>
                  <a:t>)</a:t>
                </a:r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dirty="0"/>
                  <a:t>(</a:t>
                </a:r>
                <a:r>
                  <a:rPr kumimoji="1" lang="ko-Kore-KR" altLang="en-US" dirty="0"/>
                  <a:t>해당 </a:t>
                </a:r>
                <a:r>
                  <a:rPr kumimoji="1" lang="en-US" altLang="ko-Kore-KR" dirty="0"/>
                  <a:t>amplitude</a:t>
                </a:r>
                <a:r>
                  <a:rPr kumimoji="1" lang="en-US" altLang="ko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E3AB26-D45D-4146-9FAF-94B40A798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45" y="1256520"/>
                <a:ext cx="8165505" cy="3416320"/>
              </a:xfrm>
              <a:prstGeom prst="rect">
                <a:avLst/>
              </a:prstGeom>
              <a:blipFill>
                <a:blip r:embed="rId3"/>
                <a:stretch>
                  <a:fillRect l="-466" t="-738" b="-18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B2E69008-4FDF-DB44-9957-0A7F27C93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175" y="4854678"/>
            <a:ext cx="3886075" cy="1795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C25CB-0830-E841-954E-6005FA1692E5}"/>
              </a:ext>
            </a:extLst>
          </p:cNvPr>
          <p:cNvSpPr txBox="1"/>
          <p:nvPr/>
        </p:nvSpPr>
        <p:spPr>
          <a:xfrm>
            <a:off x="7504245" y="627247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두 가지 과정을 반복한 뒤 관측</a:t>
            </a:r>
          </a:p>
        </p:txBody>
      </p:sp>
    </p:spTree>
    <p:extLst>
      <p:ext uri="{BB962C8B-B14F-4D97-AF65-F5344CB8AC3E}">
        <p14:creationId xmlns:p14="http://schemas.microsoft.com/office/powerpoint/2010/main" val="365071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6FA1A-4F8E-2148-8E9A-0023E45A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Oracle Toy Example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7F1F04-6E0B-1B48-9426-E2678B9A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78" y="2352580"/>
            <a:ext cx="2509086" cy="2326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9BD7CF-BB93-4446-9BF4-C6E70F85D596}"/>
              </a:ext>
            </a:extLst>
          </p:cNvPr>
          <p:cNvSpPr txBox="1"/>
          <p:nvPr/>
        </p:nvSpPr>
        <p:spPr>
          <a:xfrm>
            <a:off x="554499" y="1207956"/>
            <a:ext cx="96051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간단한 </a:t>
            </a:r>
            <a:r>
              <a:rPr kumimoji="1" lang="en-US" altLang="ko-Kore-KR" dirty="0"/>
              <a:t>Grover oracle</a:t>
            </a:r>
          </a:p>
          <a:p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4</a:t>
            </a:r>
            <a:r>
              <a:rPr kumimoji="1" lang="en-US" altLang="ko-KR" dirty="0"/>
              <a:t>-Qubit Input</a:t>
            </a:r>
            <a:r>
              <a:rPr kumimoji="1" lang="ko-KR" altLang="en-US" dirty="0"/>
              <a:t>일 때</a:t>
            </a:r>
            <a:r>
              <a:rPr kumimoji="1" lang="en-US" altLang="ko-KR" dirty="0"/>
              <a:t>, </a:t>
            </a:r>
            <a:r>
              <a:rPr kumimoji="1" lang="ko-Kore-KR" altLang="en-US" dirty="0"/>
              <a:t>해답이 </a:t>
            </a:r>
            <a:r>
              <a:rPr kumimoji="1" lang="en-US" altLang="ko-KR" dirty="0"/>
              <a:t>0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1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0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0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인 경우를 찾는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간단한 </a:t>
            </a:r>
            <a:r>
              <a:rPr kumimoji="1" lang="en-US" altLang="ko-Kore-KR" dirty="0"/>
              <a:t>oracle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lvl="2"/>
            <a:r>
              <a:rPr kumimoji="1" lang="en-US" altLang="ko-KR" dirty="0"/>
              <a:t>   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r>
              <a:rPr kumimoji="1" lang="en-US" altLang="ko-KR" dirty="0"/>
              <a:t>Step 1.    0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1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0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0 </a:t>
            </a:r>
            <a:r>
              <a:rPr kumimoji="1" lang="ko-KR" altLang="en-US" dirty="0"/>
              <a:t>인 경우</a:t>
            </a:r>
            <a:r>
              <a:rPr kumimoji="1" lang="en-US" altLang="ko-KR" dirty="0"/>
              <a:t>, X </a:t>
            </a:r>
            <a:r>
              <a:rPr kumimoji="1" lang="ko-KR" altLang="en-US" dirty="0"/>
              <a:t>게이트로 인해 </a:t>
            </a:r>
            <a:r>
              <a:rPr kumimoji="1" lang="en-US" altLang="ko-KR" dirty="0"/>
              <a:t>1 1 1 1</a:t>
            </a:r>
          </a:p>
          <a:p>
            <a:pPr lvl="2"/>
            <a:endParaRPr kumimoji="1" lang="en-US" altLang="ko-Kore-KR" dirty="0"/>
          </a:p>
          <a:p>
            <a:pPr lvl="2"/>
            <a:r>
              <a:rPr kumimoji="1" lang="en-US" altLang="ko-Kore-KR" dirty="0"/>
              <a:t>Step 2.    </a:t>
            </a:r>
            <a:r>
              <a:rPr kumimoji="1" lang="ko-Kore-KR" altLang="en-US" dirty="0"/>
              <a:t>따라서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0 1 0 0 </a:t>
            </a:r>
            <a:r>
              <a:rPr kumimoji="1" lang="ko-KR" altLang="en-US" dirty="0"/>
              <a:t>인 경우에만</a:t>
            </a:r>
            <a:r>
              <a:rPr kumimoji="1" lang="en-US" altLang="ko-Kore-KR" dirty="0"/>
              <a:t>, Controlled - Z </a:t>
            </a:r>
            <a:r>
              <a:rPr kumimoji="1" lang="ko-Kore-KR" altLang="en-US" dirty="0"/>
              <a:t>게이트가 작동  </a:t>
            </a:r>
            <a:r>
              <a:rPr kumimoji="1" lang="en-US" altLang="ko-Kore-KR" dirty="0">
                <a:sym typeface="Wingdings" pitchFamily="2" charset="2"/>
              </a:rPr>
              <a:t>  </a:t>
            </a:r>
            <a:r>
              <a:rPr kumimoji="1" lang="ko-Kore-KR" altLang="en-US" dirty="0">
                <a:sym typeface="Wingdings" pitchFamily="2" charset="2"/>
              </a:rPr>
              <a:t>부호 반전</a:t>
            </a:r>
            <a:endParaRPr kumimoji="1" lang="en-US" altLang="ko-Kore-KR" dirty="0">
              <a:sym typeface="Wingdings" pitchFamily="2" charset="2"/>
            </a:endParaRPr>
          </a:p>
          <a:p>
            <a:pPr lvl="2"/>
            <a:endParaRPr kumimoji="1" lang="en-US" altLang="ko-Kore-KR" dirty="0">
              <a:sym typeface="Wingdings" pitchFamily="2" charset="2"/>
            </a:endParaRPr>
          </a:p>
          <a:p>
            <a:pPr lvl="2"/>
            <a:r>
              <a:rPr kumimoji="1" lang="en-US" altLang="ko-Kore-KR" dirty="0">
                <a:sym typeface="Wingdings" pitchFamily="2" charset="2"/>
              </a:rPr>
              <a:t>Step 3.    Reverse </a:t>
            </a:r>
            <a:r>
              <a:rPr kumimoji="1" lang="ko-Kore-KR" altLang="en-US" dirty="0">
                <a:sym typeface="Wingdings" pitchFamily="2" charset="2"/>
              </a:rPr>
              <a:t>연산을 수행하여 원래 상태로 되돌림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( 1 1 1 1 </a:t>
            </a:r>
            <a:r>
              <a:rPr kumimoji="1" lang="en-US" altLang="ko-Kore-KR" dirty="0">
                <a:sym typeface="Wingdings" pitchFamily="2" charset="2"/>
              </a:rPr>
              <a:t> 0 1 0 0 )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3233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50B5CC-9C6A-B746-8BBD-74A7E93411C0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 (Brute Force Toy Example)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35BAA9C-FD55-3643-984F-4330C2EEDDE7}"/>
                  </a:ext>
                </a:extLst>
              </p:cNvPr>
              <p:cNvSpPr/>
              <p:nvPr/>
            </p:nvSpPr>
            <p:spPr>
              <a:xfrm>
                <a:off x="1124398" y="2407866"/>
                <a:ext cx="649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35BAA9C-FD55-3643-984F-4330C2EEDD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8" y="2407866"/>
                <a:ext cx="64985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AB9E944-F59D-4042-A8FD-72202B647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69" y="2073974"/>
            <a:ext cx="693941" cy="10882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E93CA9-B9F5-FC4E-AEC2-51FF9BB3F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4263" y="2488122"/>
            <a:ext cx="1440796" cy="419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DB2A5C-0626-CD4F-9D29-7F081844BF96}"/>
              </a:ext>
            </a:extLst>
          </p:cNvPr>
          <p:cNvSpPr txBox="1"/>
          <p:nvPr/>
        </p:nvSpPr>
        <p:spPr>
          <a:xfrm>
            <a:off x="5242740" y="2566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FE11AB1-3F6D-0146-A4D0-A9E6D78D6521}"/>
              </a:ext>
            </a:extLst>
          </p:cNvPr>
          <p:cNvSpPr/>
          <p:nvPr/>
        </p:nvSpPr>
        <p:spPr>
          <a:xfrm>
            <a:off x="3303055" y="2514498"/>
            <a:ext cx="361167" cy="316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6AA3B3-1464-A848-8883-DBFD49CECCA5}"/>
                  </a:ext>
                </a:extLst>
              </p:cNvPr>
              <p:cNvSpPr/>
              <p:nvPr/>
            </p:nvSpPr>
            <p:spPr>
              <a:xfrm>
                <a:off x="3249022" y="2478582"/>
                <a:ext cx="46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6AA3B3-1464-A848-8883-DBFD49CEC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22" y="2478582"/>
                <a:ext cx="469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BFA58-03A5-D54D-8976-19D5381EA58A}"/>
                  </a:ext>
                </a:extLst>
              </p:cNvPr>
              <p:cNvSpPr txBox="1"/>
              <p:nvPr/>
            </p:nvSpPr>
            <p:spPr>
              <a:xfrm>
                <a:off x="4871475" y="2488122"/>
                <a:ext cx="1450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Weight(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ore-KR" dirty="0"/>
                  <a:t>) = 1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EBFA58-03A5-D54D-8976-19D5381EA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75" y="2488122"/>
                <a:ext cx="1450077" cy="369332"/>
              </a:xfrm>
              <a:prstGeom prst="rect">
                <a:avLst/>
              </a:prstGeom>
              <a:blipFill>
                <a:blip r:embed="rId6"/>
                <a:stretch>
                  <a:fillRect l="-3478" t="-6452" r="-3478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CCF5932-F799-1B45-81FB-40F12F557DE1}"/>
              </a:ext>
            </a:extLst>
          </p:cNvPr>
          <p:cNvSpPr/>
          <p:nvPr/>
        </p:nvSpPr>
        <p:spPr>
          <a:xfrm>
            <a:off x="3887490" y="2514498"/>
            <a:ext cx="847569" cy="3429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859EF-04F5-E443-B76C-056CFC2812E8}"/>
              </a:ext>
            </a:extLst>
          </p:cNvPr>
          <p:cNvSpPr txBox="1"/>
          <p:nvPr/>
        </p:nvSpPr>
        <p:spPr>
          <a:xfrm>
            <a:off x="3854669" y="248218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en-US" altLang="ko-KR" dirty="0"/>
              <a:t>1 0 1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11673F-1003-6642-A8DF-140B48F64DB6}"/>
                  </a:ext>
                </a:extLst>
              </p:cNvPr>
              <p:cNvSpPr txBox="1"/>
              <p:nvPr/>
            </p:nvSpPr>
            <p:spPr>
              <a:xfrm>
                <a:off x="570162" y="1396561"/>
                <a:ext cx="4611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kumimoji="1" lang="ko-Kore-KR" altLang="en-US" dirty="0"/>
                  <a:t> 를 만족하는 벡터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ore-KR" altLang="en-US" dirty="0"/>
                  <a:t>를 찾는 </a:t>
                </a:r>
                <a:r>
                  <a:rPr kumimoji="1" lang="en-US" altLang="ko-Kore-KR" dirty="0"/>
                  <a:t>oracle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11673F-1003-6642-A8DF-140B48F64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2" y="1396561"/>
                <a:ext cx="4611968" cy="369332"/>
              </a:xfrm>
              <a:prstGeom prst="rect">
                <a:avLst/>
              </a:prstGeom>
              <a:blipFill>
                <a:blip r:embed="rId7"/>
                <a:stretch>
                  <a:fillRect l="-1099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F60597-8D06-AC41-B796-6641699DCC77}"/>
              </a:ext>
            </a:extLst>
          </p:cNvPr>
          <p:cNvSpPr/>
          <p:nvPr/>
        </p:nvSpPr>
        <p:spPr>
          <a:xfrm>
            <a:off x="1155929" y="2072113"/>
            <a:ext cx="5197154" cy="1197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AF9CF4DE-073E-844B-B618-C722EE0563EF}"/>
              </a:ext>
            </a:extLst>
          </p:cNvPr>
          <p:cNvCxnSpPr/>
          <p:nvPr/>
        </p:nvCxnSpPr>
        <p:spPr>
          <a:xfrm>
            <a:off x="1776953" y="518306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963D08D3-DD0D-AF4F-93D9-298B3EB6A299}"/>
              </a:ext>
            </a:extLst>
          </p:cNvPr>
          <p:cNvCxnSpPr/>
          <p:nvPr/>
        </p:nvCxnSpPr>
        <p:spPr>
          <a:xfrm>
            <a:off x="1776953" y="550413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D778028-318F-0B40-8575-8A899EE110DE}"/>
              </a:ext>
            </a:extLst>
          </p:cNvPr>
          <p:cNvCxnSpPr/>
          <p:nvPr/>
        </p:nvCxnSpPr>
        <p:spPr>
          <a:xfrm>
            <a:off x="1776953" y="582521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7B30D37-1FAF-304F-AC54-24662BD65D9F}"/>
              </a:ext>
            </a:extLst>
          </p:cNvPr>
          <p:cNvCxnSpPr/>
          <p:nvPr/>
        </p:nvCxnSpPr>
        <p:spPr>
          <a:xfrm>
            <a:off x="1776953" y="6164044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CB60B8-8110-0B45-B91F-97014BC36C2C}"/>
                  </a:ext>
                </a:extLst>
              </p:cNvPr>
              <p:cNvSpPr txBox="1"/>
              <p:nvPr/>
            </p:nvSpPr>
            <p:spPr>
              <a:xfrm>
                <a:off x="1209698" y="4139027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CB60B8-8110-0B45-B91F-97014BC36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98" y="4139027"/>
                <a:ext cx="3564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48040A-276A-8640-9CCB-BC8DDA1794E9}"/>
                  </a:ext>
                </a:extLst>
              </p:cNvPr>
              <p:cNvSpPr txBox="1"/>
              <p:nvPr/>
            </p:nvSpPr>
            <p:spPr>
              <a:xfrm>
                <a:off x="1191552" y="536189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48040A-276A-8640-9CCB-BC8DDA179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552" y="5361895"/>
                <a:ext cx="469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2040A2A-8E86-944C-B3AF-443B3E0ECC1B}"/>
              </a:ext>
            </a:extLst>
          </p:cNvPr>
          <p:cNvCxnSpPr/>
          <p:nvPr/>
        </p:nvCxnSpPr>
        <p:spPr>
          <a:xfrm>
            <a:off x="1776952" y="3852891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8871E41-E072-6D46-82B3-B5EE4EB675AC}"/>
              </a:ext>
            </a:extLst>
          </p:cNvPr>
          <p:cNvCxnSpPr/>
          <p:nvPr/>
        </p:nvCxnSpPr>
        <p:spPr>
          <a:xfrm>
            <a:off x="1776952" y="417396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39A5AA1F-585C-FE40-A8E4-492D16EC1E72}"/>
              </a:ext>
            </a:extLst>
          </p:cNvPr>
          <p:cNvCxnSpPr/>
          <p:nvPr/>
        </p:nvCxnSpPr>
        <p:spPr>
          <a:xfrm>
            <a:off x="1776952" y="449504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65BF0AC1-7C2C-2245-B496-4D80A4D507C0}"/>
              </a:ext>
            </a:extLst>
          </p:cNvPr>
          <p:cNvCxnSpPr/>
          <p:nvPr/>
        </p:nvCxnSpPr>
        <p:spPr>
          <a:xfrm>
            <a:off x="1776952" y="483387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5F7A443D-0278-BF45-9EB9-EA1E08546D2C}"/>
              </a:ext>
            </a:extLst>
          </p:cNvPr>
          <p:cNvSpPr/>
          <p:nvPr/>
        </p:nvSpPr>
        <p:spPr>
          <a:xfrm>
            <a:off x="2458216" y="5076639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958F8E94-9381-5A48-A4AF-00D84D3B970C}"/>
              </a:ext>
            </a:extLst>
          </p:cNvPr>
          <p:cNvCxnSpPr>
            <a:cxnSpLocks/>
          </p:cNvCxnSpPr>
          <p:nvPr/>
        </p:nvCxnSpPr>
        <p:spPr>
          <a:xfrm>
            <a:off x="2569187" y="5084189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D6B77BE-1469-004A-85B0-EF1FEE3A088A}"/>
              </a:ext>
            </a:extLst>
          </p:cNvPr>
          <p:cNvCxnSpPr>
            <a:cxnSpLocks/>
            <a:endCxn id="26" idx="4"/>
          </p:cNvCxnSpPr>
          <p:nvPr/>
        </p:nvCxnSpPr>
        <p:spPr>
          <a:xfrm>
            <a:off x="2569187" y="3852891"/>
            <a:ext cx="0" cy="1445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C071EE9F-6567-3E47-BD60-9F73ACF2D381}"/>
              </a:ext>
            </a:extLst>
          </p:cNvPr>
          <p:cNvSpPr/>
          <p:nvPr/>
        </p:nvSpPr>
        <p:spPr>
          <a:xfrm>
            <a:off x="2503244" y="377795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092F00A-160E-2243-81EB-5C376C74944B}"/>
              </a:ext>
            </a:extLst>
          </p:cNvPr>
          <p:cNvSpPr/>
          <p:nvPr/>
        </p:nvSpPr>
        <p:spPr>
          <a:xfrm>
            <a:off x="2503244" y="410802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0043AE-CE76-7445-82B6-0A93E9D85AAE}"/>
              </a:ext>
            </a:extLst>
          </p:cNvPr>
          <p:cNvSpPr/>
          <p:nvPr/>
        </p:nvSpPr>
        <p:spPr>
          <a:xfrm>
            <a:off x="2503243" y="443809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AF210AE-1E87-944E-BE35-BCA952D599DE}"/>
              </a:ext>
            </a:extLst>
          </p:cNvPr>
          <p:cNvSpPr/>
          <p:nvPr/>
        </p:nvSpPr>
        <p:spPr>
          <a:xfrm>
            <a:off x="2824322" y="377943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294643-0C02-F348-A431-129757031C21}"/>
              </a:ext>
            </a:extLst>
          </p:cNvPr>
          <p:cNvSpPr/>
          <p:nvPr/>
        </p:nvSpPr>
        <p:spPr>
          <a:xfrm>
            <a:off x="2824322" y="410950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5B7D6A4-D10F-3042-A743-A943AAD55C17}"/>
              </a:ext>
            </a:extLst>
          </p:cNvPr>
          <p:cNvCxnSpPr>
            <a:cxnSpLocks/>
          </p:cNvCxnSpPr>
          <p:nvPr/>
        </p:nvCxnSpPr>
        <p:spPr>
          <a:xfrm>
            <a:off x="2890264" y="3846468"/>
            <a:ext cx="0" cy="1657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DEED17D2-6FE6-AB47-8934-BE2F25A7B219}"/>
              </a:ext>
            </a:extLst>
          </p:cNvPr>
          <p:cNvSpPr/>
          <p:nvPr/>
        </p:nvSpPr>
        <p:spPr>
          <a:xfrm>
            <a:off x="2779293" y="5399196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D4CAE31A-6753-1D46-89E2-5783EFF88F14}"/>
              </a:ext>
            </a:extLst>
          </p:cNvPr>
          <p:cNvCxnSpPr>
            <a:cxnSpLocks/>
          </p:cNvCxnSpPr>
          <p:nvPr/>
        </p:nvCxnSpPr>
        <p:spPr>
          <a:xfrm>
            <a:off x="2890264" y="5406746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A393390E-5232-844F-A548-50C202E2E1FA}"/>
              </a:ext>
            </a:extLst>
          </p:cNvPr>
          <p:cNvSpPr/>
          <p:nvPr/>
        </p:nvSpPr>
        <p:spPr>
          <a:xfrm>
            <a:off x="3111368" y="377795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C866A51F-ADE7-7D4E-8B11-23F96B83CF5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184709" y="3846468"/>
            <a:ext cx="0" cy="1867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D5D0B03F-0767-F64B-A571-F2D3B49B1521}"/>
              </a:ext>
            </a:extLst>
          </p:cNvPr>
          <p:cNvSpPr/>
          <p:nvPr/>
        </p:nvSpPr>
        <p:spPr>
          <a:xfrm>
            <a:off x="3073738" y="5713677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2173442A-E2CF-0A45-92FA-B9A6C3FCFA88}"/>
              </a:ext>
            </a:extLst>
          </p:cNvPr>
          <p:cNvCxnSpPr>
            <a:cxnSpLocks/>
          </p:cNvCxnSpPr>
          <p:nvPr/>
        </p:nvCxnSpPr>
        <p:spPr>
          <a:xfrm>
            <a:off x="3184709" y="5721227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86BD1C1C-3F78-F043-AFBD-F202D5B45F7D}"/>
              </a:ext>
            </a:extLst>
          </p:cNvPr>
          <p:cNvSpPr/>
          <p:nvPr/>
        </p:nvSpPr>
        <p:spPr>
          <a:xfrm>
            <a:off x="3447242" y="476535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4E7DBDEE-ADF2-C644-91CC-8318B9F42DF4}"/>
              </a:ext>
            </a:extLst>
          </p:cNvPr>
          <p:cNvCxnSpPr>
            <a:cxnSpLocks/>
            <a:stCxn id="64" idx="4"/>
            <a:endCxn id="44" idx="4"/>
          </p:cNvCxnSpPr>
          <p:nvPr/>
        </p:nvCxnSpPr>
        <p:spPr>
          <a:xfrm>
            <a:off x="3513185" y="4236718"/>
            <a:ext cx="7398" cy="2038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71FC2704-EBBF-8341-83D8-AA07CA866974}"/>
              </a:ext>
            </a:extLst>
          </p:cNvPr>
          <p:cNvSpPr/>
          <p:nvPr/>
        </p:nvSpPr>
        <p:spPr>
          <a:xfrm>
            <a:off x="3409612" y="6053073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61164297-C8BE-C84A-ACBE-27946FD03E5B}"/>
              </a:ext>
            </a:extLst>
          </p:cNvPr>
          <p:cNvCxnSpPr>
            <a:cxnSpLocks/>
          </p:cNvCxnSpPr>
          <p:nvPr/>
        </p:nvCxnSpPr>
        <p:spPr>
          <a:xfrm>
            <a:off x="3520583" y="6060623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86822B-F35D-724F-B7C3-D9807E226970}"/>
              </a:ext>
            </a:extLst>
          </p:cNvPr>
          <p:cNvSpPr/>
          <p:nvPr/>
        </p:nvSpPr>
        <p:spPr>
          <a:xfrm>
            <a:off x="3921260" y="5692964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275426-D7C1-0546-9CCF-1328EBA48D73}"/>
              </a:ext>
            </a:extLst>
          </p:cNvPr>
          <p:cNvSpPr txBox="1"/>
          <p:nvPr/>
        </p:nvSpPr>
        <p:spPr>
          <a:xfrm>
            <a:off x="3881462" y="56252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F280FF-7E4E-2941-8D15-C3A6310F0FF6}"/>
              </a:ext>
            </a:extLst>
          </p:cNvPr>
          <p:cNvSpPr/>
          <p:nvPr/>
        </p:nvSpPr>
        <p:spPr>
          <a:xfrm>
            <a:off x="4420083" y="512220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A1532D1-28F4-FF47-B34F-EB1BF4419398}"/>
              </a:ext>
            </a:extLst>
          </p:cNvPr>
          <p:cNvSpPr/>
          <p:nvPr/>
        </p:nvSpPr>
        <p:spPr>
          <a:xfrm>
            <a:off x="4420083" y="545227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A4D755-16E9-3442-920C-7C10A6583CA2}"/>
              </a:ext>
            </a:extLst>
          </p:cNvPr>
          <p:cNvSpPr/>
          <p:nvPr/>
        </p:nvSpPr>
        <p:spPr>
          <a:xfrm>
            <a:off x="4420082" y="576246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5A48466E-CFE5-114F-89E7-2764C7E492BF}"/>
              </a:ext>
            </a:extLst>
          </p:cNvPr>
          <p:cNvCxnSpPr>
            <a:cxnSpLocks/>
          </p:cNvCxnSpPr>
          <p:nvPr/>
        </p:nvCxnSpPr>
        <p:spPr>
          <a:xfrm>
            <a:off x="4491305" y="5216194"/>
            <a:ext cx="0" cy="984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9306F30-40DB-B44B-A2DC-4F1F8F4516CB}"/>
              </a:ext>
            </a:extLst>
          </p:cNvPr>
          <p:cNvSpPr/>
          <p:nvPr/>
        </p:nvSpPr>
        <p:spPr>
          <a:xfrm>
            <a:off x="4368718" y="6035673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EAF387-3DA7-8B4F-A7B2-CB08C7F5BAB8}"/>
              </a:ext>
            </a:extLst>
          </p:cNvPr>
          <p:cNvSpPr txBox="1"/>
          <p:nvPr/>
        </p:nvSpPr>
        <p:spPr>
          <a:xfrm>
            <a:off x="4338859" y="596800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2983811-9C91-BF4A-ADB4-4A5EEFEB062C}"/>
              </a:ext>
            </a:extLst>
          </p:cNvPr>
          <p:cNvSpPr/>
          <p:nvPr/>
        </p:nvSpPr>
        <p:spPr>
          <a:xfrm>
            <a:off x="1956518" y="3750287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A3D978-8FA2-3F45-85CB-B3D4990D252F}"/>
              </a:ext>
            </a:extLst>
          </p:cNvPr>
          <p:cNvSpPr txBox="1"/>
          <p:nvPr/>
        </p:nvSpPr>
        <p:spPr>
          <a:xfrm>
            <a:off x="1916720" y="368262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8982EA-248A-A144-93E7-14AE3B5E664A}"/>
              </a:ext>
            </a:extLst>
          </p:cNvPr>
          <p:cNvSpPr/>
          <p:nvPr/>
        </p:nvSpPr>
        <p:spPr>
          <a:xfrm>
            <a:off x="1956518" y="4064542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3CA983-BFB8-E348-B35F-BA205BCB2BA5}"/>
              </a:ext>
            </a:extLst>
          </p:cNvPr>
          <p:cNvSpPr txBox="1"/>
          <p:nvPr/>
        </p:nvSpPr>
        <p:spPr>
          <a:xfrm>
            <a:off x="1916720" y="399687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720EAFC-8579-0141-B589-162286C861B3}"/>
              </a:ext>
            </a:extLst>
          </p:cNvPr>
          <p:cNvSpPr/>
          <p:nvPr/>
        </p:nvSpPr>
        <p:spPr>
          <a:xfrm>
            <a:off x="1956518" y="4392438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49C31-674D-D74B-8E09-36FC9595579D}"/>
              </a:ext>
            </a:extLst>
          </p:cNvPr>
          <p:cNvSpPr txBox="1"/>
          <p:nvPr/>
        </p:nvSpPr>
        <p:spPr>
          <a:xfrm>
            <a:off x="1916720" y="432477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01CC4A8-3878-244F-8813-072BC3221BAF}"/>
              </a:ext>
            </a:extLst>
          </p:cNvPr>
          <p:cNvSpPr/>
          <p:nvPr/>
        </p:nvSpPr>
        <p:spPr>
          <a:xfrm>
            <a:off x="1957706" y="4738605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FAA326-B3E6-E84A-91E3-C08BEE913830}"/>
              </a:ext>
            </a:extLst>
          </p:cNvPr>
          <p:cNvSpPr txBox="1"/>
          <p:nvPr/>
        </p:nvSpPr>
        <p:spPr>
          <a:xfrm>
            <a:off x="1927847" y="467093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A46403D-A1D6-5149-AD1D-921C65083B11}"/>
              </a:ext>
            </a:extLst>
          </p:cNvPr>
          <p:cNvSpPr/>
          <p:nvPr/>
        </p:nvSpPr>
        <p:spPr>
          <a:xfrm>
            <a:off x="1032977" y="3644161"/>
            <a:ext cx="4329815" cy="2805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FAF5CE9-2665-5545-B2C4-5435CB240F0C}"/>
              </a:ext>
            </a:extLst>
          </p:cNvPr>
          <p:cNvSpPr/>
          <p:nvPr/>
        </p:nvSpPr>
        <p:spPr>
          <a:xfrm>
            <a:off x="3447242" y="410483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BB28707-9D9E-704B-91F2-134C87E45CDA}"/>
              </a:ext>
            </a:extLst>
          </p:cNvPr>
          <p:cNvSpPr/>
          <p:nvPr/>
        </p:nvSpPr>
        <p:spPr>
          <a:xfrm>
            <a:off x="2355778" y="3700726"/>
            <a:ext cx="1384243" cy="265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DD5C1CB-BEEC-4944-A54E-4058510D8B2C}"/>
              </a:ext>
            </a:extLst>
          </p:cNvPr>
          <p:cNvCxnSpPr>
            <a:cxnSpLocks/>
          </p:cNvCxnSpPr>
          <p:nvPr/>
        </p:nvCxnSpPr>
        <p:spPr>
          <a:xfrm flipV="1">
            <a:off x="3740021" y="3699388"/>
            <a:ext cx="2506514" cy="3903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118452-993F-6B4A-9A11-1FF389662667}"/>
                  </a:ext>
                </a:extLst>
              </p:cNvPr>
              <p:cNvSpPr txBox="1"/>
              <p:nvPr/>
            </p:nvSpPr>
            <p:spPr>
              <a:xfrm>
                <a:off x="6321552" y="3497954"/>
                <a:ext cx="2507546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Syndrome</a:t>
                </a:r>
                <a:r>
                  <a:rPr kumimoji="1" lang="ko-Kore-KR" altLang="en-US" dirty="0"/>
                  <a:t>값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kumimoji="1" lang="ko-Kore-KR" altLang="en-US" dirty="0"/>
                  <a:t> 계산</a:t>
                </a: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는 중첩 상태</a:t>
                </a: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는 고정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B118452-993F-6B4A-9A11-1FF38966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52" y="3497954"/>
                <a:ext cx="2507546" cy="1477328"/>
              </a:xfrm>
              <a:prstGeom prst="rect">
                <a:avLst/>
              </a:prstGeom>
              <a:blipFill>
                <a:blip r:embed="rId9"/>
                <a:stretch>
                  <a:fillRect l="-1508" t="-2542" r="-1005" b="-42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직사각형 70">
            <a:extLst>
              <a:ext uri="{FF2B5EF4-FFF2-40B4-BE49-F238E27FC236}">
                <a16:creationId xmlns:a16="http://schemas.microsoft.com/office/drawing/2014/main" id="{33BA4171-A608-384E-AE14-B738456B9270}"/>
              </a:ext>
            </a:extLst>
          </p:cNvPr>
          <p:cNvSpPr/>
          <p:nvPr/>
        </p:nvSpPr>
        <p:spPr>
          <a:xfrm>
            <a:off x="3858498" y="5063258"/>
            <a:ext cx="876562" cy="12921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4D0F444-B5CB-D045-B89D-3F26763A8381}"/>
              </a:ext>
            </a:extLst>
          </p:cNvPr>
          <p:cNvCxnSpPr>
            <a:cxnSpLocks/>
          </p:cNvCxnSpPr>
          <p:nvPr/>
        </p:nvCxnSpPr>
        <p:spPr>
          <a:xfrm flipV="1">
            <a:off x="4757239" y="5436587"/>
            <a:ext cx="1078812" cy="2472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93567F9-25DF-F84D-B2AD-7BDD036D146D}"/>
                  </a:ext>
                </a:extLst>
              </p:cNvPr>
              <p:cNvSpPr/>
              <p:nvPr/>
            </p:nvSpPr>
            <p:spPr>
              <a:xfrm>
                <a:off x="5995599" y="5274964"/>
                <a:ext cx="6096000" cy="923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Syndrome </a:t>
                </a:r>
                <a:r>
                  <a:rPr kumimoji="1" lang="ko-Kore-KR" altLang="en-US" dirty="0"/>
                  <a:t>값이 </a:t>
                </a:r>
                <a:r>
                  <a:rPr kumimoji="1" lang="en-US" altLang="ko-Kore-KR" dirty="0"/>
                  <a:t>1 </a:t>
                </a:r>
                <a:r>
                  <a:rPr kumimoji="1" lang="en-US" altLang="ko-KR" dirty="0"/>
                  <a:t>1 0 1 </a:t>
                </a:r>
                <a:r>
                  <a:rPr kumimoji="1" lang="ko-KR" altLang="en-US" dirty="0"/>
                  <a:t>인 경우</a:t>
                </a:r>
                <a:r>
                  <a:rPr kumimoji="1" lang="en-US" altLang="ko-KR" dirty="0"/>
                  <a:t>, </a:t>
                </a:r>
                <a:r>
                  <a:rPr kumimoji="1" lang="en-US" altLang="ko-Kore-KR" dirty="0"/>
                  <a:t>Controlled - Z </a:t>
                </a:r>
                <a:r>
                  <a:rPr kumimoji="1" lang="ko-Kore-KR" altLang="en-US" dirty="0"/>
                  <a:t>게이트 작동</a:t>
                </a: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벡터 </a:t>
                </a: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dirty="0"/>
                  <a:t>의 </a:t>
                </a:r>
                <a:r>
                  <a:rPr kumimoji="1" lang="en-US" altLang="ko-Kore-KR" dirty="0"/>
                  <a:t>W</a:t>
                </a:r>
                <a:r>
                  <a:rPr kumimoji="1" lang="en-US" altLang="ko-KR" dirty="0"/>
                  <a:t>eight </a:t>
                </a:r>
                <a:r>
                  <a:rPr kumimoji="1" lang="ko-KR" altLang="en-US" dirty="0"/>
                  <a:t>확인 단계가 아직 남았음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93567F9-25DF-F84D-B2AD-7BDD036D1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599" y="5274964"/>
                <a:ext cx="6096000" cy="923330"/>
              </a:xfrm>
              <a:prstGeom prst="rect">
                <a:avLst/>
              </a:prstGeom>
              <a:blipFill>
                <a:blip r:embed="rId10"/>
                <a:stretch>
                  <a:fillRect l="-622" t="-2667" b="-9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25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567A5-D5D3-BE46-A070-99E2D2DB6F87}"/>
              </a:ext>
            </a:extLst>
          </p:cNvPr>
          <p:cNvSpPr txBox="1"/>
          <p:nvPr/>
        </p:nvSpPr>
        <p:spPr>
          <a:xfrm>
            <a:off x="1168632" y="2223479"/>
            <a:ext cx="1535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200" b="1" dirty="0">
                <a:solidFill>
                  <a:srgbClr val="FF0000"/>
                </a:solidFill>
              </a:rPr>
              <a:t>Challenge</a:t>
            </a:r>
            <a:endParaRPr kumimoji="1" lang="ko-KR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E2A42D-4172-6B42-BA1E-7E0F8C94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033" y="2755415"/>
            <a:ext cx="1506981" cy="44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541CC-5293-7E4D-806B-ECC289146544}"/>
                  </a:ext>
                </a:extLst>
              </p:cNvPr>
              <p:cNvSpPr txBox="1"/>
              <p:nvPr/>
            </p:nvSpPr>
            <p:spPr>
              <a:xfrm>
                <a:off x="3315693" y="2751413"/>
                <a:ext cx="299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ko-KR" altLang="en-US" sz="1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541CC-5293-7E4D-806B-ECC289146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93" y="2751413"/>
                <a:ext cx="299697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4AD08E-FFE6-B145-8535-EC5ABB02971C}"/>
                  </a:ext>
                </a:extLst>
              </p:cNvPr>
              <p:cNvSpPr txBox="1"/>
              <p:nvPr/>
            </p:nvSpPr>
            <p:spPr>
              <a:xfrm>
                <a:off x="1361537" y="3423188"/>
                <a:ext cx="437241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암호문과 공개키는 알려진 정보 </a:t>
                </a:r>
                <a:r>
                  <a:rPr kumimoji="1" lang="en-US" altLang="ko-Kore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ore-KR" sz="25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4AD08E-FFE6-B145-8535-EC5ABB029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537" y="3423188"/>
                <a:ext cx="4372415" cy="477054"/>
              </a:xfrm>
              <a:prstGeom prst="rect">
                <a:avLst/>
              </a:prstGeom>
              <a:blipFill>
                <a:blip r:embed="rId4"/>
                <a:stretch>
                  <a:fillRect l="-1159" b="-179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2ED96-D4A0-6D49-92A6-F918A174414A}"/>
                  </a:ext>
                </a:extLst>
              </p:cNvPr>
              <p:cNvSpPr txBox="1"/>
              <p:nvPr/>
            </p:nvSpPr>
            <p:spPr>
              <a:xfrm>
                <a:off x="1355005" y="3925046"/>
                <a:ext cx="446692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특정 무게 조건의 벡터</a:t>
                </a:r>
                <a:r>
                  <a:rPr lang="en" altLang="ko-Kore-KR" dirty="0"/>
                  <a:t> </a:t>
                </a:r>
                <a14:m>
                  <m:oMath xmlns:m="http://schemas.openxmlformats.org/officeDocument/2006/math">
                    <m:r>
                      <a:rPr lang="en" altLang="ko-Kore-KR" sz="25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" altLang="ko-Kore-KR" dirty="0"/>
                  <a:t> 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찾아내는 문제</a:t>
                </a:r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2ED96-D4A0-6D49-92A6-F918A174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005" y="3925046"/>
                <a:ext cx="4466928" cy="468205"/>
              </a:xfrm>
              <a:prstGeom prst="rect">
                <a:avLst/>
              </a:prstGeom>
              <a:blipFill>
                <a:blip r:embed="rId5"/>
                <a:stretch>
                  <a:fillRect l="-1133" b="-131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6E74B5F-2F89-9442-B8CC-184D3C34BA28}"/>
              </a:ext>
            </a:extLst>
          </p:cNvPr>
          <p:cNvSpPr txBox="1"/>
          <p:nvPr/>
        </p:nvSpPr>
        <p:spPr>
          <a:xfrm>
            <a:off x="5691912" y="3971316"/>
            <a:ext cx="1842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        </a:t>
            </a:r>
            <a:r>
              <a:rPr kumimoji="1" lang="en-US" altLang="ko-Kore-KR" sz="2200" b="1" dirty="0">
                <a:sym typeface="Wingdings" pitchFamily="2" charset="2"/>
              </a:rPr>
              <a:t>NP-hard</a:t>
            </a:r>
            <a:endParaRPr kumimoji="1" lang="ko-Kore-KR" altLang="en-US" sz="22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CB16D2B5-EC83-D041-AF3C-AD30996B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코드기반암호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F5FD24-BA5A-9F41-9EE5-09B99976E996}"/>
                  </a:ext>
                </a:extLst>
              </p:cNvPr>
              <p:cNvSpPr txBox="1"/>
              <p:nvPr/>
            </p:nvSpPr>
            <p:spPr>
              <a:xfrm>
                <a:off x="517024" y="1442147"/>
                <a:ext cx="10699724" cy="4351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코드기반암호의</a:t>
                </a:r>
                <a:r>
                  <a:rPr kumimoji="1" lang="ko-KR" altLang="en-US" dirty="0"/>
                  <a:t> 안전성은 아래 </a:t>
                </a:r>
                <a:r>
                  <a:rPr kumimoji="1" lang="ko-KR" altLang="en-US" b="1" dirty="0"/>
                  <a:t>신드롬 </a:t>
                </a:r>
                <a:r>
                  <a:rPr kumimoji="1" lang="ko-KR" altLang="en-US" b="1" dirty="0" err="1"/>
                  <a:t>디코딩</a:t>
                </a:r>
                <a:r>
                  <a:rPr kumimoji="1" lang="ko-KR" altLang="en-US" b="1" dirty="0"/>
                  <a:t> </a:t>
                </a:r>
                <a:r>
                  <a:rPr kumimoji="1" lang="ko-KR" altLang="en-US" dirty="0"/>
                  <a:t>문제에기반함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생성에 대한 비밀정보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개인키</a:t>
                </a:r>
                <a:r>
                  <a:rPr kumimoji="1" lang="en-US" altLang="ko-KR" dirty="0"/>
                  <a:t>)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가지고 있다면 암호문</a:t>
                </a:r>
                <a14:m>
                  <m:oMath xmlns:m="http://schemas.openxmlformats.org/officeDocument/2006/math">
                    <m:r>
                      <a:rPr kumimoji="1" lang="ko-KR" altLang="en-US" sz="25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ko-KR" altLang="en-US" dirty="0"/>
                  <a:t>로부터 원본 벡터</a:t>
                </a:r>
                <a14:m>
                  <m:oMath xmlns:m="http://schemas.openxmlformats.org/officeDocument/2006/math">
                    <m:r>
                      <a:rPr kumimoji="1" lang="en-US" altLang="ko-KR" sz="25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복구할 수 있음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F5FD24-BA5A-9F41-9EE5-09B99976E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24" y="1442147"/>
                <a:ext cx="10699724" cy="4351319"/>
              </a:xfrm>
              <a:prstGeom prst="rect">
                <a:avLst/>
              </a:prstGeom>
              <a:blipFill>
                <a:blip r:embed="rId6"/>
                <a:stretch>
                  <a:fillRect l="-829" t="-872" b="-17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1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59D87EB-8DA0-9C4C-9F56-DFC42289E8E4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 (Brute Force Toy Example)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A4484CF-2B35-6647-9211-DB162ED899F8}"/>
                  </a:ext>
                </a:extLst>
              </p:cNvPr>
              <p:cNvSpPr/>
              <p:nvPr/>
            </p:nvSpPr>
            <p:spPr>
              <a:xfrm>
                <a:off x="651849" y="1426851"/>
                <a:ext cx="7397025" cy="5632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i="1" smtClean="0"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lang="en-US" altLang="ko-Kore-KR" dirty="0"/>
                  <a:t> </a:t>
                </a:r>
                <a:r>
                  <a:rPr lang="ko-Kore-KR" altLang="en-US" dirty="0"/>
                  <a:t>에 대한 </a:t>
                </a:r>
                <a:r>
                  <a:rPr lang="en-US" altLang="ko-Kore-KR" dirty="0"/>
                  <a:t>oracle</a:t>
                </a:r>
                <a:r>
                  <a:rPr lang="ko-Kore-KR" altLang="en-US" dirty="0"/>
                  <a:t> 설계는 완료</a:t>
                </a:r>
                <a:r>
                  <a:rPr lang="en-US" altLang="ko-Kore-KR" dirty="0"/>
                  <a:t>,    </a:t>
                </a:r>
                <a:r>
                  <a:rPr lang="ko-Kore-KR" altLang="en-US" dirty="0"/>
                  <a:t>남은 건 </a:t>
                </a:r>
                <a:r>
                  <a:rPr lang="en-US" altLang="ko-Kore-KR" dirty="0"/>
                  <a:t>W</a:t>
                </a:r>
                <a:r>
                  <a:rPr lang="en-US" altLang="ko-KR" dirty="0"/>
                  <a:t>eight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1 </a:t>
                </a:r>
                <a:r>
                  <a:rPr lang="ko-KR" altLang="en-US" dirty="0"/>
                  <a:t>인지 확인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Weight check</a:t>
                </a:r>
                <a:r>
                  <a:rPr lang="ko-KR" altLang="en-US" dirty="0"/>
                  <a:t>에 가장 많은 양자 </a:t>
                </a:r>
                <a:r>
                  <a:rPr lang="ko-Kore-KR" altLang="en-US" dirty="0"/>
                  <a:t>자원이 필요</a:t>
                </a:r>
                <a:endParaRPr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덧셈이 사용되며 </a:t>
                </a:r>
                <a:r>
                  <a:rPr lang="en-US" altLang="ko-KR" dirty="0"/>
                  <a:t>Ripple-carry</a:t>
                </a:r>
                <a:r>
                  <a:rPr lang="ko-KR" altLang="en-US" dirty="0"/>
                  <a:t> 회로 사용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ore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A4484CF-2B35-6647-9211-DB162ED89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49" y="1426851"/>
                <a:ext cx="7397025" cy="5632311"/>
              </a:xfrm>
              <a:prstGeom prst="rect">
                <a:avLst/>
              </a:prstGeom>
              <a:blipFill>
                <a:blip r:embed="rId2"/>
                <a:stretch>
                  <a:fillRect l="-515" t="-6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3D2C311-4E19-E542-9E89-2AD55F003B66}"/>
              </a:ext>
            </a:extLst>
          </p:cNvPr>
          <p:cNvCxnSpPr/>
          <p:nvPr/>
        </p:nvCxnSpPr>
        <p:spPr>
          <a:xfrm>
            <a:off x="2511195" y="376745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C91D8F6-90C6-B64E-AD41-61435DF83F93}"/>
              </a:ext>
            </a:extLst>
          </p:cNvPr>
          <p:cNvCxnSpPr/>
          <p:nvPr/>
        </p:nvCxnSpPr>
        <p:spPr>
          <a:xfrm>
            <a:off x="2511195" y="4088529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5B685570-C9AC-064B-A1B9-399DF6157B85}"/>
              </a:ext>
            </a:extLst>
          </p:cNvPr>
          <p:cNvCxnSpPr/>
          <p:nvPr/>
        </p:nvCxnSpPr>
        <p:spPr>
          <a:xfrm>
            <a:off x="2511195" y="4409604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39FAF8FF-2E51-434D-89B4-1FD586C2FB1A}"/>
              </a:ext>
            </a:extLst>
          </p:cNvPr>
          <p:cNvCxnSpPr/>
          <p:nvPr/>
        </p:nvCxnSpPr>
        <p:spPr>
          <a:xfrm>
            <a:off x="2511195" y="4748435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E4BBDC-B3EB-2045-BC3F-1761C6007863}"/>
              </a:ext>
            </a:extLst>
          </p:cNvPr>
          <p:cNvSpPr txBox="1"/>
          <p:nvPr/>
        </p:nvSpPr>
        <p:spPr>
          <a:xfrm>
            <a:off x="1880879" y="25743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8B20E-064F-8947-96D2-A186CC542AED}"/>
              </a:ext>
            </a:extLst>
          </p:cNvPr>
          <p:cNvSpPr txBox="1"/>
          <p:nvPr/>
        </p:nvSpPr>
        <p:spPr>
          <a:xfrm>
            <a:off x="1890657" y="3990982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sum</a:t>
            </a:r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194C4DDD-FEDA-C74F-A315-4A00638C8130}"/>
              </a:ext>
            </a:extLst>
          </p:cNvPr>
          <p:cNvCxnSpPr/>
          <p:nvPr/>
        </p:nvCxnSpPr>
        <p:spPr>
          <a:xfrm>
            <a:off x="2511194" y="228819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8D5C3A3-2D37-814C-AEAE-ECD4ADD4912A}"/>
              </a:ext>
            </a:extLst>
          </p:cNvPr>
          <p:cNvCxnSpPr/>
          <p:nvPr/>
        </p:nvCxnSpPr>
        <p:spPr>
          <a:xfrm>
            <a:off x="2511194" y="260927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83B16CF-3FA3-D246-8B8F-BC44944C5CD1}"/>
              </a:ext>
            </a:extLst>
          </p:cNvPr>
          <p:cNvCxnSpPr/>
          <p:nvPr/>
        </p:nvCxnSpPr>
        <p:spPr>
          <a:xfrm>
            <a:off x="2511194" y="293034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FE0E4DDD-ABF8-8A4A-ADD4-288D0EDC4DD2}"/>
              </a:ext>
            </a:extLst>
          </p:cNvPr>
          <p:cNvCxnSpPr/>
          <p:nvPr/>
        </p:nvCxnSpPr>
        <p:spPr>
          <a:xfrm>
            <a:off x="2511194" y="3269179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888538B9-3AC5-974C-A7B9-00CF6AAB92DC}"/>
              </a:ext>
            </a:extLst>
          </p:cNvPr>
          <p:cNvSpPr/>
          <p:nvPr/>
        </p:nvSpPr>
        <p:spPr>
          <a:xfrm>
            <a:off x="3192458" y="3661030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366F951-5053-AD4C-BFC9-3C5FE48288D9}"/>
              </a:ext>
            </a:extLst>
          </p:cNvPr>
          <p:cNvCxnSpPr>
            <a:cxnSpLocks/>
          </p:cNvCxnSpPr>
          <p:nvPr/>
        </p:nvCxnSpPr>
        <p:spPr>
          <a:xfrm>
            <a:off x="3303429" y="3668580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1FF3A817-7382-B74B-BD7F-B0A75774A41A}"/>
              </a:ext>
            </a:extLst>
          </p:cNvPr>
          <p:cNvCxnSpPr>
            <a:cxnSpLocks/>
            <a:stCxn id="20" idx="4"/>
            <a:endCxn id="17" idx="4"/>
          </p:cNvCxnSpPr>
          <p:nvPr/>
        </p:nvCxnSpPr>
        <p:spPr>
          <a:xfrm>
            <a:off x="3303429" y="2345144"/>
            <a:ext cx="0" cy="1537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B74B4B49-30DC-CA45-A855-5F1B425F5185}"/>
              </a:ext>
            </a:extLst>
          </p:cNvPr>
          <p:cNvSpPr/>
          <p:nvPr/>
        </p:nvSpPr>
        <p:spPr>
          <a:xfrm>
            <a:off x="3237486" y="221325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1323EB4-8508-2C4B-81AF-A99613935964}"/>
              </a:ext>
            </a:extLst>
          </p:cNvPr>
          <p:cNvSpPr/>
          <p:nvPr/>
        </p:nvSpPr>
        <p:spPr>
          <a:xfrm>
            <a:off x="3237486" y="254332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752C76A-36F7-BD48-8B50-1F6597B1CE48}"/>
              </a:ext>
            </a:extLst>
          </p:cNvPr>
          <p:cNvSpPr/>
          <p:nvPr/>
        </p:nvSpPr>
        <p:spPr>
          <a:xfrm>
            <a:off x="3237485" y="287339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54D8558-E04D-0A4C-B85B-E6BE02272D31}"/>
              </a:ext>
            </a:extLst>
          </p:cNvPr>
          <p:cNvSpPr/>
          <p:nvPr/>
        </p:nvSpPr>
        <p:spPr>
          <a:xfrm>
            <a:off x="3558564" y="221473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50F664-09BC-784B-8FFA-FE4B85E5D045}"/>
              </a:ext>
            </a:extLst>
          </p:cNvPr>
          <p:cNvSpPr/>
          <p:nvPr/>
        </p:nvSpPr>
        <p:spPr>
          <a:xfrm>
            <a:off x="3558564" y="254480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8E485212-F180-8B40-8DF2-DD80C6C6EFAD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3624507" y="2346622"/>
            <a:ext cx="0" cy="174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2BAEB9BE-3666-C54B-B4AA-D5B9726C75CE}"/>
              </a:ext>
            </a:extLst>
          </p:cNvPr>
          <p:cNvSpPr/>
          <p:nvPr/>
        </p:nvSpPr>
        <p:spPr>
          <a:xfrm>
            <a:off x="3513535" y="3983587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89A86953-380F-D642-B6A1-FBDF454BA954}"/>
              </a:ext>
            </a:extLst>
          </p:cNvPr>
          <p:cNvCxnSpPr>
            <a:cxnSpLocks/>
          </p:cNvCxnSpPr>
          <p:nvPr/>
        </p:nvCxnSpPr>
        <p:spPr>
          <a:xfrm>
            <a:off x="3624506" y="3991137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E55970C-CBBD-034D-B7AA-61D4F3B1B42F}"/>
              </a:ext>
            </a:extLst>
          </p:cNvPr>
          <p:cNvSpPr/>
          <p:nvPr/>
        </p:nvSpPr>
        <p:spPr>
          <a:xfrm>
            <a:off x="3845610" y="221325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F01B637B-5C84-3E42-932F-F995CA98A11F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3911553" y="2345144"/>
            <a:ext cx="7398" cy="1952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6CADEE40-031B-CB46-BEA7-F6BFE92E2D13}"/>
              </a:ext>
            </a:extLst>
          </p:cNvPr>
          <p:cNvSpPr/>
          <p:nvPr/>
        </p:nvSpPr>
        <p:spPr>
          <a:xfrm>
            <a:off x="3807980" y="4298068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4CFDF5A2-071A-2C42-BDC2-9624DC226A1C}"/>
              </a:ext>
            </a:extLst>
          </p:cNvPr>
          <p:cNvCxnSpPr>
            <a:cxnSpLocks/>
          </p:cNvCxnSpPr>
          <p:nvPr/>
        </p:nvCxnSpPr>
        <p:spPr>
          <a:xfrm>
            <a:off x="3918951" y="4305618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C869A97C-9D7D-C548-B552-669C4E7EFC15}"/>
              </a:ext>
            </a:extLst>
          </p:cNvPr>
          <p:cNvSpPr/>
          <p:nvPr/>
        </p:nvSpPr>
        <p:spPr>
          <a:xfrm>
            <a:off x="4181484" y="3200664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A196CB56-A061-304D-898D-C4AAF385935E}"/>
              </a:ext>
            </a:extLst>
          </p:cNvPr>
          <p:cNvCxnSpPr>
            <a:cxnSpLocks/>
            <a:stCxn id="58" idx="0"/>
            <a:endCxn id="35" idx="4"/>
          </p:cNvCxnSpPr>
          <p:nvPr/>
        </p:nvCxnSpPr>
        <p:spPr>
          <a:xfrm>
            <a:off x="4243668" y="2549196"/>
            <a:ext cx="11157" cy="2310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ECED293-627E-F741-BCBA-86DDEFE6125C}"/>
              </a:ext>
            </a:extLst>
          </p:cNvPr>
          <p:cNvSpPr/>
          <p:nvPr/>
        </p:nvSpPr>
        <p:spPr>
          <a:xfrm>
            <a:off x="4143854" y="4637464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3D4E258-7A47-4644-9175-91C18D204D62}"/>
              </a:ext>
            </a:extLst>
          </p:cNvPr>
          <p:cNvCxnSpPr>
            <a:cxnSpLocks/>
          </p:cNvCxnSpPr>
          <p:nvPr/>
        </p:nvCxnSpPr>
        <p:spPr>
          <a:xfrm>
            <a:off x="4254825" y="4645014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305425D-31B3-EE4A-A0D8-AAF0420C8839}"/>
              </a:ext>
            </a:extLst>
          </p:cNvPr>
          <p:cNvSpPr/>
          <p:nvPr/>
        </p:nvSpPr>
        <p:spPr>
          <a:xfrm>
            <a:off x="4762168" y="3968266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EE8580-595C-0D4B-94B7-72EDC2DDDCD2}"/>
              </a:ext>
            </a:extLst>
          </p:cNvPr>
          <p:cNvSpPr txBox="1"/>
          <p:nvPr/>
        </p:nvSpPr>
        <p:spPr>
          <a:xfrm>
            <a:off x="4722370" y="390059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7F2BD3B-8C26-4B49-B33E-3098F0B6486E}"/>
              </a:ext>
            </a:extLst>
          </p:cNvPr>
          <p:cNvSpPr/>
          <p:nvPr/>
        </p:nvSpPr>
        <p:spPr>
          <a:xfrm>
            <a:off x="5264746" y="371662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1993A3B-D745-AA44-BA7E-BADC9C2B14B9}"/>
              </a:ext>
            </a:extLst>
          </p:cNvPr>
          <p:cNvSpPr/>
          <p:nvPr/>
        </p:nvSpPr>
        <p:spPr>
          <a:xfrm>
            <a:off x="5264746" y="404669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3AEEA0B-764C-984E-8214-E4FE9311E47B}"/>
              </a:ext>
            </a:extLst>
          </p:cNvPr>
          <p:cNvSpPr/>
          <p:nvPr/>
        </p:nvSpPr>
        <p:spPr>
          <a:xfrm>
            <a:off x="5264745" y="435689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0F3F3F72-F925-1048-A0E3-EA5946ED2B04}"/>
              </a:ext>
            </a:extLst>
          </p:cNvPr>
          <p:cNvCxnSpPr>
            <a:cxnSpLocks/>
          </p:cNvCxnSpPr>
          <p:nvPr/>
        </p:nvCxnSpPr>
        <p:spPr>
          <a:xfrm>
            <a:off x="5335968" y="3297204"/>
            <a:ext cx="0" cy="1497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81889B-35C3-F247-9E6A-72D752DB162E}"/>
              </a:ext>
            </a:extLst>
          </p:cNvPr>
          <p:cNvSpPr/>
          <p:nvPr/>
        </p:nvSpPr>
        <p:spPr>
          <a:xfrm>
            <a:off x="5213381" y="4630100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575BC8-5560-BC4D-BDE2-AA4001B51CD7}"/>
              </a:ext>
            </a:extLst>
          </p:cNvPr>
          <p:cNvSpPr txBox="1"/>
          <p:nvPr/>
        </p:nvSpPr>
        <p:spPr>
          <a:xfrm>
            <a:off x="5183522" y="456243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0133EC3-2599-C346-A1FB-671FEF3D6528}"/>
              </a:ext>
            </a:extLst>
          </p:cNvPr>
          <p:cNvSpPr/>
          <p:nvPr/>
        </p:nvSpPr>
        <p:spPr>
          <a:xfrm>
            <a:off x="2690760" y="2185593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79A627-E2BF-5A4C-8C18-6322A85A8A28}"/>
              </a:ext>
            </a:extLst>
          </p:cNvPr>
          <p:cNvSpPr txBox="1"/>
          <p:nvPr/>
        </p:nvSpPr>
        <p:spPr>
          <a:xfrm>
            <a:off x="2650962" y="211792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108626-19A2-FA49-8EC9-4874149507EE}"/>
              </a:ext>
            </a:extLst>
          </p:cNvPr>
          <p:cNvSpPr/>
          <p:nvPr/>
        </p:nvSpPr>
        <p:spPr>
          <a:xfrm>
            <a:off x="2690760" y="2499848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CD5985-D515-9243-BAB3-1D7B06CACBFB}"/>
              </a:ext>
            </a:extLst>
          </p:cNvPr>
          <p:cNvSpPr txBox="1"/>
          <p:nvPr/>
        </p:nvSpPr>
        <p:spPr>
          <a:xfrm>
            <a:off x="2650962" y="243218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819E76-4DCE-B241-A98F-8E2075199C4D}"/>
              </a:ext>
            </a:extLst>
          </p:cNvPr>
          <p:cNvSpPr/>
          <p:nvPr/>
        </p:nvSpPr>
        <p:spPr>
          <a:xfrm>
            <a:off x="2690760" y="2827744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ECCC90-D9B3-0F4B-8470-CFD485280337}"/>
              </a:ext>
            </a:extLst>
          </p:cNvPr>
          <p:cNvSpPr txBox="1"/>
          <p:nvPr/>
        </p:nvSpPr>
        <p:spPr>
          <a:xfrm>
            <a:off x="2650962" y="276007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27E2587-B59E-2544-90A9-CACAB7DCA0BC}"/>
              </a:ext>
            </a:extLst>
          </p:cNvPr>
          <p:cNvSpPr/>
          <p:nvPr/>
        </p:nvSpPr>
        <p:spPr>
          <a:xfrm>
            <a:off x="2691948" y="3173911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982912-7559-B641-AB00-8D2481FF2655}"/>
              </a:ext>
            </a:extLst>
          </p:cNvPr>
          <p:cNvSpPr txBox="1"/>
          <p:nvPr/>
        </p:nvSpPr>
        <p:spPr>
          <a:xfrm>
            <a:off x="2662089" y="31062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F4F29AFD-ED23-3A4B-BE29-E7E5338EA20F}"/>
              </a:ext>
            </a:extLst>
          </p:cNvPr>
          <p:cNvCxnSpPr/>
          <p:nvPr/>
        </p:nvCxnSpPr>
        <p:spPr>
          <a:xfrm>
            <a:off x="2511194" y="3533114"/>
            <a:ext cx="33113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3E76AEC-4969-294D-8CA0-8ED14F284A26}"/>
              </a:ext>
            </a:extLst>
          </p:cNvPr>
          <p:cNvSpPr txBox="1"/>
          <p:nvPr/>
        </p:nvSpPr>
        <p:spPr>
          <a:xfrm>
            <a:off x="1083180" y="3330910"/>
            <a:ext cx="14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result</a:t>
            </a:r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EB1E920-C640-1849-8370-69828AD36F87}"/>
              </a:ext>
            </a:extLst>
          </p:cNvPr>
          <p:cNvSpPr/>
          <p:nvPr/>
        </p:nvSpPr>
        <p:spPr>
          <a:xfrm>
            <a:off x="4962655" y="2185593"/>
            <a:ext cx="701776" cy="11199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61D6516-5F2A-C345-91C7-68BA3F54A1F4}"/>
              </a:ext>
            </a:extLst>
          </p:cNvPr>
          <p:cNvSpPr/>
          <p:nvPr/>
        </p:nvSpPr>
        <p:spPr>
          <a:xfrm>
            <a:off x="5266916" y="346279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2250B3-3DE1-3E48-AC72-0872DCA50CF5}"/>
              </a:ext>
            </a:extLst>
          </p:cNvPr>
          <p:cNvSpPr txBox="1"/>
          <p:nvPr/>
        </p:nvSpPr>
        <p:spPr>
          <a:xfrm>
            <a:off x="4906811" y="2389169"/>
            <a:ext cx="8745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 check</a:t>
            </a:r>
            <a:endParaRPr kumimoji="1" lang="ko-Kore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00AEA99-F749-F04F-B31A-A43A4B335E9D}"/>
              </a:ext>
            </a:extLst>
          </p:cNvPr>
          <p:cNvSpPr/>
          <p:nvPr/>
        </p:nvSpPr>
        <p:spPr>
          <a:xfrm>
            <a:off x="4177725" y="254919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BBD637A-CB9E-5247-BA5C-A3F89C68ACF2}"/>
              </a:ext>
            </a:extLst>
          </p:cNvPr>
          <p:cNvSpPr/>
          <p:nvPr/>
        </p:nvSpPr>
        <p:spPr>
          <a:xfrm>
            <a:off x="1083180" y="1997140"/>
            <a:ext cx="4889707" cy="3086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0370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855E94-A9B3-9740-B17B-F9B327C5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58" y="1666271"/>
            <a:ext cx="3635308" cy="1837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B3922E-ABA6-254C-929A-111E2A0EF950}"/>
              </a:ext>
            </a:extLst>
          </p:cNvPr>
          <p:cNvSpPr txBox="1"/>
          <p:nvPr/>
        </p:nvSpPr>
        <p:spPr>
          <a:xfrm>
            <a:off x="625943" y="1235287"/>
            <a:ext cx="898419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4</a:t>
            </a:r>
            <a:r>
              <a:rPr kumimoji="1" lang="en-US" altLang="ko-KR" dirty="0"/>
              <a:t>-Qubit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Weight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확인하는 법</a:t>
            </a:r>
            <a:r>
              <a:rPr kumimoji="1" lang="en-US" altLang="ko-KR" dirty="0"/>
              <a:t>, (</a:t>
            </a:r>
            <a:r>
              <a:rPr kumimoji="1" lang="ko-KR" altLang="en-US" dirty="0"/>
              <a:t>덧셈 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캐리 값을 저장하기 위한 추가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필요</a:t>
            </a:r>
            <a:r>
              <a:rPr kumimoji="1"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4-Qubit</a:t>
            </a:r>
            <a:r>
              <a:rPr kumimoji="1" lang="ko-KR" altLang="en-US" dirty="0"/>
              <a:t>의 최대 </a:t>
            </a:r>
            <a:r>
              <a:rPr kumimoji="1" lang="en-US" altLang="ko-KR" dirty="0"/>
              <a:t>Weight = 4 </a:t>
            </a:r>
            <a:r>
              <a:rPr kumimoji="1" lang="en-US" altLang="ko-KR" dirty="0">
                <a:sym typeface="Wingdings" pitchFamily="2" charset="2"/>
              </a:rPr>
              <a:t>( 1 0 0 )</a:t>
            </a:r>
            <a:endParaRPr kumimoji="1" lang="ko-Kore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E19824D-8B3F-E047-A485-66E84D9E99FD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 (Brute Force Toy Example)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8A41D-79A2-CB46-8D58-D9873F72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58" y="4079503"/>
            <a:ext cx="3773406" cy="270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01FAA1-E44D-7A4C-BE73-BD5335A9411F}"/>
              </a:ext>
            </a:extLst>
          </p:cNvPr>
          <p:cNvSpPr/>
          <p:nvPr/>
        </p:nvSpPr>
        <p:spPr>
          <a:xfrm>
            <a:off x="2082297" y="4418092"/>
            <a:ext cx="1085411" cy="80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9C1C10-F266-F941-927F-1C6511558FFA}"/>
              </a:ext>
            </a:extLst>
          </p:cNvPr>
          <p:cNvSpPr/>
          <p:nvPr/>
        </p:nvSpPr>
        <p:spPr>
          <a:xfrm>
            <a:off x="2288024" y="4973694"/>
            <a:ext cx="673955" cy="500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EA858-D81A-DC4D-875D-E2CCAAF7187A}"/>
              </a:ext>
            </a:extLst>
          </p:cNvPr>
          <p:cNvSpPr txBox="1"/>
          <p:nvPr/>
        </p:nvSpPr>
        <p:spPr>
          <a:xfrm>
            <a:off x="2092782" y="4868563"/>
            <a:ext cx="98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 다수의 </a:t>
            </a:r>
            <a:endParaRPr kumimoji="1" lang="en-US" altLang="ko-Kore-KR" dirty="0"/>
          </a:p>
          <a:p>
            <a:r>
              <a:rPr kumimoji="1" lang="en-US" altLang="ko-Kore-KR" dirty="0"/>
              <a:t>Addition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AC82D8-88B3-4940-8B46-A70C279FBCCC}"/>
              </a:ext>
            </a:extLst>
          </p:cNvPr>
          <p:cNvSpPr/>
          <p:nvPr/>
        </p:nvSpPr>
        <p:spPr>
          <a:xfrm>
            <a:off x="3607702" y="6084724"/>
            <a:ext cx="161340" cy="159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1C91DBAD-08B4-834D-B57F-10D56F21F128}"/>
              </a:ext>
            </a:extLst>
          </p:cNvPr>
          <p:cNvCxnSpPr>
            <a:cxnSpLocks/>
          </p:cNvCxnSpPr>
          <p:nvPr/>
        </p:nvCxnSpPr>
        <p:spPr>
          <a:xfrm>
            <a:off x="3538552" y="6155378"/>
            <a:ext cx="27211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E9D02B-8B8C-C943-BBC4-99410CD56488}"/>
              </a:ext>
            </a:extLst>
          </p:cNvPr>
          <p:cNvSpPr/>
          <p:nvPr/>
        </p:nvSpPr>
        <p:spPr>
          <a:xfrm>
            <a:off x="3592901" y="5620859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D3E6F-08B4-144A-AACD-582EC4B63FF7}"/>
              </a:ext>
            </a:extLst>
          </p:cNvPr>
          <p:cNvSpPr txBox="1"/>
          <p:nvPr/>
        </p:nvSpPr>
        <p:spPr>
          <a:xfrm>
            <a:off x="3556658" y="556605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93A2A9-5527-D24A-BCE4-D26A31BFA147}"/>
              </a:ext>
            </a:extLst>
          </p:cNvPr>
          <p:cNvSpPr/>
          <p:nvPr/>
        </p:nvSpPr>
        <p:spPr>
          <a:xfrm>
            <a:off x="3603481" y="6032084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62DBD-7C15-6E43-995F-39B76E9C6AE8}"/>
              </a:ext>
            </a:extLst>
          </p:cNvPr>
          <p:cNvSpPr txBox="1"/>
          <p:nvPr/>
        </p:nvSpPr>
        <p:spPr>
          <a:xfrm>
            <a:off x="3567238" y="597727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686ED8-852F-F34A-9170-8B8A1A1E2EEC}"/>
              </a:ext>
            </a:extLst>
          </p:cNvPr>
          <p:cNvSpPr/>
          <p:nvPr/>
        </p:nvSpPr>
        <p:spPr>
          <a:xfrm>
            <a:off x="3484095" y="5141431"/>
            <a:ext cx="780087" cy="1594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A950B3-1615-D447-86FE-BDB7D97DD4FE}"/>
              </a:ext>
            </a:extLst>
          </p:cNvPr>
          <p:cNvSpPr/>
          <p:nvPr/>
        </p:nvSpPr>
        <p:spPr>
          <a:xfrm>
            <a:off x="4352514" y="5191729"/>
            <a:ext cx="556987" cy="1501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D0813A2-5F5C-F34C-8425-6B74CA316A16}"/>
              </a:ext>
            </a:extLst>
          </p:cNvPr>
          <p:cNvCxnSpPr>
            <a:cxnSpLocks/>
          </p:cNvCxnSpPr>
          <p:nvPr/>
        </p:nvCxnSpPr>
        <p:spPr>
          <a:xfrm flipV="1">
            <a:off x="4264182" y="5083655"/>
            <a:ext cx="2506514" cy="3903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4BFE94-76B9-CA46-B79A-67FD1308DD8E}"/>
              </a:ext>
            </a:extLst>
          </p:cNvPr>
          <p:cNvSpPr txBox="1"/>
          <p:nvPr/>
        </p:nvSpPr>
        <p:spPr>
          <a:xfrm>
            <a:off x="6980222" y="4871230"/>
            <a:ext cx="44405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</a:t>
            </a:r>
            <a:r>
              <a:rPr kumimoji="1" lang="ko-Kore-KR" altLang="en-US" dirty="0"/>
              <a:t>가 </a:t>
            </a:r>
            <a:r>
              <a:rPr kumimoji="1" lang="en-US" altLang="ko-Kore-KR" dirty="0"/>
              <a:t>1</a:t>
            </a:r>
            <a:r>
              <a:rPr kumimoji="1" lang="ko-Kore-KR" altLang="en-US" dirty="0"/>
              <a:t>인경우</a:t>
            </a:r>
            <a:r>
              <a:rPr kumimoji="1" lang="en-US" altLang="ko-Kore-KR" dirty="0"/>
              <a:t>( </a:t>
            </a:r>
            <a:r>
              <a:rPr kumimoji="1" lang="en-US" altLang="ko-KR" dirty="0"/>
              <a:t>0 0 1), </a:t>
            </a:r>
            <a:r>
              <a:rPr kumimoji="1" lang="ko-Kore-KR" altLang="en-US" dirty="0"/>
              <a:t> </a:t>
            </a:r>
            <a:r>
              <a:rPr kumimoji="1" lang="en-US" altLang="ko-Kore-KR" dirty="0" err="1"/>
              <a:t>weight_result</a:t>
            </a:r>
            <a:r>
              <a:rPr kumimoji="1" lang="en-US" altLang="ko-Kore-KR" dirty="0"/>
              <a:t> =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0681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그림 74">
            <a:extLst>
              <a:ext uri="{FF2B5EF4-FFF2-40B4-BE49-F238E27FC236}">
                <a16:creationId xmlns:a16="http://schemas.microsoft.com/office/drawing/2014/main" id="{54A82FD0-AC44-E94E-A70C-B62A0DF2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479" y="2543033"/>
            <a:ext cx="2299550" cy="14407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F6AB42F9-7AA4-F14A-9252-DDDCA5E84E21}"/>
              </a:ext>
            </a:extLst>
          </p:cNvPr>
          <p:cNvCxnSpPr/>
          <p:nvPr/>
        </p:nvCxnSpPr>
        <p:spPr>
          <a:xfrm>
            <a:off x="2420659" y="355867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1ACFE049-44E4-5B4B-96C1-C572B022CE87}"/>
              </a:ext>
            </a:extLst>
          </p:cNvPr>
          <p:cNvCxnSpPr/>
          <p:nvPr/>
        </p:nvCxnSpPr>
        <p:spPr>
          <a:xfrm>
            <a:off x="2420659" y="387974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8C3471C-51ED-D641-8722-D3D93E3853E5}"/>
              </a:ext>
            </a:extLst>
          </p:cNvPr>
          <p:cNvCxnSpPr/>
          <p:nvPr/>
        </p:nvCxnSpPr>
        <p:spPr>
          <a:xfrm>
            <a:off x="2420659" y="420082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BF8837B-F49B-EF49-8B35-81A96B3024B2}"/>
              </a:ext>
            </a:extLst>
          </p:cNvPr>
          <p:cNvCxnSpPr/>
          <p:nvPr/>
        </p:nvCxnSpPr>
        <p:spPr>
          <a:xfrm>
            <a:off x="2420659" y="4539654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E5BE04-D332-464D-A03D-DA5D580BDB2D}"/>
              </a:ext>
            </a:extLst>
          </p:cNvPr>
          <p:cNvSpPr txBox="1"/>
          <p:nvPr/>
        </p:nvSpPr>
        <p:spPr>
          <a:xfrm>
            <a:off x="1790343" y="23655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3359E-B766-E047-8EE1-77E5645A0A62}"/>
              </a:ext>
            </a:extLst>
          </p:cNvPr>
          <p:cNvSpPr txBox="1"/>
          <p:nvPr/>
        </p:nvSpPr>
        <p:spPr>
          <a:xfrm>
            <a:off x="1800121" y="378220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sum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42A2209-6E40-BE4B-81EE-A60DE992E1FB}"/>
              </a:ext>
            </a:extLst>
          </p:cNvPr>
          <p:cNvCxnSpPr/>
          <p:nvPr/>
        </p:nvCxnSpPr>
        <p:spPr>
          <a:xfrm>
            <a:off x="2420658" y="207941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03FFB74-1B72-3B45-9067-4BA1DF4127E4}"/>
              </a:ext>
            </a:extLst>
          </p:cNvPr>
          <p:cNvCxnSpPr/>
          <p:nvPr/>
        </p:nvCxnSpPr>
        <p:spPr>
          <a:xfrm>
            <a:off x="2420658" y="240049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38D7FB1-FC3C-0B48-B568-296621588C81}"/>
              </a:ext>
            </a:extLst>
          </p:cNvPr>
          <p:cNvCxnSpPr/>
          <p:nvPr/>
        </p:nvCxnSpPr>
        <p:spPr>
          <a:xfrm>
            <a:off x="2420658" y="272156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B847D649-9741-9047-AB45-E63F4CD31190}"/>
              </a:ext>
            </a:extLst>
          </p:cNvPr>
          <p:cNvCxnSpPr/>
          <p:nvPr/>
        </p:nvCxnSpPr>
        <p:spPr>
          <a:xfrm>
            <a:off x="2420658" y="306039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69309C7-ADBD-FD4A-97C5-FE702402C37D}"/>
              </a:ext>
            </a:extLst>
          </p:cNvPr>
          <p:cNvSpPr/>
          <p:nvPr/>
        </p:nvSpPr>
        <p:spPr>
          <a:xfrm>
            <a:off x="3101922" y="3452249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2E97397-8B19-0B41-A8FE-1A866D6FA452}"/>
              </a:ext>
            </a:extLst>
          </p:cNvPr>
          <p:cNvCxnSpPr>
            <a:cxnSpLocks/>
          </p:cNvCxnSpPr>
          <p:nvPr/>
        </p:nvCxnSpPr>
        <p:spPr>
          <a:xfrm>
            <a:off x="3212893" y="3459799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C615D8B-0692-9441-B443-39B7C46A4120}"/>
              </a:ext>
            </a:extLst>
          </p:cNvPr>
          <p:cNvCxnSpPr>
            <a:cxnSpLocks/>
            <a:stCxn id="17" idx="4"/>
            <a:endCxn id="14" idx="4"/>
          </p:cNvCxnSpPr>
          <p:nvPr/>
        </p:nvCxnSpPr>
        <p:spPr>
          <a:xfrm>
            <a:off x="3212893" y="2136363"/>
            <a:ext cx="0" cy="1537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22D9CB48-585E-9B4D-8663-7717365E3D3A}"/>
              </a:ext>
            </a:extLst>
          </p:cNvPr>
          <p:cNvSpPr/>
          <p:nvPr/>
        </p:nvSpPr>
        <p:spPr>
          <a:xfrm>
            <a:off x="3146950" y="200447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C116E1-0F81-2643-8040-66F0B0BC7386}"/>
              </a:ext>
            </a:extLst>
          </p:cNvPr>
          <p:cNvSpPr/>
          <p:nvPr/>
        </p:nvSpPr>
        <p:spPr>
          <a:xfrm>
            <a:off x="3146950" y="233454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360C0-12F1-6D4B-87CC-91AEA7605DE2}"/>
              </a:ext>
            </a:extLst>
          </p:cNvPr>
          <p:cNvSpPr/>
          <p:nvPr/>
        </p:nvSpPr>
        <p:spPr>
          <a:xfrm>
            <a:off x="3146949" y="266461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0D637B-C98E-CA42-8476-66186FAE1C09}"/>
              </a:ext>
            </a:extLst>
          </p:cNvPr>
          <p:cNvSpPr/>
          <p:nvPr/>
        </p:nvSpPr>
        <p:spPr>
          <a:xfrm>
            <a:off x="3468028" y="200595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556B7B9-6C5C-934B-B420-D408F9DE1950}"/>
              </a:ext>
            </a:extLst>
          </p:cNvPr>
          <p:cNvSpPr/>
          <p:nvPr/>
        </p:nvSpPr>
        <p:spPr>
          <a:xfrm>
            <a:off x="3468028" y="233602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9BF4A2E-1313-264B-9D5B-271E6D68BF5D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3533971" y="2137841"/>
            <a:ext cx="0" cy="174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D047DFE-B635-E243-BBD8-516855E851E0}"/>
              </a:ext>
            </a:extLst>
          </p:cNvPr>
          <p:cNvSpPr/>
          <p:nvPr/>
        </p:nvSpPr>
        <p:spPr>
          <a:xfrm>
            <a:off x="3422999" y="3774806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18441B1C-87A6-A047-BCE4-8EEB65861BB5}"/>
              </a:ext>
            </a:extLst>
          </p:cNvPr>
          <p:cNvCxnSpPr>
            <a:cxnSpLocks/>
          </p:cNvCxnSpPr>
          <p:nvPr/>
        </p:nvCxnSpPr>
        <p:spPr>
          <a:xfrm>
            <a:off x="3533970" y="3782356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B750D82C-3BB1-B340-B8DC-23D9EB848479}"/>
              </a:ext>
            </a:extLst>
          </p:cNvPr>
          <p:cNvSpPr/>
          <p:nvPr/>
        </p:nvSpPr>
        <p:spPr>
          <a:xfrm>
            <a:off x="3755074" y="200447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1B585C9-9664-4547-93AA-A605E3592F50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3821017" y="2136363"/>
            <a:ext cx="7398" cy="1952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A249CF8A-49DE-2749-96DA-B00E28498447}"/>
              </a:ext>
            </a:extLst>
          </p:cNvPr>
          <p:cNvSpPr/>
          <p:nvPr/>
        </p:nvSpPr>
        <p:spPr>
          <a:xfrm>
            <a:off x="3717444" y="4089287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B66BE4B6-0058-464F-96CF-862F718B1465}"/>
              </a:ext>
            </a:extLst>
          </p:cNvPr>
          <p:cNvCxnSpPr>
            <a:cxnSpLocks/>
          </p:cNvCxnSpPr>
          <p:nvPr/>
        </p:nvCxnSpPr>
        <p:spPr>
          <a:xfrm>
            <a:off x="3828415" y="4096837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05DB0728-6A2E-554E-A9D6-B70A6EF75A2C}"/>
              </a:ext>
            </a:extLst>
          </p:cNvPr>
          <p:cNvSpPr/>
          <p:nvPr/>
        </p:nvSpPr>
        <p:spPr>
          <a:xfrm>
            <a:off x="4090948" y="299188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80465C-D2A9-5C48-A1E3-20165477698C}"/>
              </a:ext>
            </a:extLst>
          </p:cNvPr>
          <p:cNvCxnSpPr>
            <a:cxnSpLocks/>
            <a:stCxn id="54" idx="0"/>
            <a:endCxn id="31" idx="4"/>
          </p:cNvCxnSpPr>
          <p:nvPr/>
        </p:nvCxnSpPr>
        <p:spPr>
          <a:xfrm>
            <a:off x="4153132" y="2340415"/>
            <a:ext cx="11157" cy="2310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26A7B62F-EA29-874C-AC11-354C150BC8FD}"/>
              </a:ext>
            </a:extLst>
          </p:cNvPr>
          <p:cNvSpPr/>
          <p:nvPr/>
        </p:nvSpPr>
        <p:spPr>
          <a:xfrm>
            <a:off x="4053318" y="4428683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435CA900-20DF-4B4C-8404-9B64955CD800}"/>
              </a:ext>
            </a:extLst>
          </p:cNvPr>
          <p:cNvCxnSpPr>
            <a:cxnSpLocks/>
          </p:cNvCxnSpPr>
          <p:nvPr/>
        </p:nvCxnSpPr>
        <p:spPr>
          <a:xfrm>
            <a:off x="4164289" y="4436233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9AB904C-7332-994A-ACCA-C70A84BB1966}"/>
              </a:ext>
            </a:extLst>
          </p:cNvPr>
          <p:cNvSpPr/>
          <p:nvPr/>
        </p:nvSpPr>
        <p:spPr>
          <a:xfrm>
            <a:off x="4671632" y="3759485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30442A-390D-A443-96FA-B4F22EFA8371}"/>
              </a:ext>
            </a:extLst>
          </p:cNvPr>
          <p:cNvSpPr txBox="1"/>
          <p:nvPr/>
        </p:nvSpPr>
        <p:spPr>
          <a:xfrm>
            <a:off x="4631834" y="36918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6B89676-24C9-E94E-AC82-35762E08552A}"/>
              </a:ext>
            </a:extLst>
          </p:cNvPr>
          <p:cNvSpPr/>
          <p:nvPr/>
        </p:nvSpPr>
        <p:spPr>
          <a:xfrm>
            <a:off x="5174210" y="350784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1E4081B-DBE2-3845-8AED-F4FA216BFFA0}"/>
              </a:ext>
            </a:extLst>
          </p:cNvPr>
          <p:cNvSpPr/>
          <p:nvPr/>
        </p:nvSpPr>
        <p:spPr>
          <a:xfrm>
            <a:off x="5174210" y="383791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0CEFAF2-F0EC-1743-8438-2A7A6FEC0BC8}"/>
              </a:ext>
            </a:extLst>
          </p:cNvPr>
          <p:cNvSpPr/>
          <p:nvPr/>
        </p:nvSpPr>
        <p:spPr>
          <a:xfrm>
            <a:off x="5174209" y="414810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303D91B4-12ED-424C-975C-1EA4B9F1D01D}"/>
              </a:ext>
            </a:extLst>
          </p:cNvPr>
          <p:cNvCxnSpPr>
            <a:cxnSpLocks/>
          </p:cNvCxnSpPr>
          <p:nvPr/>
        </p:nvCxnSpPr>
        <p:spPr>
          <a:xfrm>
            <a:off x="5245432" y="3088423"/>
            <a:ext cx="0" cy="1497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0856A9-3C3B-1147-8457-FB5AB91BCF5D}"/>
              </a:ext>
            </a:extLst>
          </p:cNvPr>
          <p:cNvSpPr/>
          <p:nvPr/>
        </p:nvSpPr>
        <p:spPr>
          <a:xfrm>
            <a:off x="5122845" y="4421319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5E65D2-41E5-3645-B06C-EF79A0A62B35}"/>
              </a:ext>
            </a:extLst>
          </p:cNvPr>
          <p:cNvSpPr txBox="1"/>
          <p:nvPr/>
        </p:nvSpPr>
        <p:spPr>
          <a:xfrm>
            <a:off x="5092986" y="435365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BB80EB-8DA9-E24A-BDE3-972A8C265D71}"/>
              </a:ext>
            </a:extLst>
          </p:cNvPr>
          <p:cNvSpPr/>
          <p:nvPr/>
        </p:nvSpPr>
        <p:spPr>
          <a:xfrm>
            <a:off x="2600224" y="1976812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C487E-81DF-094B-9565-D66D53160397}"/>
              </a:ext>
            </a:extLst>
          </p:cNvPr>
          <p:cNvSpPr txBox="1"/>
          <p:nvPr/>
        </p:nvSpPr>
        <p:spPr>
          <a:xfrm>
            <a:off x="2560426" y="190914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A68BE8-2C97-124C-A11B-D373103EDA5F}"/>
              </a:ext>
            </a:extLst>
          </p:cNvPr>
          <p:cNvSpPr/>
          <p:nvPr/>
        </p:nvSpPr>
        <p:spPr>
          <a:xfrm>
            <a:off x="2600224" y="2291067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EABC66-D687-BB48-9FA7-1DBA272B3848}"/>
              </a:ext>
            </a:extLst>
          </p:cNvPr>
          <p:cNvSpPr txBox="1"/>
          <p:nvPr/>
        </p:nvSpPr>
        <p:spPr>
          <a:xfrm>
            <a:off x="2560426" y="222340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267355-8D2E-AB44-B691-1BDD4E84D1AF}"/>
              </a:ext>
            </a:extLst>
          </p:cNvPr>
          <p:cNvSpPr/>
          <p:nvPr/>
        </p:nvSpPr>
        <p:spPr>
          <a:xfrm>
            <a:off x="2600224" y="2618963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7B2A8C-CBFB-2445-878A-E1037BFC9C57}"/>
              </a:ext>
            </a:extLst>
          </p:cNvPr>
          <p:cNvSpPr txBox="1"/>
          <p:nvPr/>
        </p:nvSpPr>
        <p:spPr>
          <a:xfrm>
            <a:off x="2560426" y="25512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2F82C1-D40E-024B-A0E0-C7AC8726D9A9}"/>
              </a:ext>
            </a:extLst>
          </p:cNvPr>
          <p:cNvSpPr/>
          <p:nvPr/>
        </p:nvSpPr>
        <p:spPr>
          <a:xfrm>
            <a:off x="2601412" y="2965130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B76E61-B6C4-5444-92F9-AB54088DD512}"/>
              </a:ext>
            </a:extLst>
          </p:cNvPr>
          <p:cNvSpPr txBox="1"/>
          <p:nvPr/>
        </p:nvSpPr>
        <p:spPr>
          <a:xfrm>
            <a:off x="2571553" y="289746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12081714-07D7-784A-B072-BA079655E760}"/>
              </a:ext>
            </a:extLst>
          </p:cNvPr>
          <p:cNvCxnSpPr/>
          <p:nvPr/>
        </p:nvCxnSpPr>
        <p:spPr>
          <a:xfrm>
            <a:off x="2420658" y="332433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02CECB6-13D5-0441-8CA0-56ECE888D8D3}"/>
              </a:ext>
            </a:extLst>
          </p:cNvPr>
          <p:cNvSpPr txBox="1"/>
          <p:nvPr/>
        </p:nvSpPr>
        <p:spPr>
          <a:xfrm>
            <a:off x="992644" y="3122129"/>
            <a:ext cx="14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result</a:t>
            </a:r>
            <a:endParaRPr kumimoji="1"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A6F516-3D7E-7445-BC1F-C5C567A00BA7}"/>
              </a:ext>
            </a:extLst>
          </p:cNvPr>
          <p:cNvSpPr/>
          <p:nvPr/>
        </p:nvSpPr>
        <p:spPr>
          <a:xfrm>
            <a:off x="4872119" y="1976812"/>
            <a:ext cx="701776" cy="1119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B5FB335-7AA2-E147-8334-C68EA80F7925}"/>
              </a:ext>
            </a:extLst>
          </p:cNvPr>
          <p:cNvSpPr/>
          <p:nvPr/>
        </p:nvSpPr>
        <p:spPr>
          <a:xfrm>
            <a:off x="5176380" y="325401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6A54E-E366-0944-8594-E7B86C70070F}"/>
              </a:ext>
            </a:extLst>
          </p:cNvPr>
          <p:cNvSpPr txBox="1"/>
          <p:nvPr/>
        </p:nvSpPr>
        <p:spPr>
          <a:xfrm>
            <a:off x="4816275" y="2180388"/>
            <a:ext cx="8745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 check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C0910E2-E739-9744-8DDD-F7A5D684DA22}"/>
              </a:ext>
            </a:extLst>
          </p:cNvPr>
          <p:cNvSpPr/>
          <p:nvPr/>
        </p:nvSpPr>
        <p:spPr>
          <a:xfrm>
            <a:off x="4087189" y="2340415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ECE75F7-E025-E547-852D-BDF381247256}"/>
              </a:ext>
            </a:extLst>
          </p:cNvPr>
          <p:cNvSpPr/>
          <p:nvPr/>
        </p:nvSpPr>
        <p:spPr>
          <a:xfrm>
            <a:off x="992644" y="1788359"/>
            <a:ext cx="4889707" cy="3086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78F883F-DF74-164C-A073-295BC5D29659}"/>
              </a:ext>
            </a:extLst>
          </p:cNvPr>
          <p:cNvSpPr txBox="1"/>
          <p:nvPr/>
        </p:nvSpPr>
        <p:spPr>
          <a:xfrm>
            <a:off x="6185609" y="3211717"/>
            <a:ext cx="31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     </a:t>
            </a:r>
            <a:r>
              <a:rPr kumimoji="1" lang="en-US" altLang="ko-Kore-KR" dirty="0">
                <a:solidFill>
                  <a:schemeClr val="accent1"/>
                </a:solidFill>
              </a:rPr>
              <a:t>Reverse (</a:t>
            </a:r>
            <a:r>
              <a:rPr kumimoji="1" lang="ko-Kore-KR" altLang="en-US" dirty="0">
                <a:solidFill>
                  <a:schemeClr val="accent1"/>
                </a:solidFill>
              </a:rPr>
              <a:t>파란색 부분</a:t>
            </a:r>
            <a:r>
              <a:rPr kumimoji="1" lang="en-US" altLang="ko-KR" dirty="0">
                <a:solidFill>
                  <a:schemeClr val="accent1"/>
                </a:solidFill>
              </a:rPr>
              <a:t>)</a:t>
            </a:r>
            <a:r>
              <a:rPr kumimoji="1" lang="en-US" altLang="ko-Kore-KR" dirty="0"/>
              <a:t>       +</a:t>
            </a:r>
            <a:endParaRPr kumimoji="1" lang="ko-Kore-KR" altLang="en-US" dirty="0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7F8F713A-8EF4-CB42-A50C-C12791381351}"/>
              </a:ext>
            </a:extLst>
          </p:cNvPr>
          <p:cNvCxnSpPr/>
          <p:nvPr/>
        </p:nvCxnSpPr>
        <p:spPr>
          <a:xfrm>
            <a:off x="3082498" y="1881986"/>
            <a:ext cx="25969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824A93D9-934B-D84F-9E16-A27DB7FF834C}"/>
              </a:ext>
            </a:extLst>
          </p:cNvPr>
          <p:cNvCxnSpPr>
            <a:cxnSpLocks/>
          </p:cNvCxnSpPr>
          <p:nvPr/>
        </p:nvCxnSpPr>
        <p:spPr>
          <a:xfrm>
            <a:off x="3080390" y="1878100"/>
            <a:ext cx="0" cy="291063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DE632CCE-75A3-AC4E-99FC-D8BCBFA48CCE}"/>
              </a:ext>
            </a:extLst>
          </p:cNvPr>
          <p:cNvCxnSpPr>
            <a:cxnSpLocks/>
          </p:cNvCxnSpPr>
          <p:nvPr/>
        </p:nvCxnSpPr>
        <p:spPr>
          <a:xfrm>
            <a:off x="5679408" y="1876160"/>
            <a:ext cx="0" cy="1335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EEF1E302-BD98-A24F-9DDA-D1105FD1D5AD}"/>
              </a:ext>
            </a:extLst>
          </p:cNvPr>
          <p:cNvCxnSpPr>
            <a:cxnSpLocks/>
          </p:cNvCxnSpPr>
          <p:nvPr/>
        </p:nvCxnSpPr>
        <p:spPr>
          <a:xfrm>
            <a:off x="4961949" y="3211717"/>
            <a:ext cx="72007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7EFE6F98-0B43-4F4F-867A-8B51E7220059}"/>
              </a:ext>
            </a:extLst>
          </p:cNvPr>
          <p:cNvCxnSpPr>
            <a:cxnSpLocks/>
          </p:cNvCxnSpPr>
          <p:nvPr/>
        </p:nvCxnSpPr>
        <p:spPr>
          <a:xfrm>
            <a:off x="4964029" y="3211717"/>
            <a:ext cx="0" cy="15770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39710E12-F7E4-D04B-BF16-BD515B7B702E}"/>
              </a:ext>
            </a:extLst>
          </p:cNvPr>
          <p:cNvCxnSpPr>
            <a:cxnSpLocks/>
          </p:cNvCxnSpPr>
          <p:nvPr/>
        </p:nvCxnSpPr>
        <p:spPr>
          <a:xfrm>
            <a:off x="3076875" y="4788732"/>
            <a:ext cx="18850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C2C645-538D-0448-B9A0-29A80AE8137D}"/>
              </a:ext>
            </a:extLst>
          </p:cNvPr>
          <p:cNvSpPr txBox="1"/>
          <p:nvPr/>
        </p:nvSpPr>
        <p:spPr>
          <a:xfrm>
            <a:off x="383197" y="1273159"/>
            <a:ext cx="286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최종 </a:t>
            </a:r>
            <a:r>
              <a:rPr kumimoji="1" lang="en-US" altLang="ko-Kore-KR" dirty="0"/>
              <a:t>Quantum ISD circuit</a:t>
            </a:r>
            <a:endParaRPr kumimoji="1" lang="ko-Kore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3FE1D9B-38EC-A247-840C-93ACD8BA247B}"/>
              </a:ext>
            </a:extLst>
          </p:cNvPr>
          <p:cNvSpPr/>
          <p:nvPr/>
        </p:nvSpPr>
        <p:spPr>
          <a:xfrm>
            <a:off x="9658468" y="4101247"/>
            <a:ext cx="1899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Diffusion operator</a:t>
            </a:r>
            <a:endParaRPr lang="ko-Kore-KR" altLang="en-US" dirty="0"/>
          </a:p>
        </p:txBody>
      </p:sp>
      <p:sp>
        <p:nvSpPr>
          <p:cNvPr id="77" name="왼쪽 중괄호[L] 76">
            <a:extLst>
              <a:ext uri="{FF2B5EF4-FFF2-40B4-BE49-F238E27FC236}">
                <a16:creationId xmlns:a16="http://schemas.microsoft.com/office/drawing/2014/main" id="{A56076AF-D946-F44C-AE15-1F1151C310AB}"/>
              </a:ext>
            </a:extLst>
          </p:cNvPr>
          <p:cNvSpPr/>
          <p:nvPr/>
        </p:nvSpPr>
        <p:spPr>
          <a:xfrm rot="16200000">
            <a:off x="7227062" y="854758"/>
            <a:ext cx="383202" cy="868357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93C0547-AD2A-BA47-ABC9-B92EAFFADB53}"/>
                  </a:ext>
                </a:extLst>
              </p:cNvPr>
              <p:cNvSpPr txBox="1"/>
              <p:nvPr/>
            </p:nvSpPr>
            <p:spPr>
              <a:xfrm>
                <a:off x="5957180" y="5518497"/>
                <a:ext cx="31101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ore-KR" altLang="en-US" dirty="0"/>
                  <a:t>번 반복하여 관측 확률 증가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93C0547-AD2A-BA47-ABC9-B92EAFFAD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180" y="5518497"/>
                <a:ext cx="3110147" cy="369332"/>
              </a:xfrm>
              <a:prstGeom prst="rect">
                <a:avLst/>
              </a:prstGeom>
              <a:blipFill>
                <a:blip r:embed="rId3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제목 1">
            <a:extLst>
              <a:ext uri="{FF2B5EF4-FFF2-40B4-BE49-F238E27FC236}">
                <a16:creationId xmlns:a16="http://schemas.microsoft.com/office/drawing/2014/main" id="{E1322506-2920-4B4D-96F6-3435B19BCECB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 (Brute Force Toy Example)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7484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5C38895-87AD-AC47-A757-DA372BAE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98" y="4279115"/>
            <a:ext cx="229870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63CA919-AE9F-104E-91FC-B0BC618663A4}"/>
                  </a:ext>
                </a:extLst>
              </p:cNvPr>
              <p:cNvSpPr/>
              <p:nvPr/>
            </p:nvSpPr>
            <p:spPr>
              <a:xfrm>
                <a:off x="567896" y="3675632"/>
                <a:ext cx="2688557" cy="376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번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반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복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뒤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관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측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결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63CA919-AE9F-104E-91FC-B0BC61866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96" y="3675632"/>
                <a:ext cx="2688557" cy="376385"/>
              </a:xfrm>
              <a:prstGeom prst="rect">
                <a:avLst/>
              </a:prstGeom>
              <a:blipFill>
                <a:blip r:embed="rId3"/>
                <a:stretch>
                  <a:fillRect l="-1408" b="-193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A3E3C84-828D-024A-8F5D-14DA11E8D585}"/>
                  </a:ext>
                </a:extLst>
              </p:cNvPr>
              <p:cNvSpPr/>
              <p:nvPr/>
            </p:nvSpPr>
            <p:spPr>
              <a:xfrm>
                <a:off x="1124398" y="2407866"/>
                <a:ext cx="6498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A3E3C84-828D-024A-8F5D-14DA11E8D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398" y="2407866"/>
                <a:ext cx="6498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271C28FD-E5E7-4A47-B321-D9BA853FB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669" y="2073974"/>
            <a:ext cx="693941" cy="10882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8E6DAB-585B-314B-8F05-51E6E41195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263" y="2488122"/>
            <a:ext cx="1440796" cy="419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73A499-BE88-C54C-A613-5EBB13D0F800}"/>
              </a:ext>
            </a:extLst>
          </p:cNvPr>
          <p:cNvSpPr txBox="1"/>
          <p:nvPr/>
        </p:nvSpPr>
        <p:spPr>
          <a:xfrm>
            <a:off x="5242740" y="2566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7594AF6-BD80-4E48-84D6-C9C18605CFF4}"/>
              </a:ext>
            </a:extLst>
          </p:cNvPr>
          <p:cNvSpPr/>
          <p:nvPr/>
        </p:nvSpPr>
        <p:spPr>
          <a:xfrm>
            <a:off x="3303055" y="2514498"/>
            <a:ext cx="361167" cy="31652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177B160-A6C8-8347-97A2-792EAF635DDA}"/>
                  </a:ext>
                </a:extLst>
              </p:cNvPr>
              <p:cNvSpPr/>
              <p:nvPr/>
            </p:nvSpPr>
            <p:spPr>
              <a:xfrm>
                <a:off x="3249022" y="2478582"/>
                <a:ext cx="4692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177B160-A6C8-8347-97A2-792EAF635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022" y="2478582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50DF4D-0C29-0041-8EB6-D8E597CCE883}"/>
                  </a:ext>
                </a:extLst>
              </p:cNvPr>
              <p:cNvSpPr txBox="1"/>
              <p:nvPr/>
            </p:nvSpPr>
            <p:spPr>
              <a:xfrm>
                <a:off x="4871475" y="2488122"/>
                <a:ext cx="1450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Weight(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ore-KR" dirty="0"/>
                  <a:t>) = 1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50DF4D-0C29-0041-8EB6-D8E597CCE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475" y="2488122"/>
                <a:ext cx="1450077" cy="369332"/>
              </a:xfrm>
              <a:prstGeom prst="rect">
                <a:avLst/>
              </a:prstGeom>
              <a:blipFill>
                <a:blip r:embed="rId8"/>
                <a:stretch>
                  <a:fillRect l="-3478" t="-6452" r="-3478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330F55C-527D-364D-B249-A1345BD48EC1}"/>
              </a:ext>
            </a:extLst>
          </p:cNvPr>
          <p:cNvSpPr/>
          <p:nvPr/>
        </p:nvSpPr>
        <p:spPr>
          <a:xfrm>
            <a:off x="3887490" y="2514498"/>
            <a:ext cx="847569" cy="3429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681B0-127D-DB46-B4A3-791B185595D8}"/>
              </a:ext>
            </a:extLst>
          </p:cNvPr>
          <p:cNvSpPr txBox="1"/>
          <p:nvPr/>
        </p:nvSpPr>
        <p:spPr>
          <a:xfrm>
            <a:off x="3854669" y="248218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</a:t>
            </a:r>
            <a:r>
              <a:rPr kumimoji="1" lang="en-US" altLang="ko-KR" dirty="0"/>
              <a:t>1 0 1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0AA8F8-9C49-C944-ABEA-FF71A7821AEF}"/>
                  </a:ext>
                </a:extLst>
              </p:cNvPr>
              <p:cNvSpPr txBox="1"/>
              <p:nvPr/>
            </p:nvSpPr>
            <p:spPr>
              <a:xfrm>
                <a:off x="570162" y="1396561"/>
                <a:ext cx="5287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kumimoji="1" lang="ko-Kore-KR" altLang="en-US" dirty="0"/>
                  <a:t> 를 만족하는 벡터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ore-KR" altLang="en-US" dirty="0"/>
                  <a:t>를 찾는 </a:t>
                </a:r>
                <a:r>
                  <a:rPr kumimoji="1" lang="en-US" altLang="ko-Kore-KR" dirty="0"/>
                  <a:t>Quantum ISD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0AA8F8-9C49-C944-ABEA-FF71A7821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2" y="1396561"/>
                <a:ext cx="5287858" cy="369332"/>
              </a:xfrm>
              <a:prstGeom prst="rect">
                <a:avLst/>
              </a:prstGeom>
              <a:blipFill>
                <a:blip r:embed="rId9"/>
                <a:stretch>
                  <a:fillRect l="-959" t="-6452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637DFF-4D9E-2444-8B05-81427574301D}"/>
              </a:ext>
            </a:extLst>
          </p:cNvPr>
          <p:cNvSpPr/>
          <p:nvPr/>
        </p:nvSpPr>
        <p:spPr>
          <a:xfrm>
            <a:off x="1155929" y="2072113"/>
            <a:ext cx="5197154" cy="1197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0130AFC2-50E2-014B-8020-BDB67C138773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 (Brute Force Toy Example)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0805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25FF2B-A676-F547-BE58-6C3425FC6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94" y="2889997"/>
            <a:ext cx="4932147" cy="28030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04DFC0-40DA-0E4C-9BD0-5A91BACC58C8}"/>
              </a:ext>
            </a:extLst>
          </p:cNvPr>
          <p:cNvSpPr/>
          <p:nvPr/>
        </p:nvSpPr>
        <p:spPr>
          <a:xfrm>
            <a:off x="5371072" y="4394242"/>
            <a:ext cx="29795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E59E91-363F-F246-9A91-008A0DABD42D}"/>
                  </a:ext>
                </a:extLst>
              </p:cNvPr>
              <p:cNvSpPr/>
              <p:nvPr/>
            </p:nvSpPr>
            <p:spPr>
              <a:xfrm>
                <a:off x="5279290" y="4322458"/>
                <a:ext cx="5020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9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𝑪</m:t>
                      </m:r>
                    </m:oMath>
                  </m:oMathPara>
                </a14:m>
                <a:endParaRPr lang="ko-Kore-KR" altLang="en-US" sz="2900" b="1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E59E91-363F-F246-9A91-008A0DABD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290" y="4322458"/>
                <a:ext cx="502061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941E0B-EFAE-AD4C-B4F7-6C9AB9DEFE4B}"/>
              </a:ext>
            </a:extLst>
          </p:cNvPr>
          <p:cNvSpPr txBox="1"/>
          <p:nvPr/>
        </p:nvSpPr>
        <p:spPr>
          <a:xfrm>
            <a:off x="1138119" y="5662681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Information set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8E56C-5645-8546-936D-4A9AA346577B}"/>
              </a:ext>
            </a:extLst>
          </p:cNvPr>
          <p:cNvSpPr txBox="1"/>
          <p:nvPr/>
        </p:nvSpPr>
        <p:spPr>
          <a:xfrm>
            <a:off x="3020388" y="5644759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Identity matrix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7CD564-A81D-C546-A356-2D56EAF7D10F}"/>
                  </a:ext>
                </a:extLst>
              </p:cNvPr>
              <p:cNvSpPr txBox="1"/>
              <p:nvPr/>
            </p:nvSpPr>
            <p:spPr>
              <a:xfrm>
                <a:off x="351460" y="2910545"/>
                <a:ext cx="4225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7CD564-A81D-C546-A356-2D56EAF7D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60" y="2910545"/>
                <a:ext cx="422552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C4F031-5C34-234F-BDB7-C585DCB6EA33}"/>
                  </a:ext>
                </a:extLst>
              </p:cNvPr>
              <p:cNvSpPr/>
              <p:nvPr/>
            </p:nvSpPr>
            <p:spPr>
              <a:xfrm>
                <a:off x="292087" y="4380545"/>
                <a:ext cx="50020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C4F031-5C34-234F-BDB7-C585DCB6E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87" y="4380545"/>
                <a:ext cx="50020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28152EA-8C04-A94A-B8D9-4283DD399FA7}"/>
                  </a:ext>
                </a:extLst>
              </p:cNvPr>
              <p:cNvSpPr/>
              <p:nvPr/>
            </p:nvSpPr>
            <p:spPr>
              <a:xfrm>
                <a:off x="1678837" y="2428982"/>
                <a:ext cx="54668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528152EA-8C04-A94A-B8D9-4283DD399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837" y="2428982"/>
                <a:ext cx="546688" cy="477054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56ACC6B-EED5-DB4F-8EFF-355D5581F05D}"/>
                  </a:ext>
                </a:extLst>
              </p:cNvPr>
              <p:cNvSpPr/>
              <p:nvPr/>
            </p:nvSpPr>
            <p:spPr>
              <a:xfrm>
                <a:off x="3512699" y="2428982"/>
                <a:ext cx="55412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56ACC6B-EED5-DB4F-8EFF-355D5581F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699" y="2428982"/>
                <a:ext cx="554126" cy="477054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AEC9588A-30A9-AE4A-B26B-BA14287756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3089" y="2889997"/>
            <a:ext cx="4427348" cy="273846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2BDFA1-FF7E-8549-829C-51EB4B9C5A2D}"/>
              </a:ext>
            </a:extLst>
          </p:cNvPr>
          <p:cNvSpPr/>
          <p:nvPr/>
        </p:nvSpPr>
        <p:spPr>
          <a:xfrm>
            <a:off x="8303969" y="3082756"/>
            <a:ext cx="297951" cy="275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089A5B-2CC7-0A47-9148-F8085510F8BD}"/>
              </a:ext>
            </a:extLst>
          </p:cNvPr>
          <p:cNvSpPr/>
          <p:nvPr/>
        </p:nvSpPr>
        <p:spPr>
          <a:xfrm>
            <a:off x="11274162" y="4348075"/>
            <a:ext cx="36052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1145C2-62E6-5F41-B4A8-AAA41DA41D22}"/>
              </a:ext>
            </a:extLst>
          </p:cNvPr>
          <p:cNvSpPr/>
          <p:nvPr/>
        </p:nvSpPr>
        <p:spPr>
          <a:xfrm>
            <a:off x="10081577" y="4414835"/>
            <a:ext cx="360521" cy="487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0742316-7C21-664E-A3E6-79403F22FE71}"/>
                  </a:ext>
                </a:extLst>
              </p:cNvPr>
              <p:cNvSpPr/>
              <p:nvPr/>
            </p:nvSpPr>
            <p:spPr>
              <a:xfrm>
                <a:off x="10010806" y="4332577"/>
                <a:ext cx="5020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9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𝑪</m:t>
                      </m:r>
                    </m:oMath>
                  </m:oMathPara>
                </a14:m>
                <a:endParaRPr lang="ko-Kore-KR" altLang="en-US" sz="2900" b="1" dirty="0"/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0742316-7C21-664E-A3E6-79403F22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806" y="4332577"/>
                <a:ext cx="502061" cy="538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7F5896-34D5-AE4B-9C3F-A7CBC932DA5F}"/>
                  </a:ext>
                </a:extLst>
              </p:cNvPr>
              <p:cNvSpPr/>
              <p:nvPr/>
            </p:nvSpPr>
            <p:spPr>
              <a:xfrm>
                <a:off x="8179600" y="2950824"/>
                <a:ext cx="54668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7F5896-34D5-AE4B-9C3F-A7CBC932D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600" y="2950824"/>
                <a:ext cx="546688" cy="477054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69D097A-47C9-9E43-A326-C281827EAD51}"/>
                  </a:ext>
                </a:extLst>
              </p:cNvPr>
              <p:cNvSpPr/>
              <p:nvPr/>
            </p:nvSpPr>
            <p:spPr>
              <a:xfrm>
                <a:off x="11177359" y="4348075"/>
                <a:ext cx="55412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69D097A-47C9-9E43-A326-C281827EA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59" y="4348075"/>
                <a:ext cx="554126" cy="4770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FF5421F3-5B42-5E4F-8F8A-46E18C59D98D}"/>
              </a:ext>
            </a:extLst>
          </p:cNvPr>
          <p:cNvSpPr/>
          <p:nvPr/>
        </p:nvSpPr>
        <p:spPr>
          <a:xfrm rot="16200000">
            <a:off x="8951478" y="4448509"/>
            <a:ext cx="126831" cy="285440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9CE5E-DFFA-AE4D-B16C-98204495B073}"/>
                  </a:ext>
                </a:extLst>
              </p:cNvPr>
              <p:cNvSpPr txBox="1"/>
              <p:nvPr/>
            </p:nvSpPr>
            <p:spPr>
              <a:xfrm>
                <a:off x="7405832" y="6041102"/>
                <a:ext cx="293009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200" dirty="0"/>
                  <a:t>Weight (Q</a:t>
                </a:r>
                <a14:m>
                  <m:oMath xmlns:m="http://schemas.openxmlformats.org/officeDocument/2006/math">
                    <m:r>
                      <a:rPr kumimoji="1" lang="en-US" altLang="ko-Kore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ore-KR" sz="2200" dirty="0"/>
                  <a:t>) = t-p</a:t>
                </a:r>
                <a:endParaRPr lang="ko-Kore-KR" alt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9CE5E-DFFA-AE4D-B16C-98204495B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32" y="6041102"/>
                <a:ext cx="2930098" cy="430887"/>
              </a:xfrm>
              <a:prstGeom prst="rect">
                <a:avLst/>
              </a:prstGeom>
              <a:blipFill>
                <a:blip r:embed="rId12"/>
                <a:stretch>
                  <a:fillRect l="-3017" t="-8571" r="-1293" b="-2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D88DCBF-84FB-6E49-A459-4A90739F55A7}"/>
              </a:ext>
            </a:extLst>
          </p:cNvPr>
          <p:cNvSpPr txBox="1"/>
          <p:nvPr/>
        </p:nvSpPr>
        <p:spPr>
          <a:xfrm>
            <a:off x="6281887" y="473471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Same</a:t>
            </a:r>
            <a:endParaRPr kumimoji="1" lang="ko-Kore-KR" altLang="en-US" dirty="0"/>
          </a:p>
        </p:txBody>
      </p:sp>
      <p:sp>
        <p:nvSpPr>
          <p:cNvPr id="24" name="왼쪽/오른쪽 화살표[L] 23">
            <a:extLst>
              <a:ext uri="{FF2B5EF4-FFF2-40B4-BE49-F238E27FC236}">
                <a16:creationId xmlns:a16="http://schemas.microsoft.com/office/drawing/2014/main" id="{7C5BAEF5-CEBC-604D-B065-6B7DCDB165D9}"/>
              </a:ext>
            </a:extLst>
          </p:cNvPr>
          <p:cNvSpPr/>
          <p:nvPr/>
        </p:nvSpPr>
        <p:spPr>
          <a:xfrm>
            <a:off x="6216734" y="4444327"/>
            <a:ext cx="808678" cy="28985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7A9C16-F1F6-2C46-931E-798728B7BF18}"/>
              </a:ext>
            </a:extLst>
          </p:cNvPr>
          <p:cNvSpPr/>
          <p:nvPr/>
        </p:nvSpPr>
        <p:spPr>
          <a:xfrm>
            <a:off x="3470343" y="3028174"/>
            <a:ext cx="297951" cy="30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ADA2BB-323C-5A4D-8B1F-389BFE519380}"/>
              </a:ext>
            </a:extLst>
          </p:cNvPr>
          <p:cNvSpPr txBox="1"/>
          <p:nvPr/>
        </p:nvSpPr>
        <p:spPr>
          <a:xfrm>
            <a:off x="3535559" y="2978446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</a:t>
            </a:r>
            <a:endParaRPr kumimoji="1" lang="ko-Kore-KR" altLang="en-US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13251154-9732-2549-8EA8-6B3DDF8CFFA0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 (Lee-Brickell)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8D3C97-E202-3D48-9A33-D4275DF2CC5D}"/>
                  </a:ext>
                </a:extLst>
              </p:cNvPr>
              <p:cNvSpPr txBox="1"/>
              <p:nvPr/>
            </p:nvSpPr>
            <p:spPr>
              <a:xfrm>
                <a:off x="514521" y="1452771"/>
                <a:ext cx="8757462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앞서 </a:t>
                </a:r>
                <a:r>
                  <a:rPr kumimoji="1" lang="en-US" altLang="ko-Kore-KR" dirty="0"/>
                  <a:t>Quantum ISD </a:t>
                </a:r>
                <a:r>
                  <a:rPr kumimoji="1" lang="ko-Kore-KR" altLang="en-US" dirty="0"/>
                  <a:t>와는 다른 점</a:t>
                </a:r>
                <a:r>
                  <a:rPr kumimoji="1" lang="en-US" altLang="ko-Kore-KR" dirty="0"/>
                  <a:t>, Weight </a:t>
                </a:r>
                <a:r>
                  <a:rPr kumimoji="1" lang="ko-Kore-KR" altLang="en-US" dirty="0"/>
                  <a:t>확인이 </a:t>
                </a:r>
                <a:r>
                  <a:rPr kumimoji="1" lang="en-US" altLang="ko-Kore-KR" dirty="0"/>
                  <a:t>2</a:t>
                </a:r>
                <a:r>
                  <a:rPr kumimoji="1" lang="ko-Kore-KR" altLang="en-US" dirty="0"/>
                  <a:t>번 수행 됨</a:t>
                </a:r>
                <a:r>
                  <a:rPr kumimoji="1" lang="en-US" altLang="ko-KR" dirty="0"/>
                  <a:t>,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en-US" altLang="ko-Kore-KR" dirty="0"/>
                  <a:t>Q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그</m:t>
                    </m:r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리</m:t>
                    </m:r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고</m:t>
                    </m:r>
                  </m:oMath>
                </a14:m>
                <a:r>
                  <a:rPr kumimoji="1" lang="en-US" altLang="ko-KR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>
                    <a:sym typeface="Wingdings" pitchFamily="2" charset="2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>
                    <a:sym typeface="Wingdings" pitchFamily="2" charset="2"/>
                  </a:rPr>
                  <a:t>회로에서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𝐻</m:t>
                    </m:r>
                  </m:oMath>
                </a14:m>
                <a:r>
                  <a:rPr kumimoji="1" lang="ko-Kore-KR" altLang="en-US" dirty="0">
                    <a:sym typeface="Wingdings" pitchFamily="2" charset="2"/>
                  </a:rPr>
                  <a:t>에 대한 행렬을 구성할 때</a:t>
                </a:r>
                <a:r>
                  <a:rPr kumimoji="1" lang="en-US" altLang="ko-Kore-KR" dirty="0">
                    <a:sym typeface="Wingdings" pitchFamily="2" charset="2"/>
                  </a:rPr>
                  <a:t>, Q </a:t>
                </a:r>
                <a:r>
                  <a:rPr kumimoji="1" lang="ko-Kore-KR" altLang="en-US" dirty="0">
                    <a:sym typeface="Wingdings" pitchFamily="2" charset="2"/>
                  </a:rPr>
                  <a:t>만 구성하면 됨</a:t>
                </a:r>
                <a:r>
                  <a:rPr kumimoji="1" lang="en-US" altLang="ko-Kore-KR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k</m:t>
                        </m:r>
                      </m:sub>
                    </m:sSub>
                  </m:oMath>
                </a14:m>
                <a:r>
                  <a:rPr kumimoji="1" lang="en-US" altLang="ko-Kore-KR" dirty="0">
                    <a:sym typeface="Wingdings" pitchFamily="2" charset="2"/>
                  </a:rPr>
                  <a:t> </a:t>
                </a:r>
                <a:r>
                  <a:rPr kumimoji="1" lang="ko-Kore-KR" altLang="en-US" dirty="0">
                    <a:sym typeface="Wingdings" pitchFamily="2" charset="2"/>
                  </a:rPr>
                  <a:t>는 제외</a:t>
                </a:r>
                <a:r>
                  <a:rPr kumimoji="1" lang="en-US" altLang="ko-Kore-KR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 err="1">
                    <a:sym typeface="Wingdings" pitchFamily="2" charset="2"/>
                  </a:rPr>
                  <a:t>큐비트</a:t>
                </a:r>
                <a:r>
                  <a:rPr kumimoji="1" lang="ko-KR" altLang="en-US" dirty="0">
                    <a:sym typeface="Wingdings" pitchFamily="2" charset="2"/>
                  </a:rPr>
                  <a:t> 감소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48D3C97-E202-3D48-9A33-D4275DF2C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1" y="1452771"/>
                <a:ext cx="8757462" cy="928524"/>
              </a:xfrm>
              <a:prstGeom prst="rect">
                <a:avLst/>
              </a:prstGeom>
              <a:blipFill>
                <a:blip r:embed="rId13"/>
                <a:stretch>
                  <a:fillRect l="-434" t="-4054" r="-145" b="-108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48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F6AB42F9-7AA4-F14A-9252-DDDCA5E84E21}"/>
              </a:ext>
            </a:extLst>
          </p:cNvPr>
          <p:cNvCxnSpPr>
            <a:cxnSpLocks/>
          </p:cNvCxnSpPr>
          <p:nvPr/>
        </p:nvCxnSpPr>
        <p:spPr>
          <a:xfrm>
            <a:off x="2969298" y="5120517"/>
            <a:ext cx="46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1ACFE049-44E4-5B4B-96C1-C572B022CE87}"/>
              </a:ext>
            </a:extLst>
          </p:cNvPr>
          <p:cNvCxnSpPr>
            <a:cxnSpLocks/>
          </p:cNvCxnSpPr>
          <p:nvPr/>
        </p:nvCxnSpPr>
        <p:spPr>
          <a:xfrm>
            <a:off x="2969298" y="5441593"/>
            <a:ext cx="46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8C3471C-51ED-D641-8722-D3D93E3853E5}"/>
              </a:ext>
            </a:extLst>
          </p:cNvPr>
          <p:cNvCxnSpPr>
            <a:cxnSpLocks/>
          </p:cNvCxnSpPr>
          <p:nvPr/>
        </p:nvCxnSpPr>
        <p:spPr>
          <a:xfrm>
            <a:off x="2969298" y="5762668"/>
            <a:ext cx="46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BF8837B-F49B-EF49-8B35-81A96B3024B2}"/>
              </a:ext>
            </a:extLst>
          </p:cNvPr>
          <p:cNvCxnSpPr>
            <a:cxnSpLocks/>
          </p:cNvCxnSpPr>
          <p:nvPr/>
        </p:nvCxnSpPr>
        <p:spPr>
          <a:xfrm>
            <a:off x="2969298" y="6101499"/>
            <a:ext cx="46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5BE04-D332-464D-A03D-DA5D580BDB2D}"/>
                  </a:ext>
                </a:extLst>
              </p:cNvPr>
              <p:cNvSpPr txBox="1"/>
              <p:nvPr/>
            </p:nvSpPr>
            <p:spPr>
              <a:xfrm>
                <a:off x="2338983" y="4075987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E5BE04-D332-464D-A03D-DA5D580BD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983" y="4075987"/>
                <a:ext cx="4796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73359E-B766-E047-8EE1-77E5645A0A62}"/>
                  </a:ext>
                </a:extLst>
              </p:cNvPr>
              <p:cNvSpPr txBox="1"/>
              <p:nvPr/>
            </p:nvSpPr>
            <p:spPr>
              <a:xfrm>
                <a:off x="3872504" y="6247382"/>
                <a:ext cx="666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Q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73359E-B766-E047-8EE1-77E5645A0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504" y="6247382"/>
                <a:ext cx="666273" cy="369332"/>
              </a:xfrm>
              <a:prstGeom prst="rect">
                <a:avLst/>
              </a:prstGeom>
              <a:blipFill>
                <a:blip r:embed="rId3"/>
                <a:stretch>
                  <a:fillRect l="-7407"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42A2209-6E40-BE4B-81EE-A60DE992E1FB}"/>
              </a:ext>
            </a:extLst>
          </p:cNvPr>
          <p:cNvCxnSpPr>
            <a:cxnSpLocks/>
          </p:cNvCxnSpPr>
          <p:nvPr/>
        </p:nvCxnSpPr>
        <p:spPr>
          <a:xfrm>
            <a:off x="2969297" y="3789851"/>
            <a:ext cx="46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803FFB74-1B72-3B45-9067-4BA1DF4127E4}"/>
              </a:ext>
            </a:extLst>
          </p:cNvPr>
          <p:cNvCxnSpPr>
            <a:cxnSpLocks/>
          </p:cNvCxnSpPr>
          <p:nvPr/>
        </p:nvCxnSpPr>
        <p:spPr>
          <a:xfrm>
            <a:off x="2969297" y="4110927"/>
            <a:ext cx="46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38D7FB1-FC3C-0B48-B568-296621588C81}"/>
              </a:ext>
            </a:extLst>
          </p:cNvPr>
          <p:cNvCxnSpPr>
            <a:cxnSpLocks/>
          </p:cNvCxnSpPr>
          <p:nvPr/>
        </p:nvCxnSpPr>
        <p:spPr>
          <a:xfrm>
            <a:off x="2969297" y="4432002"/>
            <a:ext cx="46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B847D649-9741-9047-AB45-E63F4CD31190}"/>
              </a:ext>
            </a:extLst>
          </p:cNvPr>
          <p:cNvCxnSpPr>
            <a:cxnSpLocks/>
          </p:cNvCxnSpPr>
          <p:nvPr/>
        </p:nvCxnSpPr>
        <p:spPr>
          <a:xfrm>
            <a:off x="2969297" y="4770833"/>
            <a:ext cx="46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A69309C7-ADBD-FD4A-97C5-FE702402C37D}"/>
              </a:ext>
            </a:extLst>
          </p:cNvPr>
          <p:cNvSpPr/>
          <p:nvPr/>
        </p:nvSpPr>
        <p:spPr>
          <a:xfrm>
            <a:off x="3650562" y="5014094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42E97397-8B19-0B41-A8FE-1A866D6FA452}"/>
              </a:ext>
            </a:extLst>
          </p:cNvPr>
          <p:cNvCxnSpPr>
            <a:cxnSpLocks/>
          </p:cNvCxnSpPr>
          <p:nvPr/>
        </p:nvCxnSpPr>
        <p:spPr>
          <a:xfrm>
            <a:off x="3761533" y="5021644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C615D8B-0692-9441-B443-39B7C46A4120}"/>
              </a:ext>
            </a:extLst>
          </p:cNvPr>
          <p:cNvCxnSpPr>
            <a:cxnSpLocks/>
            <a:stCxn id="17" idx="4"/>
            <a:endCxn id="14" idx="4"/>
          </p:cNvCxnSpPr>
          <p:nvPr/>
        </p:nvCxnSpPr>
        <p:spPr>
          <a:xfrm>
            <a:off x="3761533" y="3846798"/>
            <a:ext cx="0" cy="13892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22D9CB48-585E-9B4D-8663-7717365E3D3A}"/>
              </a:ext>
            </a:extLst>
          </p:cNvPr>
          <p:cNvSpPr/>
          <p:nvPr/>
        </p:nvSpPr>
        <p:spPr>
          <a:xfrm>
            <a:off x="3695590" y="371491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C116E1-0F81-2643-8040-66F0B0BC7386}"/>
              </a:ext>
            </a:extLst>
          </p:cNvPr>
          <p:cNvSpPr/>
          <p:nvPr/>
        </p:nvSpPr>
        <p:spPr>
          <a:xfrm>
            <a:off x="3695590" y="404498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20360C0-12F1-6D4B-87CC-91AEA7605DE2}"/>
              </a:ext>
            </a:extLst>
          </p:cNvPr>
          <p:cNvSpPr/>
          <p:nvPr/>
        </p:nvSpPr>
        <p:spPr>
          <a:xfrm>
            <a:off x="3695589" y="437505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00D637B-C98E-CA42-8476-66186FAE1C09}"/>
              </a:ext>
            </a:extLst>
          </p:cNvPr>
          <p:cNvSpPr/>
          <p:nvPr/>
        </p:nvSpPr>
        <p:spPr>
          <a:xfrm>
            <a:off x="4016668" y="371639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556B7B9-6C5C-934B-B420-D408F9DE1950}"/>
              </a:ext>
            </a:extLst>
          </p:cNvPr>
          <p:cNvSpPr/>
          <p:nvPr/>
        </p:nvSpPr>
        <p:spPr>
          <a:xfrm>
            <a:off x="4016668" y="404646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B9BF4A2E-1313-264B-9D5B-271E6D68BF5D}"/>
              </a:ext>
            </a:extLst>
          </p:cNvPr>
          <p:cNvCxnSpPr>
            <a:cxnSpLocks/>
            <a:stCxn id="20" idx="4"/>
            <a:endCxn id="67" idx="4"/>
          </p:cNvCxnSpPr>
          <p:nvPr/>
        </p:nvCxnSpPr>
        <p:spPr>
          <a:xfrm flipH="1">
            <a:off x="4082610" y="3848276"/>
            <a:ext cx="1" cy="1710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B750D82C-3BB1-B340-B8DC-23D9EB848479}"/>
              </a:ext>
            </a:extLst>
          </p:cNvPr>
          <p:cNvSpPr/>
          <p:nvPr/>
        </p:nvSpPr>
        <p:spPr>
          <a:xfrm>
            <a:off x="4303714" y="371491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1B585C9-9664-4547-93AA-A605E3592F50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4369657" y="3846798"/>
            <a:ext cx="7398" cy="1952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05DB0728-6A2E-554E-A9D6-B70A6EF75A2C}"/>
              </a:ext>
            </a:extLst>
          </p:cNvPr>
          <p:cNvSpPr/>
          <p:nvPr/>
        </p:nvSpPr>
        <p:spPr>
          <a:xfrm>
            <a:off x="4639588" y="470231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80465C-D2A9-5C48-A1E3-20165477698C}"/>
              </a:ext>
            </a:extLst>
          </p:cNvPr>
          <p:cNvCxnSpPr>
            <a:cxnSpLocks/>
            <a:stCxn id="54" idx="0"/>
            <a:endCxn id="79" idx="4"/>
          </p:cNvCxnSpPr>
          <p:nvPr/>
        </p:nvCxnSpPr>
        <p:spPr>
          <a:xfrm>
            <a:off x="4701772" y="4050850"/>
            <a:ext cx="11157" cy="2161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303D91B4-12ED-424C-975C-1EA4B9F1D01D}"/>
              </a:ext>
            </a:extLst>
          </p:cNvPr>
          <p:cNvCxnSpPr>
            <a:cxnSpLocks/>
          </p:cNvCxnSpPr>
          <p:nvPr/>
        </p:nvCxnSpPr>
        <p:spPr>
          <a:xfrm>
            <a:off x="7321906" y="3811558"/>
            <a:ext cx="0" cy="23316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DBB80EB-8DA9-E24A-BDE3-972A8C265D71}"/>
              </a:ext>
            </a:extLst>
          </p:cNvPr>
          <p:cNvSpPr/>
          <p:nvPr/>
        </p:nvSpPr>
        <p:spPr>
          <a:xfrm>
            <a:off x="3148864" y="3687247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C487E-81DF-094B-9565-D66D53160397}"/>
              </a:ext>
            </a:extLst>
          </p:cNvPr>
          <p:cNvSpPr txBox="1"/>
          <p:nvPr/>
        </p:nvSpPr>
        <p:spPr>
          <a:xfrm>
            <a:off x="3109066" y="361958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A68BE8-2C97-124C-A11B-D373103EDA5F}"/>
              </a:ext>
            </a:extLst>
          </p:cNvPr>
          <p:cNvSpPr/>
          <p:nvPr/>
        </p:nvSpPr>
        <p:spPr>
          <a:xfrm>
            <a:off x="3148864" y="4001502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EABC66-D687-BB48-9FA7-1DBA272B3848}"/>
              </a:ext>
            </a:extLst>
          </p:cNvPr>
          <p:cNvSpPr txBox="1"/>
          <p:nvPr/>
        </p:nvSpPr>
        <p:spPr>
          <a:xfrm>
            <a:off x="3109066" y="393383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2267355-8D2E-AB44-B691-1BDD4E84D1AF}"/>
              </a:ext>
            </a:extLst>
          </p:cNvPr>
          <p:cNvSpPr/>
          <p:nvPr/>
        </p:nvSpPr>
        <p:spPr>
          <a:xfrm>
            <a:off x="3148864" y="4329398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7B2A8C-CBFB-2445-878A-E1037BFC9C57}"/>
              </a:ext>
            </a:extLst>
          </p:cNvPr>
          <p:cNvSpPr txBox="1"/>
          <p:nvPr/>
        </p:nvSpPr>
        <p:spPr>
          <a:xfrm>
            <a:off x="3109066" y="426173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2F82C1-D40E-024B-A0E0-C7AC8726D9A9}"/>
              </a:ext>
            </a:extLst>
          </p:cNvPr>
          <p:cNvSpPr/>
          <p:nvPr/>
        </p:nvSpPr>
        <p:spPr>
          <a:xfrm>
            <a:off x="3150052" y="4675565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B76E61-B6C4-5444-92F9-AB54088DD512}"/>
              </a:ext>
            </a:extLst>
          </p:cNvPr>
          <p:cNvSpPr txBox="1"/>
          <p:nvPr/>
        </p:nvSpPr>
        <p:spPr>
          <a:xfrm>
            <a:off x="3120193" y="460789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7A6F516-3D7E-7445-BC1F-C5C567A00BA7}"/>
              </a:ext>
            </a:extLst>
          </p:cNvPr>
          <p:cNvSpPr/>
          <p:nvPr/>
        </p:nvSpPr>
        <p:spPr>
          <a:xfrm>
            <a:off x="5865864" y="3699422"/>
            <a:ext cx="771954" cy="11199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6A54E-E366-0944-8594-E7B86C70070F}"/>
                  </a:ext>
                </a:extLst>
              </p:cNvPr>
              <p:cNvSpPr txBox="1"/>
              <p:nvPr/>
            </p:nvSpPr>
            <p:spPr>
              <a:xfrm>
                <a:off x="5833679" y="3811558"/>
                <a:ext cx="908262" cy="127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Weight </a:t>
                </a:r>
              </a:p>
              <a:p>
                <a:endParaRPr kumimoji="1" lang="en-US" altLang="ko-Kore-KR" sz="500" dirty="0"/>
              </a:p>
              <a:p>
                <a:r>
                  <a:rPr kumimoji="1" lang="en-US" altLang="ko-Kore-KR" dirty="0"/>
                  <a:t> check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ko-Kore-KR" altLang="en-US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6A54E-E366-0944-8594-E7B86C700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79" y="3811558"/>
                <a:ext cx="908262" cy="1277273"/>
              </a:xfrm>
              <a:prstGeom prst="rect">
                <a:avLst/>
              </a:prstGeom>
              <a:blipFill>
                <a:blip r:embed="rId4"/>
                <a:stretch>
                  <a:fillRect l="-5556" t="-1980" r="-5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타원 53">
            <a:extLst>
              <a:ext uri="{FF2B5EF4-FFF2-40B4-BE49-F238E27FC236}">
                <a16:creationId xmlns:a16="http://schemas.microsoft.com/office/drawing/2014/main" id="{3C0910E2-E739-9744-8DDD-F7A5D684DA22}"/>
              </a:ext>
            </a:extLst>
          </p:cNvPr>
          <p:cNvSpPr/>
          <p:nvPr/>
        </p:nvSpPr>
        <p:spPr>
          <a:xfrm>
            <a:off x="4635829" y="405085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ECE75F7-E025-E547-852D-BDF381247256}"/>
              </a:ext>
            </a:extLst>
          </p:cNvPr>
          <p:cNvSpPr/>
          <p:nvPr/>
        </p:nvSpPr>
        <p:spPr>
          <a:xfrm>
            <a:off x="1541284" y="3498794"/>
            <a:ext cx="6791186" cy="3086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4C2C645-538D-0448-B9A0-29A80AE8137D}"/>
                  </a:ext>
                </a:extLst>
              </p:cNvPr>
              <p:cNvSpPr txBox="1"/>
              <p:nvPr/>
            </p:nvSpPr>
            <p:spPr>
              <a:xfrm>
                <a:off x="383197" y="1273159"/>
                <a:ext cx="861646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Lee-Brickell Quantum ISD circuit (</a:t>
                </a:r>
                <a:r>
                  <a:rPr kumimoji="1" lang="ko-Kore-KR" altLang="en-US" dirty="0"/>
                  <a:t>미니어처</a:t>
                </a:r>
                <a:r>
                  <a:rPr kumimoji="1" lang="en-US" altLang="ko-Kore-KR" dirty="0"/>
                  <a:t>)</a:t>
                </a:r>
                <a:r>
                  <a:rPr kumimoji="1" lang="en-US" altLang="ko-KR" dirty="0"/>
                  <a:t>, oracle </a:t>
                </a:r>
                <a:r>
                  <a:rPr kumimoji="1" lang="ko-KR" altLang="en-US" dirty="0"/>
                  <a:t>부분</a:t>
                </a: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dirty="0"/>
                  <a:t>앞선</a:t>
                </a:r>
                <a:r>
                  <a:rPr kumimoji="1" lang="en-US" altLang="ko-Kore-KR" dirty="0"/>
                  <a:t>, Circuit</a:t>
                </a:r>
                <a:r>
                  <a:rPr kumimoji="1" lang="ko-Kore-KR" altLang="en-US" dirty="0"/>
                  <a:t>과 크게 다르지 않음</a:t>
                </a:r>
                <a:r>
                  <a:rPr kumimoji="1" lang="en-US" altLang="ko-Kore-KR" dirty="0"/>
                  <a:t>,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앞에 예제 회로로 설명</a:t>
                </a:r>
                <a:r>
                  <a:rPr kumimoji="1" lang="en-US" altLang="ko-KR" dirty="0"/>
                  <a:t>)</a:t>
                </a: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Q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dirty="0"/>
                  <a:t> 의 </a:t>
                </a:r>
                <a:r>
                  <a:rPr kumimoji="1" lang="en-US" altLang="ko-KR" dirty="0"/>
                  <a:t>Weight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확인해야 함</a:t>
                </a:r>
                <a:endParaRPr kumimoji="1"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C </a:t>
                </a:r>
                <a:r>
                  <a:rPr kumimoji="1" lang="ko-Kore-KR" altLang="en-US" dirty="0"/>
                  <a:t>가 만약 </a:t>
                </a:r>
                <a:r>
                  <a:rPr kumimoji="1" lang="en-US" altLang="ko-Kore-KR" dirty="0"/>
                  <a:t>0 </a:t>
                </a:r>
                <a:r>
                  <a:rPr kumimoji="1" lang="en-US" altLang="ko-KR" dirty="0"/>
                  <a:t>0 1 0 </a:t>
                </a:r>
                <a:r>
                  <a:rPr kumimoji="1" lang="ko-KR" altLang="en-US" dirty="0"/>
                  <a:t>이라 하면</a:t>
                </a:r>
                <a:r>
                  <a:rPr kumimoji="1" lang="en-US" altLang="ko-KR" dirty="0"/>
                  <a:t>, 3</a:t>
                </a:r>
                <a:r>
                  <a:rPr kumimoji="1" lang="ko-KR" altLang="en-US" dirty="0"/>
                  <a:t>번째 </a:t>
                </a:r>
                <a:r>
                  <a:rPr kumimoji="1" lang="ko-KR" altLang="en-US" dirty="0" err="1"/>
                  <a:t>큐빗</a:t>
                </a:r>
                <a:r>
                  <a:rPr kumimoji="1" lang="ko-KR" altLang="en-US" dirty="0"/>
                  <a:t> 라인에 </a:t>
                </a:r>
                <a:r>
                  <a:rPr kumimoji="1" lang="en-US" altLang="ko-KR" dirty="0"/>
                  <a:t>X </a:t>
                </a:r>
                <a:r>
                  <a:rPr kumimoji="1" lang="ko-KR" altLang="en-US" dirty="0"/>
                  <a:t>게이트를 수행해주면 됨</a:t>
                </a:r>
                <a:endParaRPr kumimoji="1" lang="ko-Kore-KR" alt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4C2C645-538D-0448-B9A0-29A80AE81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97" y="1273159"/>
                <a:ext cx="8616461" cy="2308324"/>
              </a:xfrm>
              <a:prstGeom prst="rect">
                <a:avLst/>
              </a:prstGeom>
              <a:blipFill>
                <a:blip r:embed="rId5"/>
                <a:stretch>
                  <a:fillRect l="-442" t="-21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제목 1">
            <a:extLst>
              <a:ext uri="{FF2B5EF4-FFF2-40B4-BE49-F238E27FC236}">
                <a16:creationId xmlns:a16="http://schemas.microsoft.com/office/drawing/2014/main" id="{E1322506-2920-4B4D-96F6-3435B19BCECB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 (Lee-Brickell)</a:t>
            </a:r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53E7884C-2A8F-364C-BFBE-197ECEA4718B}"/>
              </a:ext>
            </a:extLst>
          </p:cNvPr>
          <p:cNvSpPr/>
          <p:nvPr/>
        </p:nvSpPr>
        <p:spPr>
          <a:xfrm>
            <a:off x="3971639" y="5336651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938D4931-D4B5-5D48-B4C4-BE45E62906FC}"/>
              </a:ext>
            </a:extLst>
          </p:cNvPr>
          <p:cNvCxnSpPr>
            <a:cxnSpLocks/>
          </p:cNvCxnSpPr>
          <p:nvPr/>
        </p:nvCxnSpPr>
        <p:spPr>
          <a:xfrm>
            <a:off x="4082610" y="5344201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A87735D5-896D-2044-B82E-A0894E044293}"/>
              </a:ext>
            </a:extLst>
          </p:cNvPr>
          <p:cNvSpPr/>
          <p:nvPr/>
        </p:nvSpPr>
        <p:spPr>
          <a:xfrm>
            <a:off x="4266084" y="5651132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8A2A407D-9865-174B-BA33-A3C6B4653010}"/>
              </a:ext>
            </a:extLst>
          </p:cNvPr>
          <p:cNvCxnSpPr>
            <a:cxnSpLocks/>
          </p:cNvCxnSpPr>
          <p:nvPr/>
        </p:nvCxnSpPr>
        <p:spPr>
          <a:xfrm>
            <a:off x="4377055" y="5658682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187F7CE2-90EA-A740-8491-575148F97499}"/>
              </a:ext>
            </a:extLst>
          </p:cNvPr>
          <p:cNvSpPr/>
          <p:nvPr/>
        </p:nvSpPr>
        <p:spPr>
          <a:xfrm>
            <a:off x="4601958" y="5990528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F5202960-C753-4844-A39C-23C23CB89532}"/>
              </a:ext>
            </a:extLst>
          </p:cNvPr>
          <p:cNvCxnSpPr>
            <a:cxnSpLocks/>
          </p:cNvCxnSpPr>
          <p:nvPr/>
        </p:nvCxnSpPr>
        <p:spPr>
          <a:xfrm>
            <a:off x="4712929" y="5998078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F4B9FA1-4809-B44F-B0EC-81A56A14A8D6}"/>
              </a:ext>
            </a:extLst>
          </p:cNvPr>
          <p:cNvSpPr/>
          <p:nvPr/>
        </p:nvSpPr>
        <p:spPr>
          <a:xfrm>
            <a:off x="7222179" y="5978332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28F94E-9E32-A24A-940A-5C6898ECA02C}"/>
              </a:ext>
            </a:extLst>
          </p:cNvPr>
          <p:cNvSpPr txBox="1"/>
          <p:nvPr/>
        </p:nvSpPr>
        <p:spPr>
          <a:xfrm>
            <a:off x="7192320" y="591066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2163F49-5F68-AE4F-9733-4DC74152A889}"/>
              </a:ext>
            </a:extLst>
          </p:cNvPr>
          <p:cNvSpPr/>
          <p:nvPr/>
        </p:nvSpPr>
        <p:spPr>
          <a:xfrm>
            <a:off x="5446963" y="4899306"/>
            <a:ext cx="1476805" cy="1306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4A4B1A5-C55A-0441-9BB9-5616E1CACFB1}"/>
                  </a:ext>
                </a:extLst>
              </p:cNvPr>
              <p:cNvSpPr txBox="1"/>
              <p:nvPr/>
            </p:nvSpPr>
            <p:spPr>
              <a:xfrm>
                <a:off x="5550540" y="5033024"/>
                <a:ext cx="1274964" cy="127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    Weight </a:t>
                </a:r>
              </a:p>
              <a:p>
                <a:endParaRPr kumimoji="1" lang="en-US" altLang="ko-Kore-KR" sz="500" dirty="0"/>
              </a:p>
              <a:p>
                <a:r>
                  <a:rPr kumimoji="1" lang="en-US" altLang="ko-Kore-KR" dirty="0"/>
                  <a:t>     check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ko-Kore-KR" dirty="0"/>
                        <m:t>Q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ore-KR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R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ko-Kore-KR" altLang="en-US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4A4B1A5-C55A-0441-9BB9-5616E1CAC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540" y="5033024"/>
                <a:ext cx="1274964" cy="1277273"/>
              </a:xfrm>
              <a:prstGeom prst="rect">
                <a:avLst/>
              </a:prstGeom>
              <a:blipFill>
                <a:blip r:embed="rId6"/>
                <a:stretch>
                  <a:fillRect t="-198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직사각형 92">
            <a:extLst>
              <a:ext uri="{FF2B5EF4-FFF2-40B4-BE49-F238E27FC236}">
                <a16:creationId xmlns:a16="http://schemas.microsoft.com/office/drawing/2014/main" id="{0DA0CAFD-2678-934D-8B06-E9C54647B953}"/>
              </a:ext>
            </a:extLst>
          </p:cNvPr>
          <p:cNvSpPr/>
          <p:nvPr/>
        </p:nvSpPr>
        <p:spPr>
          <a:xfrm>
            <a:off x="5076899" y="5645669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37A35E6-FB66-7C4B-9206-F7801F7582C7}"/>
              </a:ext>
            </a:extLst>
          </p:cNvPr>
          <p:cNvSpPr txBox="1"/>
          <p:nvPr/>
        </p:nvSpPr>
        <p:spPr>
          <a:xfrm>
            <a:off x="5047040" y="557800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6CA2704-77F4-4C43-A445-B539C997DD24}"/>
              </a:ext>
            </a:extLst>
          </p:cNvPr>
          <p:cNvSpPr/>
          <p:nvPr/>
        </p:nvSpPr>
        <p:spPr>
          <a:xfrm>
            <a:off x="3534756" y="3617640"/>
            <a:ext cx="1384243" cy="265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7FD7AA2F-07F5-1844-B963-61D1BB0CDD05}"/>
              </a:ext>
            </a:extLst>
          </p:cNvPr>
          <p:cNvCxnSpPr>
            <a:cxnSpLocks/>
          </p:cNvCxnSpPr>
          <p:nvPr/>
        </p:nvCxnSpPr>
        <p:spPr>
          <a:xfrm flipV="1">
            <a:off x="4918999" y="3528564"/>
            <a:ext cx="3978929" cy="478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3F89C1-1406-D447-B46E-ECEDE8C17718}"/>
                  </a:ext>
                </a:extLst>
              </p:cNvPr>
              <p:cNvSpPr txBox="1"/>
              <p:nvPr/>
            </p:nvSpPr>
            <p:spPr>
              <a:xfrm>
                <a:off x="9156866" y="3108134"/>
                <a:ext cx="2403928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Q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dirty="0"/>
                  <a:t>계산</a:t>
                </a: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는 중첩 상태</a:t>
                </a: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Q</a:t>
                </a:r>
                <a:r>
                  <a:rPr kumimoji="1" lang="ko-Kore-KR" altLang="en-US" dirty="0"/>
                  <a:t>는 고정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A3F89C1-1406-D447-B46E-ECEDE8C17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866" y="3108134"/>
                <a:ext cx="2403928" cy="1477328"/>
              </a:xfrm>
              <a:prstGeom prst="rect">
                <a:avLst/>
              </a:prstGeom>
              <a:blipFill>
                <a:blip r:embed="rId7"/>
                <a:stretch>
                  <a:fillRect l="-1047" t="-2542" r="-1047" b="-50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F974AC8-3516-2E47-B55D-AAB1F067C932}"/>
              </a:ext>
            </a:extLst>
          </p:cNvPr>
          <p:cNvSpPr/>
          <p:nvPr/>
        </p:nvSpPr>
        <p:spPr>
          <a:xfrm>
            <a:off x="5012893" y="5578002"/>
            <a:ext cx="377323" cy="701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0AFC82F-F852-454D-8186-E37F6F0CF3C8}"/>
                  </a:ext>
                </a:extLst>
              </p:cNvPr>
              <p:cNvSpPr txBox="1"/>
              <p:nvPr/>
            </p:nvSpPr>
            <p:spPr>
              <a:xfrm>
                <a:off x="4962345" y="6250832"/>
                <a:ext cx="500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+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0AFC82F-F852-454D-8186-E37F6F0CF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345" y="6250832"/>
                <a:ext cx="500971" cy="369332"/>
              </a:xfrm>
              <a:prstGeom prst="rect">
                <a:avLst/>
              </a:prstGeom>
              <a:blipFill>
                <a:blip r:embed="rId8"/>
                <a:stretch>
                  <a:fillRect l="-9756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직선 연결선[R] 124">
            <a:extLst>
              <a:ext uri="{FF2B5EF4-FFF2-40B4-BE49-F238E27FC236}">
                <a16:creationId xmlns:a16="http://schemas.microsoft.com/office/drawing/2014/main" id="{81AFF788-7567-7945-8F19-EA5D7309A404}"/>
              </a:ext>
            </a:extLst>
          </p:cNvPr>
          <p:cNvCxnSpPr>
            <a:cxnSpLocks/>
          </p:cNvCxnSpPr>
          <p:nvPr/>
        </p:nvCxnSpPr>
        <p:spPr>
          <a:xfrm>
            <a:off x="7321907" y="5037255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8559EB26-9847-3B48-BF4A-EBAAE28CA454}"/>
              </a:ext>
            </a:extLst>
          </p:cNvPr>
          <p:cNvSpPr/>
          <p:nvPr/>
        </p:nvSpPr>
        <p:spPr>
          <a:xfrm>
            <a:off x="7255964" y="3730524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66526CC1-9093-6642-AF2B-41A932FB2927}"/>
              </a:ext>
            </a:extLst>
          </p:cNvPr>
          <p:cNvSpPr/>
          <p:nvPr/>
        </p:nvSpPr>
        <p:spPr>
          <a:xfrm>
            <a:off x="7255964" y="4060594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5F20571-D3BD-C746-9123-9F35CF361CBB}"/>
              </a:ext>
            </a:extLst>
          </p:cNvPr>
          <p:cNvSpPr/>
          <p:nvPr/>
        </p:nvSpPr>
        <p:spPr>
          <a:xfrm>
            <a:off x="7255963" y="4390664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6DC0CB16-6908-864A-9878-D2BF9662D204}"/>
              </a:ext>
            </a:extLst>
          </p:cNvPr>
          <p:cNvSpPr/>
          <p:nvPr/>
        </p:nvSpPr>
        <p:spPr>
          <a:xfrm>
            <a:off x="7255964" y="470580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638C8B5-FA2F-3745-938A-F0833E2A2B5E}"/>
              </a:ext>
            </a:extLst>
          </p:cNvPr>
          <p:cNvSpPr/>
          <p:nvPr/>
        </p:nvSpPr>
        <p:spPr>
          <a:xfrm>
            <a:off x="7255964" y="503587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7D2B4C97-9900-1846-83A5-E335A0C39458}"/>
              </a:ext>
            </a:extLst>
          </p:cNvPr>
          <p:cNvSpPr/>
          <p:nvPr/>
        </p:nvSpPr>
        <p:spPr>
          <a:xfrm>
            <a:off x="7255963" y="536594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F8BFA4D-72A8-8C42-AFE7-081DC5C97DB3}"/>
              </a:ext>
            </a:extLst>
          </p:cNvPr>
          <p:cNvSpPr/>
          <p:nvPr/>
        </p:nvSpPr>
        <p:spPr>
          <a:xfrm>
            <a:off x="7255963" y="567884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B8B9A346-0EF1-1048-A6A1-DCAE66FCE5CF}"/>
              </a:ext>
            </a:extLst>
          </p:cNvPr>
          <p:cNvCxnSpPr>
            <a:cxnSpLocks/>
          </p:cNvCxnSpPr>
          <p:nvPr/>
        </p:nvCxnSpPr>
        <p:spPr>
          <a:xfrm>
            <a:off x="6612472" y="4279174"/>
            <a:ext cx="2414925" cy="71756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8E1980B-85CB-8744-B44E-A75ACB7CD78F}"/>
              </a:ext>
            </a:extLst>
          </p:cNvPr>
          <p:cNvSpPr txBox="1"/>
          <p:nvPr/>
        </p:nvSpPr>
        <p:spPr>
          <a:xfrm>
            <a:off x="9198609" y="4819328"/>
            <a:ext cx="2362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weight </a:t>
            </a:r>
            <a:r>
              <a:rPr kumimoji="1" lang="ko-KR" altLang="en-US" dirty="0"/>
              <a:t>가 </a:t>
            </a:r>
            <a:r>
              <a:rPr kumimoji="1" lang="en-US" altLang="ko-Kore-KR" dirty="0"/>
              <a:t>p </a:t>
            </a:r>
            <a:r>
              <a:rPr kumimoji="1" lang="ko-Kore-KR" altLang="en-US" dirty="0"/>
              <a:t>인지 확인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9D6D41-7423-1F48-A4CF-799460F60391}"/>
              </a:ext>
            </a:extLst>
          </p:cNvPr>
          <p:cNvSpPr txBox="1"/>
          <p:nvPr/>
        </p:nvSpPr>
        <p:spPr>
          <a:xfrm>
            <a:off x="9127124" y="5813412"/>
            <a:ext cx="25025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weight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t-p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인지 확인 </a:t>
            </a: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560EBC08-57A4-8647-BD61-CD051A7BA7E3}"/>
              </a:ext>
            </a:extLst>
          </p:cNvPr>
          <p:cNvCxnSpPr>
            <a:cxnSpLocks/>
          </p:cNvCxnSpPr>
          <p:nvPr/>
        </p:nvCxnSpPr>
        <p:spPr>
          <a:xfrm>
            <a:off x="6915268" y="5528810"/>
            <a:ext cx="2112129" cy="43707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77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7C3E24-DC5D-FE4F-8A09-96B746AAD8B2}"/>
                  </a:ext>
                </a:extLst>
              </p:cNvPr>
              <p:cNvSpPr txBox="1"/>
              <p:nvPr/>
            </p:nvSpPr>
            <p:spPr>
              <a:xfrm>
                <a:off x="563139" y="1360170"/>
                <a:ext cx="1165254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실제 </a:t>
                </a:r>
                <a:r>
                  <a:rPr kumimoji="1" lang="en-US" altLang="ko-KR" dirty="0" err="1"/>
                  <a:t>Goppa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코드에서 생성한 </a:t>
                </a:r>
                <a:r>
                  <a:rPr kumimoji="1" lang="en-US" altLang="ko-KR" dirty="0"/>
                  <a:t>(8 x 16) </a:t>
                </a:r>
                <a:r>
                  <a:rPr kumimoji="1" lang="ko-KR" altLang="en-US" dirty="0"/>
                  <a:t>행렬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1" lang="ko-KR" altLang="en-US" dirty="0"/>
                  <a:t>에 대한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kumimoji="1" lang="en-US" altLang="ko-KR" dirty="0"/>
                  <a:t>  </a:t>
                </a:r>
                <a:r>
                  <a:rPr kumimoji="1" lang="ko-KR" altLang="en-US" dirty="0"/>
                  <a:t>문제에 </a:t>
                </a:r>
                <a:r>
                  <a:rPr kumimoji="1" lang="en-US" altLang="ko-KR" dirty="0"/>
                  <a:t>Quantum ISD </a:t>
                </a:r>
                <a:r>
                  <a:rPr kumimoji="1" lang="ko-KR" altLang="en-US" dirty="0"/>
                  <a:t>설계 </a:t>
                </a:r>
                <a:r>
                  <a:rPr kumimoji="1" lang="en-US" altLang="ko-KR" dirty="0"/>
                  <a:t>(Lee-Brickell </a:t>
                </a:r>
                <a:r>
                  <a:rPr kumimoji="1" lang="ko-KR" altLang="en-US" dirty="0"/>
                  <a:t>버전으로</a:t>
                </a:r>
                <a:r>
                  <a:rPr kumimoji="1" lang="en-US" altLang="ko-KR" dirty="0"/>
                  <a:t>) </a:t>
                </a:r>
                <a:endParaRPr kumimoji="1" lang="en-US" altLang="ko-KR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32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큐비트</a:t>
                </a:r>
                <a:r>
                  <a:rPr kumimoji="1" lang="ko-KR" altLang="en-US" dirty="0"/>
                  <a:t> 사용</a:t>
                </a:r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시뮬레이션 되지 않음 </a:t>
                </a:r>
                <a:r>
                  <a:rPr kumimoji="1" lang="en-US" altLang="ko-KR" dirty="0">
                    <a:sym typeface="Wingdings" pitchFamily="2" charset="2"/>
                  </a:rPr>
                  <a:t>(</a:t>
                </a:r>
                <a:r>
                  <a:rPr kumimoji="1" lang="ko-KR" altLang="en-US" dirty="0">
                    <a:sym typeface="Wingdings" pitchFamily="2" charset="2"/>
                  </a:rPr>
                  <a:t>약 </a:t>
                </a:r>
                <a:r>
                  <a:rPr kumimoji="1" lang="en-US" altLang="ko-KR" dirty="0">
                    <a:sym typeface="Wingdings" pitchFamily="2" charset="2"/>
                  </a:rPr>
                  <a:t>5 </a:t>
                </a:r>
                <a:r>
                  <a:rPr kumimoji="1" lang="ko-KR" altLang="en-US" dirty="0" err="1">
                    <a:sym typeface="Wingdings" pitchFamily="2" charset="2"/>
                  </a:rPr>
                  <a:t>큐빗</a:t>
                </a:r>
                <a:r>
                  <a:rPr kumimoji="1" lang="ko-KR" altLang="en-US" dirty="0">
                    <a:sym typeface="Wingdings" pitchFamily="2" charset="2"/>
                  </a:rPr>
                  <a:t> 정도만 덜 </a:t>
                </a:r>
                <a:r>
                  <a:rPr kumimoji="1" lang="ko-Kore-KR" altLang="en-US" dirty="0">
                    <a:sym typeface="Wingdings" pitchFamily="2" charset="2"/>
                  </a:rPr>
                  <a:t>썻어도</a:t>
                </a:r>
                <a:r>
                  <a:rPr kumimoji="1" lang="en-US" altLang="ko-Kore-KR" dirty="0">
                    <a:sym typeface="Wingdings" pitchFamily="2" charset="2"/>
                  </a:rPr>
                  <a:t>.</a:t>
                </a:r>
                <a:r>
                  <a:rPr kumimoji="1" lang="en-US" altLang="ko-KR" dirty="0">
                    <a:sym typeface="Wingdings" pitchFamily="2" charset="2"/>
                  </a:rPr>
                  <a:t>.</a:t>
                </a:r>
                <a:r>
                  <a:rPr kumimoji="1" lang="en-US" altLang="ko-Kore-KR" dirty="0">
                    <a:sym typeface="Wingdings" pitchFamily="2" charset="2"/>
                  </a:rPr>
                  <a:t>?</a:t>
                </a:r>
                <a:r>
                  <a:rPr kumimoji="1" lang="en-US" altLang="ko-KR" dirty="0">
                    <a:sym typeface="Wingdings" pitchFamily="2" charset="2"/>
                  </a:rPr>
                  <a:t>?), </a:t>
                </a:r>
                <a:r>
                  <a:rPr kumimoji="1" lang="ko-KR" altLang="en-US" dirty="0">
                    <a:sym typeface="Wingdings" pitchFamily="2" charset="2"/>
                  </a:rPr>
                  <a:t>더 작은 행렬로 시도해야 함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>
                    <a:sym typeface="Wingdings" pitchFamily="2" charset="2"/>
                  </a:rPr>
                  <a:t>사용 양자 자원 </a:t>
                </a:r>
                <a:r>
                  <a:rPr kumimoji="1" lang="en-US" altLang="ko-KR" dirty="0">
                    <a:sym typeface="Wingdings" pitchFamily="2" charset="2"/>
                  </a:rPr>
                  <a:t>( </a:t>
                </a:r>
                <a:r>
                  <a:rPr kumimoji="1" lang="ko-KR" altLang="en-US" dirty="0" err="1">
                    <a:sym typeface="Wingdings" pitchFamily="2" charset="2"/>
                  </a:rPr>
                  <a:t>반복횟수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n = 5)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7C3E24-DC5D-FE4F-8A09-96B746AAD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9" y="1360170"/>
                <a:ext cx="11652549" cy="1477328"/>
              </a:xfrm>
              <a:prstGeom prst="rect">
                <a:avLst/>
              </a:prstGeom>
              <a:blipFill>
                <a:blip r:embed="rId2"/>
                <a:stretch>
                  <a:fillRect l="-327" t="-2564" b="-512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C7810986-1C89-8046-B70F-DEE699B4855E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ko-Kore-KR" altLang="en-US" dirty="0"/>
              <a:t>진행 사항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11695B-345D-E04E-93C3-6D6D6221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80" y="3025140"/>
            <a:ext cx="2794000" cy="3162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3209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73C0A28-8B16-D440-898F-C008177F4410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ko-Kore-KR" altLang="en-US" dirty="0"/>
              <a:t>진행 사항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79D7F8-788C-F64A-AF8A-07E8A0E0AEE3}"/>
                  </a:ext>
                </a:extLst>
              </p:cNvPr>
              <p:cNvSpPr txBox="1"/>
              <p:nvPr/>
            </p:nvSpPr>
            <p:spPr>
              <a:xfrm>
                <a:off x="422277" y="1325880"/>
                <a:ext cx="9921370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Classic </a:t>
                </a:r>
                <a:r>
                  <a:rPr kumimoji="1" lang="en-US" altLang="ko-Kore-KR" dirty="0" err="1"/>
                  <a:t>McEliece</a:t>
                </a:r>
                <a:r>
                  <a:rPr kumimoji="1" lang="en-US" altLang="ko-Kore-KR" dirty="0"/>
                  <a:t> </a:t>
                </a:r>
                <a:r>
                  <a:rPr kumimoji="1" lang="ko-Kore-KR" altLang="en-US" dirty="0"/>
                  <a:t>가장 작은 파라미터 </a:t>
                </a:r>
                <a:r>
                  <a:rPr kumimoji="1" lang="en-US" altLang="ko-Kore-KR" dirty="0"/>
                  <a:t>mceliece348864 </a:t>
                </a:r>
                <a:r>
                  <a:rPr kumimoji="1" lang="ko-Kore-KR" altLang="en-US" dirty="0"/>
                  <a:t>를 타겟으로 </a:t>
                </a:r>
                <a:r>
                  <a:rPr kumimoji="1" lang="en-US" altLang="ko-Kore-KR" dirty="0"/>
                  <a:t>Quantum ISD (Lee-Brickell</a:t>
                </a:r>
                <a:r>
                  <a:rPr kumimoji="1" lang="en-US" altLang="ko-KR" dirty="0"/>
                  <a:t>) </a:t>
                </a:r>
                <a:r>
                  <a:rPr kumimoji="1" lang="ko-KR" altLang="en-US" dirty="0"/>
                  <a:t>구현</a:t>
                </a: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mceliece348864</a:t>
                </a:r>
                <a:r>
                  <a:rPr kumimoji="1" lang="ko-Kore-KR" altLang="en-US" dirty="0"/>
                  <a:t>에서 사용하는 </a:t>
                </a:r>
                <a:r>
                  <a:rPr kumimoji="1" lang="en-US" altLang="ko-Kore-KR" dirty="0">
                    <a:sym typeface="Wingdings" pitchFamily="2" charset="2"/>
                  </a:rPr>
                  <a:t>(768 X 3488</a:t>
                </a:r>
                <a:r>
                  <a:rPr kumimoji="1" lang="en-US" altLang="ko-KR" dirty="0">
                    <a:sym typeface="Wingdings" pitchFamily="2" charset="2"/>
                  </a:rPr>
                  <a:t>)</a:t>
                </a:r>
                <a:r>
                  <a:rPr kumimoji="1" lang="en-US" altLang="ko-Kore-KR" dirty="0">
                    <a:sym typeface="Wingdings" pitchFamily="2" charset="2"/>
                  </a:rPr>
                  <a:t> </a:t>
                </a:r>
                <a:r>
                  <a:rPr kumimoji="1" lang="ko-Kore-KR" altLang="en-US" dirty="0">
                    <a:sym typeface="Wingdings" pitchFamily="2" charset="2"/>
                  </a:rPr>
                  <a:t>의 행렬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𝐻</m:t>
                    </m:r>
                  </m:oMath>
                </a14:m>
                <a:r>
                  <a:rPr kumimoji="1" lang="ko-Kore-KR" altLang="en-US" dirty="0">
                    <a:sym typeface="Wingdings" pitchFamily="2" charset="2"/>
                  </a:rPr>
                  <a:t>가 타겟</a:t>
                </a:r>
                <a:endParaRPr kumimoji="1" lang="en-US" altLang="ko-Kore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sym typeface="Wingdings" pitchFamily="2" charset="2"/>
                  </a:rPr>
                  <a:t>Weight</a:t>
                </a:r>
                <a:r>
                  <a:rPr kumimoji="1" lang="ko-KR" altLang="en-US" dirty="0" err="1">
                    <a:sym typeface="Wingdings" pitchFamily="2" charset="2"/>
                  </a:rPr>
                  <a:t>를</a:t>
                </a:r>
                <a:r>
                  <a:rPr kumimoji="1" lang="ko-KR" altLang="en-US" dirty="0">
                    <a:sym typeface="Wingdings" pitchFamily="2" charset="2"/>
                  </a:rPr>
                  <a:t> 확인하는 부분이 메인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대부분의 양자 자원이 여기서 사용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sym typeface="Wingdings" pitchFamily="2" charset="2"/>
                  </a:rPr>
                  <a:t>Weight</a:t>
                </a:r>
                <a:r>
                  <a:rPr kumimoji="1" lang="ko-KR" altLang="en-US" dirty="0">
                    <a:sym typeface="Wingdings" pitchFamily="2" charset="2"/>
                  </a:rPr>
                  <a:t> 확인 모듈이 제대로 동작하는지 여부는 확인했지만</a:t>
                </a:r>
                <a:r>
                  <a:rPr kumimoji="1" lang="en-US" altLang="ko-KR" dirty="0">
                    <a:sym typeface="Wingdings" pitchFamily="2" charset="2"/>
                  </a:rPr>
                  <a:t>(Classical simulator)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dirty="0">
                  <a:sym typeface="Wingdings" pitchFamily="2" charset="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kumimoji="1" lang="en-US" altLang="ko-KR" dirty="0">
                    <a:sym typeface="Wingdings" pitchFamily="2" charset="2"/>
                  </a:rPr>
                  <a:t>                   2720-qubit</a:t>
                </a:r>
                <a:r>
                  <a:rPr kumimoji="1" lang="ko-KR" altLang="en-US" dirty="0">
                    <a:sym typeface="Wingdings" pitchFamily="2" charset="2"/>
                  </a:rPr>
                  <a:t> 벡터</a:t>
                </a:r>
                <a:r>
                  <a:rPr kumimoji="1" lang="en-US" altLang="ko-KR" dirty="0">
                    <a:sym typeface="Wingdings" pitchFamily="2" charset="2"/>
                  </a:rPr>
                  <a:t> Weight </a:t>
                </a:r>
                <a:r>
                  <a:rPr kumimoji="1" lang="ko-KR" altLang="en-US" dirty="0">
                    <a:sym typeface="Wingdings" pitchFamily="2" charset="2"/>
                  </a:rPr>
                  <a:t>측정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ore-KR" dirty="0"/>
                      <m:t>Q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1+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>
                    <a:sym typeface="Wingdings" pitchFamily="2" charset="2"/>
                  </a:rPr>
                  <a:t>     768-qubit</a:t>
                </a:r>
                <a:r>
                  <a:rPr kumimoji="1" lang="ko-KR" altLang="en-US" dirty="0">
                    <a:sym typeface="Wingdings" pitchFamily="2" charset="2"/>
                  </a:rPr>
                  <a:t> 벡터</a:t>
                </a:r>
                <a:r>
                  <a:rPr kumimoji="1" lang="en-US" altLang="ko-KR" dirty="0">
                    <a:sym typeface="Wingdings" pitchFamily="2" charset="2"/>
                  </a:rPr>
                  <a:t> Weight </a:t>
                </a:r>
                <a:r>
                  <a:rPr kumimoji="1" lang="ko-KR" altLang="en-US" dirty="0">
                    <a:sym typeface="Wingdings" pitchFamily="2" charset="2"/>
                  </a:rPr>
                  <a:t>측정</a:t>
                </a:r>
                <a:endParaRPr kumimoji="1" lang="en-US" altLang="ko-KR" dirty="0">
                  <a:sym typeface="Wingdings" pitchFamily="2" charset="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kumimoji="1" lang="en-US" altLang="ko-KR" dirty="0">
                  <a:sym typeface="Wingdings" pitchFamily="2" charset="2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kumimoji="1" lang="en-US" altLang="ko-KR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sym typeface="Wingdings" pitchFamily="2" charset="2"/>
                  </a:rPr>
                  <a:t> </a:t>
                </a:r>
                <a:r>
                  <a:rPr kumimoji="1" lang="ko-KR" altLang="en-US" dirty="0">
                    <a:sym typeface="Wingdings" pitchFamily="2" charset="2"/>
                  </a:rPr>
                  <a:t>실제 시뮬레이션은 불가</a:t>
                </a:r>
                <a:r>
                  <a:rPr kumimoji="1" lang="en-US" altLang="ko-KR" dirty="0">
                    <a:sym typeface="Wingdings" pitchFamily="2" charset="2"/>
                  </a:rPr>
                  <a:t>,</a:t>
                </a:r>
                <a:r>
                  <a:rPr kumimoji="1" lang="ko-KR" altLang="en-US" dirty="0">
                    <a:sym typeface="Wingdings" pitchFamily="2" charset="2"/>
                  </a:rPr>
                  <a:t> 양자 자원 측정 </a:t>
                </a:r>
                <a:r>
                  <a:rPr kumimoji="1" lang="en-US" altLang="ko-KR" dirty="0">
                    <a:sym typeface="Wingdings" pitchFamily="2" charset="2"/>
                  </a:rPr>
                  <a:t>(</a:t>
                </a:r>
                <a:r>
                  <a:rPr kumimoji="1" lang="ko-KR" altLang="en-US" dirty="0">
                    <a:sym typeface="Wingdings" pitchFamily="2" charset="2"/>
                  </a:rPr>
                  <a:t>반복 횟수 </a:t>
                </a:r>
                <a:r>
                  <a:rPr kumimoji="1" lang="en-US" altLang="ko-KR" dirty="0">
                    <a:sym typeface="Wingdings" pitchFamily="2" charset="2"/>
                  </a:rPr>
                  <a:t>n=2</a:t>
                </a:r>
                <a:r>
                  <a:rPr kumimoji="1" lang="ko-KR" altLang="en-US" dirty="0">
                    <a:sym typeface="Wingdings" pitchFamily="2" charset="2"/>
                  </a:rPr>
                  <a:t>로 확인</a:t>
                </a:r>
                <a:r>
                  <a:rPr kumimoji="1" lang="en-US" altLang="ko-KR" dirty="0">
                    <a:sym typeface="Wingdings" pitchFamily="2" charset="2"/>
                  </a:rPr>
                  <a:t>)</a:t>
                </a:r>
                <a:r>
                  <a:rPr kumimoji="1" lang="ko-KR" altLang="en-US" dirty="0">
                    <a:sym typeface="Wingdings" pitchFamily="2" charset="2"/>
                  </a:rPr>
                  <a:t>   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79D7F8-788C-F64A-AF8A-07E8A0E0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7" y="1325880"/>
                <a:ext cx="9921370" cy="4524315"/>
              </a:xfrm>
              <a:prstGeom prst="rect">
                <a:avLst/>
              </a:prstGeom>
              <a:blipFill>
                <a:blip r:embed="rId2"/>
                <a:stretch>
                  <a:fillRect l="-384" t="-84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3A4B10E-D471-1B46-933C-F37B104F6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006" y="1966372"/>
            <a:ext cx="2593607" cy="4675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09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C8BE1-EDBA-354B-AF87-DB8BFBA5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코드기반암호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BF12A-8F3E-CD45-8A49-7FABB19167D9}"/>
                  </a:ext>
                </a:extLst>
              </p:cNvPr>
              <p:cNvSpPr txBox="1"/>
              <p:nvPr/>
            </p:nvSpPr>
            <p:spPr>
              <a:xfrm>
                <a:off x="663191" y="1467060"/>
                <a:ext cx="511031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dirty="0"/>
                  <a:t>공개키를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생성행렬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사용하면 </a:t>
                </a:r>
                <a:r>
                  <a:rPr kumimoji="1" lang="en-US" altLang="ko-KR" dirty="0" err="1"/>
                  <a:t>McEliece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버전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 err="1"/>
                  <a:t>패리티체크</a:t>
                </a:r>
                <a:r>
                  <a:rPr kumimoji="1" lang="ko-KR" altLang="en-US" dirty="0"/>
                  <a:t> 행렬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사용하면 </a:t>
                </a:r>
                <a:r>
                  <a:rPr lang="en" altLang="ko-Kore-KR" dirty="0" err="1"/>
                  <a:t>Niederreiter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버전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BF12A-8F3E-CD45-8A49-7FABB191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1" y="1467060"/>
                <a:ext cx="5110310" cy="923330"/>
              </a:xfrm>
              <a:prstGeom prst="rect">
                <a:avLst/>
              </a:prstGeom>
              <a:blipFill>
                <a:blip r:embed="rId2"/>
                <a:stretch>
                  <a:fillRect l="-993" t="-4054" b="-94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2C7E14-2DDE-274C-8DDC-7E2B96495AFE}"/>
                  </a:ext>
                </a:extLst>
              </p:cNvPr>
              <p:cNvSpPr txBox="1"/>
              <p:nvPr/>
            </p:nvSpPr>
            <p:spPr>
              <a:xfrm>
                <a:off x="5717507" y="1467060"/>
                <a:ext cx="2024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𝐶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</m:t>
                    </m:r>
                    <m:r>
                      <a:rPr kumimoji="1" lang="en-US" altLang="ko-Kore-KR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𝑚𝐺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′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𝑒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2C7E14-2DDE-274C-8DDC-7E2B9649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507" y="1467060"/>
                <a:ext cx="2024593" cy="369332"/>
              </a:xfrm>
              <a:prstGeom prst="rect">
                <a:avLst/>
              </a:prstGeom>
              <a:blipFill>
                <a:blip r:embed="rId3"/>
                <a:stretch>
                  <a:fillRect l="-3125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633B7-5FE1-9C44-A52E-BEEDD11D2A8E}"/>
                  </a:ext>
                </a:extLst>
              </p:cNvPr>
              <p:cNvSpPr txBox="1"/>
              <p:nvPr/>
            </p:nvSpPr>
            <p:spPr>
              <a:xfrm>
                <a:off x="5727559" y="2019457"/>
                <a:ext cx="1302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𝐶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633B7-5FE1-9C44-A52E-BEEDD11D2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559" y="2019457"/>
                <a:ext cx="1302729" cy="369332"/>
              </a:xfrm>
              <a:prstGeom prst="rect">
                <a:avLst/>
              </a:prstGeom>
              <a:blipFill>
                <a:blip r:embed="rId4"/>
                <a:stretch>
                  <a:fillRect l="-4854" t="-6452" b="-1935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899D7C0-A26E-5E4B-81B9-532C9C5434E0}"/>
                  </a:ext>
                </a:extLst>
              </p:cNvPr>
              <p:cNvSpPr/>
              <p:nvPr/>
            </p:nvSpPr>
            <p:spPr>
              <a:xfrm>
                <a:off x="8411044" y="1691918"/>
                <a:ext cx="17204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ko-KR" dirty="0"/>
                  <a:t>W</a:t>
                </a:r>
                <a:r>
                  <a:rPr kumimoji="1" lang="en-US" altLang="ko-Kore-KR" dirty="0"/>
                  <a:t>eight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899D7C0-A26E-5E4B-81B9-532C9C543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044" y="1691918"/>
                <a:ext cx="1720471" cy="369332"/>
              </a:xfrm>
              <a:prstGeom prst="rect">
                <a:avLst/>
              </a:prstGeom>
              <a:blipFill>
                <a:blip r:embed="rId5"/>
                <a:stretch>
                  <a:fillRect l="-2941" t="-666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69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13AA25-D556-CD46-80E1-597F31251095}"/>
                  </a:ext>
                </a:extLst>
              </p:cNvPr>
              <p:cNvSpPr txBox="1"/>
              <p:nvPr/>
            </p:nvSpPr>
            <p:spPr>
              <a:xfrm>
                <a:off x="506513" y="1363372"/>
                <a:ext cx="10923105" cy="4722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 err="1"/>
                  <a:t>코드기반</a:t>
                </a:r>
                <a:r>
                  <a:rPr kumimoji="1" lang="ko-KR" altLang="en-US" dirty="0"/>
                  <a:t> 암호에 대해 가장 효율적인 공격법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b="1" dirty="0"/>
              </a:p>
              <a:p>
                <a:pPr lvl="1"/>
                <a:endParaRPr kumimoji="1" lang="en-US" altLang="ko-KR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공개키 </a:t>
                </a:r>
                <a14:m>
                  <m:oMath xmlns:m="http://schemas.openxmlformats.org/officeDocument/2006/math"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와 암호문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만을 가지고 원본 </a:t>
                </a:r>
                <a:r>
                  <a:rPr kumimoji="1" lang="ko-KR" altLang="en-US" dirty="0" err="1"/>
                  <a:t>메세지를</a:t>
                </a:r>
                <a:r>
                  <a:rPr kumimoji="1" lang="ko-KR" altLang="en-US" dirty="0"/>
                  <a:t> 복구함</a:t>
                </a:r>
                <a:endParaRPr kumimoji="1"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 err="1"/>
                  <a:t>개인키를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찾아내진</a:t>
                </a:r>
                <a:r>
                  <a:rPr kumimoji="1" lang="ko-KR" altLang="en-US" dirty="0"/>
                  <a:t> 않음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다른 공격법인 구조 공격</a:t>
                </a:r>
                <a:r>
                  <a:rPr kumimoji="1" lang="en-US" altLang="ko-KR" dirty="0"/>
                  <a:t>(Structure attack)</a:t>
                </a:r>
                <a:r>
                  <a:rPr kumimoji="1" lang="ko-KR" altLang="en-US" dirty="0"/>
                  <a:t>도 존재</a:t>
                </a:r>
                <a:endParaRPr kumimoji="1"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공개키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로부터 구조적 결함을 찾아 </a:t>
                </a:r>
                <a:r>
                  <a:rPr kumimoji="1" lang="ko-KR" altLang="en-US" dirty="0" err="1"/>
                  <a:t>개인키를</a:t>
                </a:r>
                <a:r>
                  <a:rPr kumimoji="1" lang="ko-KR" altLang="en-US" dirty="0"/>
                  <a:t> 복구하는 공격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방법</a:t>
                </a:r>
                <a:endParaRPr kumimoji="1"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ISD</a:t>
                </a:r>
                <a:r>
                  <a:rPr kumimoji="1" lang="ko-KR" altLang="en-US" dirty="0"/>
                  <a:t> 보다 성능이 좋지 않아 잘 연구되지는 않음</a:t>
                </a:r>
                <a:endParaRPr kumimoji="1" lang="en-US" altLang="ko-KR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13AA25-D556-CD46-80E1-597F3125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3" y="1363372"/>
                <a:ext cx="10923105" cy="4722062"/>
              </a:xfrm>
              <a:prstGeom prst="rect">
                <a:avLst/>
              </a:prstGeom>
              <a:blipFill>
                <a:blip r:embed="rId3"/>
                <a:stretch>
                  <a:fillRect l="-348" t="-8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2E2BB505-D8D6-6B46-9415-41427191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Information Set Decoding(ISD)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7455C7-907F-F446-B077-0026F0743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694" y="2026297"/>
            <a:ext cx="1506981" cy="44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7CBF98-5310-BE48-83AE-2DA394D3E5A4}"/>
                  </a:ext>
                </a:extLst>
              </p:cNvPr>
              <p:cNvSpPr txBox="1"/>
              <p:nvPr/>
            </p:nvSpPr>
            <p:spPr>
              <a:xfrm>
                <a:off x="2485375" y="2004674"/>
                <a:ext cx="2996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ko-KR" altLang="en-US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7CBF98-5310-BE48-83AE-2DA394D3E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375" y="2004674"/>
                <a:ext cx="29969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59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CC7F3A-1CEB-DD45-9B91-A7DF535D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541" y="2589027"/>
            <a:ext cx="6530526" cy="3377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732CA8-65CE-0442-8F86-40B50C89A230}"/>
              </a:ext>
            </a:extLst>
          </p:cNvPr>
          <p:cNvSpPr txBox="1"/>
          <p:nvPr/>
        </p:nvSpPr>
        <p:spPr>
          <a:xfrm>
            <a:off x="4181986" y="2920798"/>
            <a:ext cx="5451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300" dirty="0"/>
              <a:t>Stern</a:t>
            </a:r>
            <a:endParaRPr kumimoji="1" lang="ko-Kore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DFDC7-E4E0-BA47-9648-E57A70F79186}"/>
              </a:ext>
            </a:extLst>
          </p:cNvPr>
          <p:cNvSpPr txBox="1"/>
          <p:nvPr/>
        </p:nvSpPr>
        <p:spPr>
          <a:xfrm>
            <a:off x="4161890" y="2709606"/>
            <a:ext cx="6543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300" dirty="0" err="1"/>
              <a:t>Prange</a:t>
            </a:r>
            <a:endParaRPr kumimoji="1" lang="ko-Kore-KR" altLang="en-US" sz="13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C7C3913-E47A-3A44-88AB-C97A75B2C9C2}"/>
              </a:ext>
            </a:extLst>
          </p:cNvPr>
          <p:cNvCxnSpPr>
            <a:cxnSpLocks/>
          </p:cNvCxnSpPr>
          <p:nvPr/>
        </p:nvCxnSpPr>
        <p:spPr>
          <a:xfrm flipV="1">
            <a:off x="4745898" y="2785606"/>
            <a:ext cx="650068" cy="7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F8974B-EC87-E94A-AA8F-AD049F9A1757}"/>
              </a:ext>
            </a:extLst>
          </p:cNvPr>
          <p:cNvCxnSpPr>
            <a:cxnSpLocks/>
          </p:cNvCxnSpPr>
          <p:nvPr/>
        </p:nvCxnSpPr>
        <p:spPr>
          <a:xfrm flipV="1">
            <a:off x="4665144" y="2920798"/>
            <a:ext cx="730822" cy="154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B2DE32FA-46D5-4A4F-8DD6-47EE4A9E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Information Set Decoding(ISD)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C3195-2C96-384E-B846-0B4D6836A32A}"/>
              </a:ext>
            </a:extLst>
          </p:cNvPr>
          <p:cNvSpPr txBox="1"/>
          <p:nvPr/>
        </p:nvSpPr>
        <p:spPr>
          <a:xfrm>
            <a:off x="592852" y="1379829"/>
            <a:ext cx="12319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Prange</a:t>
            </a:r>
            <a:r>
              <a:rPr kumimoji="1" lang="ko-Kore-KR" altLang="en-US" dirty="0"/>
              <a:t>의</a:t>
            </a:r>
            <a:r>
              <a:rPr kumimoji="1" lang="ko-KR" altLang="en-US" dirty="0"/>
              <a:t> 기본적인 </a:t>
            </a:r>
            <a:r>
              <a:rPr kumimoji="1" lang="en-US" altLang="ko-KR" dirty="0"/>
              <a:t>ISD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시작하여 이를 개선시키는 다양한 </a:t>
            </a:r>
            <a:r>
              <a:rPr kumimoji="1" lang="en-US" altLang="ko-KR" dirty="0"/>
              <a:t>ISD</a:t>
            </a:r>
            <a:r>
              <a:rPr kumimoji="1" lang="ko-KR" altLang="en-US" dirty="0"/>
              <a:t> 가 연구되고 있음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획기적인 성능 향상을 보여주진 않으며 복잡도를 아주 조금씩 줄이는 정도</a:t>
            </a:r>
            <a:endParaRPr kumimoji="1" lang="en-US" altLang="ko-KR" dirty="0"/>
          </a:p>
          <a:p>
            <a:pPr lvl="1"/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320756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B2DE32FA-46D5-4A4F-8DD6-47EE4A9E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Information Set Decoding(ISD)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C3195-2C96-384E-B846-0B4D6836A32A}"/>
              </a:ext>
            </a:extLst>
          </p:cNvPr>
          <p:cNvSpPr txBox="1"/>
          <p:nvPr/>
        </p:nvSpPr>
        <p:spPr>
          <a:xfrm>
            <a:off x="592852" y="1379829"/>
            <a:ext cx="123192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Information Set Decoding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Gaussian elimination </a:t>
            </a:r>
            <a:r>
              <a:rPr kumimoji="1" lang="en-US" altLang="ko-KR" dirty="0"/>
              <a:t>(1)</a:t>
            </a:r>
            <a:r>
              <a:rPr kumimoji="1" lang="en-US" altLang="ko-KR" b="1" dirty="0"/>
              <a:t> </a:t>
            </a:r>
            <a:r>
              <a:rPr kumimoji="1" lang="en-US" altLang="ko-KR" dirty="0"/>
              <a:t>+ </a:t>
            </a:r>
            <a:r>
              <a:rPr kumimoji="1" lang="en-US" altLang="ko-KR" b="1" dirty="0"/>
              <a:t>Brute force </a:t>
            </a:r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구조</a:t>
            </a:r>
            <a:r>
              <a:rPr kumimoji="1" lang="en-US" altLang="ko-KR" dirty="0"/>
              <a:t>    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  1. Gaussian elimination</a:t>
            </a:r>
            <a:r>
              <a:rPr kumimoji="1" lang="ko-KR" altLang="en-US" dirty="0">
                <a:sym typeface="Wingdings" pitchFamily="2" charset="2"/>
              </a:rPr>
              <a:t>을 통해 </a:t>
            </a:r>
            <a:r>
              <a:rPr kumimoji="1" lang="ko-Kore-KR" altLang="en-US" dirty="0">
                <a:sym typeface="Wingdings" pitchFamily="2" charset="2"/>
              </a:rPr>
              <a:t>문제를 변형시킨 뒤</a:t>
            </a:r>
            <a:r>
              <a:rPr kumimoji="1" lang="en-US" altLang="ko-Kore-KR" dirty="0">
                <a:sym typeface="Wingdings" pitchFamily="2" charset="2"/>
              </a:rPr>
              <a:t>,	</a:t>
            </a:r>
            <a:r>
              <a:rPr kumimoji="1" lang="en-US" altLang="ko-KR" dirty="0">
                <a:sym typeface="Wingdings" pitchFamily="2" charset="2"/>
              </a:rPr>
              <a:t>  		 				            2. </a:t>
            </a:r>
            <a:r>
              <a:rPr kumimoji="1" lang="ko-KR" altLang="en-US" dirty="0">
                <a:sym typeface="Wingdings" pitchFamily="2" charset="2"/>
              </a:rPr>
              <a:t>해당 문제에서특정 조건을 만족하는 벡터를 </a:t>
            </a:r>
            <a:endParaRPr kumimoji="1" lang="en-US" altLang="ko-KR" dirty="0">
              <a:sym typeface="Wingdings" pitchFamily="2" charset="2"/>
            </a:endParaRPr>
          </a:p>
          <a:p>
            <a:pPr lvl="4"/>
            <a:r>
              <a:rPr kumimoji="1" lang="en-US" altLang="ko-KR" dirty="0">
                <a:sym typeface="Wingdings" pitchFamily="2" charset="2"/>
              </a:rPr>
              <a:t>				                </a:t>
            </a:r>
            <a:r>
              <a:rPr kumimoji="1" lang="ko-KR" altLang="en-US" dirty="0">
                <a:sym typeface="Wingdings" pitchFamily="2" charset="2"/>
              </a:rPr>
              <a:t>찾을 때까지 반복</a:t>
            </a: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pPr lvl="1"/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ym typeface="Wingdings" pitchFamily="2" charset="2"/>
              </a:rPr>
              <a:t>Quantum </a:t>
            </a:r>
            <a:r>
              <a:rPr kumimoji="1" lang="ko-KR" altLang="en-US" dirty="0">
                <a:sym typeface="Wingdings" pitchFamily="2" charset="2"/>
              </a:rPr>
              <a:t>버전은 </a:t>
            </a:r>
            <a:r>
              <a:rPr kumimoji="1" lang="en-US" altLang="ko-KR" b="1" dirty="0"/>
              <a:t>Brute force</a:t>
            </a:r>
            <a:r>
              <a:rPr kumimoji="1" lang="ko-KR" altLang="en-US" dirty="0"/>
              <a:t> </a:t>
            </a:r>
            <a:r>
              <a:rPr kumimoji="1" lang="en-US" altLang="ko-KR" dirty="0"/>
              <a:t>(2)</a:t>
            </a:r>
            <a:r>
              <a:rPr kumimoji="1" lang="ko-KR" altLang="en-US" dirty="0"/>
              <a:t>부분의 </a:t>
            </a:r>
            <a:r>
              <a:rPr kumimoji="1" lang="ko-KR" altLang="en-US" dirty="0">
                <a:sym typeface="Wingdings" pitchFamily="2" charset="2"/>
              </a:rPr>
              <a:t>복잡도를 </a:t>
            </a:r>
            <a:r>
              <a:rPr kumimoji="1" lang="ko-KR" altLang="en-US" b="1" dirty="0">
                <a:sym typeface="Wingdings" pitchFamily="2" charset="2"/>
              </a:rPr>
              <a:t>절반</a:t>
            </a:r>
            <a:r>
              <a:rPr kumimoji="1" lang="ko-KR" altLang="en-US" dirty="0">
                <a:sym typeface="Wingdings" pitchFamily="2" charset="2"/>
              </a:rPr>
              <a:t>으로 줄임</a:t>
            </a: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ym typeface="Wingdings" pitchFamily="2" charset="2"/>
              </a:rPr>
              <a:t>Grover search </a:t>
            </a:r>
            <a:r>
              <a:rPr kumimoji="1" lang="ko-KR" altLang="en-US" dirty="0">
                <a:sym typeface="Wingdings" pitchFamily="2" charset="2"/>
              </a:rPr>
              <a:t>알고리즘 사용하여</a:t>
            </a:r>
            <a:r>
              <a:rPr kumimoji="1" lang="en-US" altLang="ko-KR" dirty="0">
                <a:sym typeface="Wingdings" pitchFamily="2" charset="2"/>
              </a:rPr>
              <a:t>..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482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5E32173-C668-884F-B27A-C7B3AA84E21B}"/>
                  </a:ext>
                </a:extLst>
              </p:cNvPr>
              <p:cNvSpPr/>
              <p:nvPr/>
            </p:nvSpPr>
            <p:spPr>
              <a:xfrm>
                <a:off x="876626" y="2003726"/>
                <a:ext cx="10636469" cy="1795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n – bit </a:t>
                </a:r>
                <a:r>
                  <a:rPr kumimoji="1" lang="ko-KR" altLang="en-US" dirty="0"/>
                  <a:t>의 길이 암호문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𝐶</m:t>
                    </m:r>
                  </m:oMath>
                </a14:m>
                <a:r>
                  <a:rPr kumimoji="1" lang="ko-KR" altLang="en-US" b="1" i="1" dirty="0"/>
                  <a:t> </a:t>
                </a:r>
                <a:r>
                  <a:rPr kumimoji="1" lang="ko-KR" altLang="en-US" dirty="0"/>
                  <a:t>에서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ko-KR" dirty="0"/>
                  <a:t> – bit </a:t>
                </a:r>
                <a:r>
                  <a:rPr kumimoji="1" lang="ko-KR" altLang="en-US" dirty="0"/>
                  <a:t>의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ko-KR" altLang="en-US" b="1" i="1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랜덤하게</a:t>
                </a:r>
                <a:r>
                  <a:rPr kumimoji="1" lang="ko-KR" altLang="en-US" dirty="0"/>
                  <a:t> 선택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i="1" dirty="0">
                            <a:latin typeface="Cambria Math" panose="02040503050406030204" pitchFamily="18" charset="0"/>
                          </a:rPr>
                          <m:t>행</m:t>
                        </m:r>
                        <m:r>
                          <a:rPr kumimoji="1" lang="ko-KR" altLang="en-US" i="1" dirty="0" smtClean="0">
                            <a:latin typeface="Cambria Math" panose="02040503050406030204" pitchFamily="18" charset="0"/>
                          </a:rPr>
                          <m:t>렬</m:t>
                        </m:r>
                        <m:r>
                          <a:rPr kumimoji="1" lang="ko-KR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ko-KR" dirty="0"/>
              </a:p>
              <a:p>
                <a:pPr lvl="1"/>
                <a:endParaRPr kumimoji="1" lang="en-US" altLang="ko-KR" dirty="0">
                  <a:sym typeface="Wingdings" pitchFamily="2" charset="2"/>
                </a:endParaRPr>
              </a:p>
              <a:p>
                <a:pPr lvl="1"/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ko-KR" altLang="en-US" dirty="0"/>
                  <a:t>오류 위치를 모르는 상태에서 자신이 선택한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–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bit </a:t>
                </a:r>
                <a:r>
                  <a:rPr kumimoji="1" lang="ko-KR" altLang="en-US" dirty="0"/>
                  <a:t>벡터에 오류가 포함되지 않아야 함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2.  </a:t>
                </a:r>
                <a:r>
                  <a:rPr kumimoji="1" lang="ko-KR" altLang="en-US" dirty="0"/>
                  <a:t>선택한 열의 </a:t>
                </a:r>
                <a:r>
                  <a:rPr kumimoji="1" lang="en-US" altLang="ko-KR" dirty="0"/>
                  <a:t>index</a:t>
                </a:r>
                <a:r>
                  <a:rPr kumimoji="1" lang="ko-KR" altLang="en-US" dirty="0"/>
                  <a:t>에 맞춰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으로부터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뽑아낸다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ko-KR" altLang="en-US" dirty="0"/>
                  <a:t> 이때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invertible</m:t>
                    </m:r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75E32173-C668-884F-B27A-C7B3AA84E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26" y="2003726"/>
                <a:ext cx="10636469" cy="1795171"/>
              </a:xfrm>
              <a:prstGeom prst="rect">
                <a:avLst/>
              </a:prstGeom>
              <a:blipFill>
                <a:blip r:embed="rId3"/>
                <a:stretch>
                  <a:fillRect l="-597" b="-419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제목 1">
            <a:extLst>
              <a:ext uri="{FF2B5EF4-FFF2-40B4-BE49-F238E27FC236}">
                <a16:creationId xmlns:a16="http://schemas.microsoft.com/office/drawing/2014/main" id="{0ADA777F-75F7-F54F-92A4-BCADDE6A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 err="1"/>
              <a:t>Prange’s</a:t>
            </a:r>
            <a:r>
              <a:rPr kumimoji="1" lang="en-US" altLang="ko-Kore-KR" dirty="0"/>
              <a:t> Algorithm (</a:t>
            </a:r>
            <a:r>
              <a:rPr kumimoji="1" lang="en-US" altLang="ko-Kore-KR" dirty="0" err="1"/>
              <a:t>McEliece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버전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90490AE-7FD7-8045-BF9E-CA1C8D6E7472}"/>
                  </a:ext>
                </a:extLst>
              </p:cNvPr>
              <p:cNvSpPr/>
              <p:nvPr/>
            </p:nvSpPr>
            <p:spPr>
              <a:xfrm>
                <a:off x="1372683" y="1740067"/>
                <a:ext cx="1737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𝐶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= </m:t>
                      </m:r>
                      <m:r>
                        <a:rPr kumimoji="1" lang="en-US" altLang="ko-Kore-KR" i="1" dirty="0" err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𝑚𝐺</m:t>
                      </m:r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′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+ 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𝑒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E90490AE-7FD7-8045-BF9E-CA1C8D6E7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683" y="1740067"/>
                <a:ext cx="1737142" cy="369332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353586-404E-1D40-ACD2-92CF77AF885B}"/>
                  </a:ext>
                </a:extLst>
              </p:cNvPr>
              <p:cNvSpPr txBox="1"/>
              <p:nvPr/>
            </p:nvSpPr>
            <p:spPr>
              <a:xfrm>
                <a:off x="1450774" y="3976743"/>
                <a:ext cx="10904446" cy="2187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𝑚𝐺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′+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e>
                      <m:sub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=</a:t>
                </a:r>
                <a14:m>
                  <m:oMath xmlns:m="http://schemas.openxmlformats.org/officeDocument/2006/math">
                    <m:r>
                      <a:rPr kumimoji="1" lang="en-US" altLang="ko-KR" b="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	</a:t>
                </a:r>
              </a:p>
              <a:p>
                <a:r>
                  <a:rPr kumimoji="1" lang="ko-KR" altLang="en-US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ko-KR" altLang="en-US" dirty="0"/>
                  <a:t> 가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이라면</a:t>
                </a:r>
                <a:r>
                  <a:rPr kumimoji="1" lang="en-US" altLang="ko-KR" dirty="0"/>
                  <a:t> ((1</a:t>
                </a:r>
                <a:r>
                  <a:rPr kumimoji="1" lang="ko-KR" altLang="en-US" dirty="0"/>
                  <a:t>번에서 조건</a:t>
                </a:r>
                <a:r>
                  <a:rPr kumimoji="1" lang="en-US" altLang="ko-K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dirty="0"/>
                  <a:t> = 0</a:t>
                </a:r>
                <a:r>
                  <a:rPr kumimoji="1" lang="ko-KR" altLang="en-US" dirty="0"/>
                  <a:t>  </a:t>
                </a:r>
                <a:r>
                  <a:rPr kumimoji="1" lang="en-US" altLang="ko-KR" dirty="0"/>
                  <a:t>     </a:t>
                </a:r>
                <a:r>
                  <a:rPr kumimoji="1" lang="en-US" altLang="ko-KR" dirty="0">
                    <a:sym typeface="Wingdings" pitchFamily="2" charset="2"/>
                  </a:rPr>
                  <a:t> 	</a:t>
                </a:r>
                <a:r>
                  <a:rPr kumimoji="1" lang="ko-KR" altLang="en-US" dirty="0">
                    <a:sym typeface="Wingdings" pitchFamily="2" charset="2"/>
                  </a:rPr>
                  <a:t>이에 대한 확인은 </a:t>
                </a:r>
                <a:r>
                  <a:rPr kumimoji="1" lang="en-US" altLang="ko-KR" dirty="0">
                    <a:sym typeface="Wingdings" pitchFamily="2" charset="2"/>
                  </a:rPr>
                  <a:t> W</a:t>
                </a:r>
                <a:r>
                  <a:rPr kumimoji="1" lang="en-US" altLang="ko-KR" dirty="0"/>
                  <a:t>eight</a:t>
                </a:r>
                <a14:m>
                  <m:oMath xmlns:m="http://schemas.openxmlformats.org/officeDocument/2006/math">
                    <m:r>
                      <a:rPr kumimoji="1" lang="ko-KR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kumimoji="1"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b="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kumimoji="1" lang="en-US" altLang="ko-KR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ko-KR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&lt;=</m:t>
                    </m:r>
                  </m:oMath>
                </a14:m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ko-KR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endParaRPr kumimoji="1" lang="en-US" altLang="ko-KR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𝑚𝐺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′+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)</m:t>
                        </m:r>
                      </m:e>
                      <m:sub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ko-KR" altLang="en-US" b="0" dirty="0"/>
                  <a:t> 이며</a:t>
                </a:r>
                <a:r>
                  <a:rPr kumimoji="1" lang="en-US" altLang="ko-KR" b="0" dirty="0"/>
                  <a:t>,</a:t>
                </a:r>
              </a:p>
              <a:p>
                <a:endParaRPr kumimoji="1" lang="en-US" altLang="ko-KR" dirty="0"/>
              </a:p>
              <a:p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𝑚𝐺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′+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𝑒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이기 때문에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쉽게 원본 메시지를 찾을 수 있음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353586-404E-1D40-ACD2-92CF77AF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774" y="3976743"/>
                <a:ext cx="10904446" cy="2187009"/>
              </a:xfrm>
              <a:prstGeom prst="rect">
                <a:avLst/>
              </a:prstGeom>
              <a:blipFill>
                <a:blip r:embed="rId5"/>
                <a:stretch>
                  <a:fillRect l="-466" b="-40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60C95CE-E9FC-BC4C-B300-DC4E991E50C8}"/>
              </a:ext>
            </a:extLst>
          </p:cNvPr>
          <p:cNvSpPr txBox="1"/>
          <p:nvPr/>
        </p:nvSpPr>
        <p:spPr>
          <a:xfrm>
            <a:off x="876626" y="397674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3.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78950-921C-4B4B-B07D-23090806195D}"/>
                  </a:ext>
                </a:extLst>
              </p:cNvPr>
              <p:cNvSpPr txBox="1"/>
              <p:nvPr/>
            </p:nvSpPr>
            <p:spPr>
              <a:xfrm>
                <a:off x="2878713" y="1747279"/>
                <a:ext cx="1989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  </a:t>
                </a:r>
                <a:r>
                  <a:rPr kumimoji="1" lang="en-US" altLang="ko-KR" dirty="0"/>
                  <a:t>W</a:t>
                </a:r>
                <a:r>
                  <a:rPr kumimoji="1" lang="en-US" altLang="ko-Kore-KR" dirty="0"/>
                  <a:t>eight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78950-921C-4B4B-B07D-230908061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713" y="1747279"/>
                <a:ext cx="1989775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B677FD0-79EC-1840-93C9-654664CD9186}"/>
              </a:ext>
            </a:extLst>
          </p:cNvPr>
          <p:cNvSpPr txBox="1"/>
          <p:nvPr/>
        </p:nvSpPr>
        <p:spPr>
          <a:xfrm>
            <a:off x="460911" y="1298954"/>
            <a:ext cx="4808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Brute force </a:t>
            </a:r>
            <a:r>
              <a:rPr kumimoji="1" lang="ko-Kore-KR" altLang="en-US" dirty="0"/>
              <a:t>만이 존재</a:t>
            </a:r>
            <a:r>
              <a:rPr kumimoji="1" lang="en-US" altLang="ko-Kore-KR" dirty="0"/>
              <a:t>, Gaussian elimination </a:t>
            </a:r>
            <a:r>
              <a:rPr kumimoji="1" lang="en-US" altLang="ko-Kore-KR" b="1" dirty="0"/>
              <a:t>X</a:t>
            </a:r>
            <a:endParaRPr kumimoji="1" lang="ko-Kore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685712-2555-6F44-A29E-612B081A08C3}"/>
              </a:ext>
            </a:extLst>
          </p:cNvPr>
          <p:cNvSpPr/>
          <p:nvPr/>
        </p:nvSpPr>
        <p:spPr>
          <a:xfrm>
            <a:off x="10030968" y="4600876"/>
            <a:ext cx="815260" cy="3465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51D0A-BAE2-1242-AD40-71714A03DB3B}"/>
                  </a:ext>
                </a:extLst>
              </p:cNvPr>
              <p:cNvSpPr txBox="1"/>
              <p:nvPr/>
            </p:nvSpPr>
            <p:spPr>
              <a:xfrm>
                <a:off x="9624112" y="5077260"/>
                <a:ext cx="1628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dirty="0">
                    <a:solidFill>
                      <a:srgbClr val="FF0000"/>
                    </a:solidFill>
                  </a:rPr>
                  <a:t>찾고자 하는 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51D0A-BAE2-1242-AD40-71714A03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112" y="5077260"/>
                <a:ext cx="1628972" cy="369332"/>
              </a:xfrm>
              <a:prstGeom prst="rect">
                <a:avLst/>
              </a:prstGeom>
              <a:blipFill>
                <a:blip r:embed="rId7"/>
                <a:stretch>
                  <a:fillRect l="-3077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73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DDEB-312B-6C41-B693-F77145F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Information Set Decoding (ISD) (</a:t>
            </a:r>
            <a:r>
              <a:rPr kumimoji="1" lang="en-US" altLang="ko-Kore-KR" dirty="0" err="1"/>
              <a:t>Niederreiter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버전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61AED-7B56-FB4E-8D55-17F2D99ACE38}"/>
              </a:ext>
            </a:extLst>
          </p:cNvPr>
          <p:cNvSpPr txBox="1"/>
          <p:nvPr/>
        </p:nvSpPr>
        <p:spPr>
          <a:xfrm>
            <a:off x="484739" y="1791587"/>
            <a:ext cx="9724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Gaussian elimination</a:t>
            </a:r>
            <a:r>
              <a:rPr kumimoji="1" lang="ko-Kore-KR" altLang="en-US" dirty="0"/>
              <a:t>를 통해 패리티 체크 행렬을 아래와 같이 </a:t>
            </a:r>
            <a:r>
              <a:rPr kumimoji="1" lang="en-US" altLang="ko-Kore-KR" dirty="0"/>
              <a:t>Systematic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f</a:t>
            </a:r>
            <a:r>
              <a:rPr kumimoji="1" lang="en-US" altLang="ko-KR" dirty="0"/>
              <a:t>orm</a:t>
            </a:r>
            <a:r>
              <a:rPr kumimoji="1" lang="ko-Kore-KR" altLang="en-US" dirty="0"/>
              <a:t>으로 변경 가능함</a:t>
            </a:r>
            <a:endParaRPr kumimoji="1" lang="en-US" altLang="ko-Kore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Classic </a:t>
            </a:r>
            <a:r>
              <a:rPr kumimoji="1" lang="en-US" altLang="ko-Kore-KR" dirty="0" err="1"/>
              <a:t>McEliece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의 경우</a:t>
            </a:r>
            <a:r>
              <a:rPr kumimoji="1" lang="en-US" altLang="ko-Kore-KR" dirty="0"/>
              <a:t>,</a:t>
            </a:r>
            <a:r>
              <a:rPr kumimoji="1" lang="ko-Kore-KR" altLang="en-US" dirty="0"/>
              <a:t> 이를 공개키로 사용</a:t>
            </a: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5332BEA-6A94-7F4B-9CBF-BE6A475FE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310" y="2911818"/>
            <a:ext cx="3950736" cy="15377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A4E67C1-544B-1E4A-9A70-8849AA72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081" y="4840781"/>
            <a:ext cx="3919194" cy="15298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370BCC-3CDE-EC4A-ACB7-33C435351B59}"/>
              </a:ext>
            </a:extLst>
          </p:cNvPr>
          <p:cNvSpPr/>
          <p:nvPr/>
        </p:nvSpPr>
        <p:spPr>
          <a:xfrm>
            <a:off x="2665187" y="4475879"/>
            <a:ext cx="23756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600" dirty="0"/>
              <a:t>Gaussian elimination </a:t>
            </a:r>
            <a:r>
              <a:rPr kumimoji="1" lang="ko-Kore-KR" altLang="en-US" sz="1600" dirty="0"/>
              <a:t>적용</a:t>
            </a:r>
            <a:endParaRPr lang="ko-Kore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475C83-958A-834D-8E48-2C5FAA64DB4E}"/>
              </a:ext>
            </a:extLst>
          </p:cNvPr>
          <p:cNvSpPr txBox="1"/>
          <p:nvPr/>
        </p:nvSpPr>
        <p:spPr>
          <a:xfrm>
            <a:off x="5775443" y="5855579"/>
            <a:ext cx="637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  </a:t>
            </a:r>
            <a:r>
              <a:rPr kumimoji="1" lang="ko-KR" altLang="en-US" dirty="0"/>
              <a:t>오른쪽이 </a:t>
            </a:r>
            <a:r>
              <a:rPr kumimoji="1" lang="en-US" altLang="ko-KR" dirty="0"/>
              <a:t>Identity </a:t>
            </a:r>
            <a:r>
              <a:rPr kumimoji="1" lang="en-US" altLang="ko-Kore-KR" dirty="0"/>
              <a:t>matrix</a:t>
            </a:r>
            <a:r>
              <a:rPr kumimoji="1" lang="en-US" altLang="ko-KR" dirty="0"/>
              <a:t>, </a:t>
            </a:r>
            <a:r>
              <a:rPr kumimoji="1" lang="ko-Kore-KR" altLang="en-US" dirty="0"/>
              <a:t>왼쪽을 </a:t>
            </a:r>
            <a:r>
              <a:rPr kumimoji="1" lang="en-US" altLang="ko-Kore-KR" dirty="0"/>
              <a:t>information set</a:t>
            </a:r>
            <a:r>
              <a:rPr kumimoji="1" lang="ko-Kore-KR" altLang="en-US" dirty="0"/>
              <a:t>으로도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93D37-06B4-B243-8A7D-A0D5C78B5D55}"/>
              </a:ext>
            </a:extLst>
          </p:cNvPr>
          <p:cNvSpPr txBox="1"/>
          <p:nvPr/>
        </p:nvSpPr>
        <p:spPr>
          <a:xfrm>
            <a:off x="3954039" y="6358524"/>
            <a:ext cx="163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Information set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69832-883A-8A4F-8638-F474C640805B}"/>
              </a:ext>
            </a:extLst>
          </p:cNvPr>
          <p:cNvSpPr txBox="1"/>
          <p:nvPr/>
        </p:nvSpPr>
        <p:spPr>
          <a:xfrm>
            <a:off x="2288502" y="6356248"/>
            <a:ext cx="156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Identity matrix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FB6DB-6D3D-D440-AE42-98ACBAB27774}"/>
              </a:ext>
            </a:extLst>
          </p:cNvPr>
          <p:cNvSpPr txBox="1"/>
          <p:nvPr/>
        </p:nvSpPr>
        <p:spPr>
          <a:xfrm>
            <a:off x="594612" y="1249671"/>
            <a:ext cx="364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Gaussian elimination </a:t>
            </a:r>
            <a:r>
              <a:rPr kumimoji="1" lang="en-US" altLang="ko-KR" dirty="0"/>
              <a:t>+ </a:t>
            </a:r>
            <a:r>
              <a:rPr kumimoji="1" lang="en-US" altLang="ko-KR" b="1" dirty="0"/>
              <a:t>Brute force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9114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8DDEB-312B-6C41-B693-F77145F8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Lee-Brickell’s Information Set Decoding (</a:t>
            </a:r>
            <a:r>
              <a:rPr kumimoji="1" lang="en-US" altLang="ko-Kore-KR" dirty="0" err="1"/>
              <a:t>Niederreiter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버전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61AED-7B56-FB4E-8D55-17F2D99ACE38}"/>
                  </a:ext>
                </a:extLst>
              </p:cNvPr>
              <p:cNvSpPr txBox="1"/>
              <p:nvPr/>
            </p:nvSpPr>
            <p:spPr>
              <a:xfrm>
                <a:off x="501767" y="953066"/>
                <a:ext cx="1181856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Lee-Brickell</a:t>
                </a:r>
                <a:r>
                  <a:rPr kumimoji="1" lang="ko-Kore-KR" altLang="en-US" dirty="0"/>
                  <a:t>은 </a:t>
                </a:r>
                <a:r>
                  <a:rPr kumimoji="1" lang="en-US" altLang="ko-Kore-KR" dirty="0" err="1"/>
                  <a:t>Prange</a:t>
                </a:r>
                <a:r>
                  <a:rPr kumimoji="1" lang="ko-Kore-KR" altLang="en-US" dirty="0"/>
                  <a:t>의 알고리즘을 개선</a:t>
                </a: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Gaussian elimination</a:t>
                </a:r>
                <a:r>
                  <a:rPr kumimoji="1" lang="ko-Kore-KR" altLang="en-US" dirty="0"/>
                  <a:t>을 적용</a:t>
                </a:r>
                <a:r>
                  <a:rPr kumimoji="1" lang="en-US" altLang="ko-Kore-KR" dirty="0"/>
                  <a:t>,</a:t>
                </a:r>
                <a:r>
                  <a:rPr kumimoji="1" lang="ko-Kore-KR" altLang="en-US" dirty="0"/>
                  <a:t> 아래와 같이 </a:t>
                </a:r>
                <a:r>
                  <a:rPr kumimoji="1" lang="en-US" altLang="ko-Kore-KR" dirty="0"/>
                  <a:t>Systematic</a:t>
                </a:r>
                <a:r>
                  <a:rPr kumimoji="1" lang="ko-Kore-KR" altLang="en-US" dirty="0"/>
                  <a:t> </a:t>
                </a:r>
                <a:r>
                  <a:rPr kumimoji="1" lang="en-US" altLang="ko-Kore-KR" dirty="0"/>
                  <a:t>form</a:t>
                </a:r>
                <a:r>
                  <a:rPr kumimoji="1" lang="ko-Kore-KR" altLang="en-US" dirty="0"/>
                  <a:t>을 구성</a:t>
                </a: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Information Set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index</a:t>
                </a:r>
                <a:r>
                  <a:rPr kumimoji="1" lang="ko-KR" altLang="en-US" dirty="0"/>
                  <a:t>에 해당하는 벡터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dirty="0" smtClean="0"/>
                          <m:t>Weight</m:t>
                        </m:r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kumimoji="1" lang="en-US" altLang="ko-KR" dirty="0"/>
                  <a:t> p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허용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최적의 </a:t>
                </a:r>
                <a:r>
                  <a:rPr kumimoji="1" lang="ko-KR" altLang="en-US" dirty="0" err="1"/>
                  <a:t>파라미터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p</a:t>
                </a:r>
                <a:r>
                  <a:rPr kumimoji="1" lang="ko-KR" altLang="en-US" dirty="0"/>
                  <a:t>는 행렬 크기에 따라 다름</a:t>
                </a: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벡터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/>
                  <a:t>의 무게 분포를 아래와 같이 설정</a:t>
                </a:r>
                <a:r>
                  <a:rPr kumimoji="1" lang="en-US" altLang="ko-KR" dirty="0"/>
                  <a:t>, (information set </a:t>
                </a:r>
                <a:r>
                  <a:rPr kumimoji="1" lang="ko-KR" altLang="en-US" dirty="0"/>
                  <a:t>에는</a:t>
                </a:r>
                <a:r>
                  <a:rPr kumimoji="1" lang="en-US" altLang="ko-KR" dirty="0"/>
                  <a:t> p, identity matrix</a:t>
                </a:r>
                <a:r>
                  <a:rPr kumimoji="1" lang="ko-KR" altLang="en-US" dirty="0"/>
                  <a:t>에는 </a:t>
                </a:r>
                <a:r>
                  <a:rPr kumimoji="1" lang="en-US" altLang="ko-KR" dirty="0"/>
                  <a:t>t – p)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61AED-7B56-FB4E-8D55-17F2D99AC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7" y="953066"/>
                <a:ext cx="11818569" cy="2308324"/>
              </a:xfrm>
              <a:prstGeom prst="rect">
                <a:avLst/>
              </a:prstGeom>
              <a:blipFill>
                <a:blip r:embed="rId2"/>
                <a:stretch>
                  <a:fillRect l="-322" b="-38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0703631-D32B-B14B-B656-570851B8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571" y="3640651"/>
            <a:ext cx="4932147" cy="2803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5AA752-03C4-354F-801F-E7BF04DF4C0A}"/>
                  </a:ext>
                </a:extLst>
              </p:cNvPr>
              <p:cNvSpPr txBox="1"/>
              <p:nvPr/>
            </p:nvSpPr>
            <p:spPr>
              <a:xfrm>
                <a:off x="7195668" y="5167591"/>
                <a:ext cx="1278427" cy="4770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kumimoji="1" lang="en-US" altLang="ko-Kore-KR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5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𝐶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5AA752-03C4-354F-801F-E7BF04DF4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668" y="5167591"/>
                <a:ext cx="1278427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4B0227DB-9609-C149-BBC3-ACA7639DD5CD}"/>
              </a:ext>
            </a:extLst>
          </p:cNvPr>
          <p:cNvSpPr/>
          <p:nvPr/>
        </p:nvSpPr>
        <p:spPr>
          <a:xfrm>
            <a:off x="4168791" y="3778547"/>
            <a:ext cx="297951" cy="30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01D44-CAA0-AF48-91A2-65C42EF25CB6}"/>
              </a:ext>
            </a:extLst>
          </p:cNvPr>
          <p:cNvSpPr txBox="1"/>
          <p:nvPr/>
        </p:nvSpPr>
        <p:spPr>
          <a:xfrm>
            <a:off x="1878596" y="6413335"/>
            <a:ext cx="1630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Information set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4A4D6-7C64-3142-BB09-9DCDD5AAB538}"/>
              </a:ext>
            </a:extLst>
          </p:cNvPr>
          <p:cNvSpPr txBox="1"/>
          <p:nvPr/>
        </p:nvSpPr>
        <p:spPr>
          <a:xfrm>
            <a:off x="3760865" y="6395413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Identity matrix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224538-CE90-2749-9816-747E66158DD5}"/>
                  </a:ext>
                </a:extLst>
              </p:cNvPr>
              <p:cNvSpPr txBox="1"/>
              <p:nvPr/>
            </p:nvSpPr>
            <p:spPr>
              <a:xfrm>
                <a:off x="1091937" y="3661199"/>
                <a:ext cx="42255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ore-KR" altLang="en-US" sz="2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224538-CE90-2749-9816-747E6615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37" y="3661199"/>
                <a:ext cx="422552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9A7587D-784C-BF43-B444-71B58EF62B50}"/>
                  </a:ext>
                </a:extLst>
              </p:cNvPr>
              <p:cNvSpPr/>
              <p:nvPr/>
            </p:nvSpPr>
            <p:spPr>
              <a:xfrm>
                <a:off x="1032564" y="5165489"/>
                <a:ext cx="500202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9A7587D-784C-BF43-B444-71B58EF62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64" y="5165489"/>
                <a:ext cx="500202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28A49D-B59B-924C-B613-888146194BC8}"/>
                  </a:ext>
                </a:extLst>
              </p:cNvPr>
              <p:cNvSpPr/>
              <p:nvPr/>
            </p:nvSpPr>
            <p:spPr>
              <a:xfrm>
                <a:off x="2434709" y="3261390"/>
                <a:ext cx="54668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328A49D-B59B-924C-B613-888146194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709" y="3261390"/>
                <a:ext cx="546688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658374-A2D5-0E4F-8DC8-33E36F58FAA2}"/>
                  </a:ext>
                </a:extLst>
              </p:cNvPr>
              <p:cNvSpPr/>
              <p:nvPr/>
            </p:nvSpPr>
            <p:spPr>
              <a:xfrm>
                <a:off x="4268571" y="3261390"/>
                <a:ext cx="554126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ore-KR" altLang="en-US" sz="2500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F658374-A2D5-0E4F-8DC8-33E36F58F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571" y="3261390"/>
                <a:ext cx="554126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937776-43B3-7545-8681-FA275B1DA497}"/>
              </a:ext>
            </a:extLst>
          </p:cNvPr>
          <p:cNvSpPr/>
          <p:nvPr/>
        </p:nvSpPr>
        <p:spPr>
          <a:xfrm>
            <a:off x="6115250" y="5282153"/>
            <a:ext cx="297951" cy="3026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F009908-F4B4-8B44-8137-C9309B09BAF9}"/>
                  </a:ext>
                </a:extLst>
              </p:cNvPr>
              <p:cNvSpPr/>
              <p:nvPr/>
            </p:nvSpPr>
            <p:spPr>
              <a:xfrm>
                <a:off x="6013194" y="5134711"/>
                <a:ext cx="5020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900" b="1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𝑪</m:t>
                      </m:r>
                    </m:oMath>
                  </m:oMathPara>
                </a14:m>
                <a:endParaRPr lang="ko-Kore-KR" altLang="en-US" sz="2900" b="1" dirty="0"/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F009908-F4B4-8B44-8137-C9309B09B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194" y="5134711"/>
                <a:ext cx="502061" cy="5386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B8DB1DD-5323-EB4D-BF24-EEE18B7CD088}"/>
              </a:ext>
            </a:extLst>
          </p:cNvPr>
          <p:cNvSpPr txBox="1"/>
          <p:nvPr/>
        </p:nvSpPr>
        <p:spPr>
          <a:xfrm>
            <a:off x="4272507" y="3728819"/>
            <a:ext cx="261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FF353F-FC17-914A-A28C-E6C5F1D73F93}"/>
              </a:ext>
            </a:extLst>
          </p:cNvPr>
          <p:cNvSpPr txBox="1"/>
          <p:nvPr/>
        </p:nvSpPr>
        <p:spPr>
          <a:xfrm>
            <a:off x="7257449" y="5806172"/>
            <a:ext cx="141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Weight(e) = 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5703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</TotalTime>
  <Words>1682</Words>
  <Application>Microsoft Macintosh PowerPoint</Application>
  <PresentationFormat>와이드스크린</PresentationFormat>
  <Paragraphs>398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Cambria Math</vt:lpstr>
      <vt:lpstr>Office 테마</vt:lpstr>
      <vt:lpstr>Information Set Decoding</vt:lpstr>
      <vt:lpstr>코드기반암호</vt:lpstr>
      <vt:lpstr>코드기반암호</vt:lpstr>
      <vt:lpstr>Information Set Decoding(ISD)</vt:lpstr>
      <vt:lpstr>Information Set Decoding(ISD)</vt:lpstr>
      <vt:lpstr>Information Set Decoding(ISD)</vt:lpstr>
      <vt:lpstr>Prange’s Algorithm (McEliece 버전)</vt:lpstr>
      <vt:lpstr>Information Set Decoding (ISD) (Niederreiter 버전)</vt:lpstr>
      <vt:lpstr>Lee-Brickell’s Information Set Decoding (Niederreiter 버전)</vt:lpstr>
      <vt:lpstr>Lee-Brickell’s Information Set Decoding (Niederreiter 버전)</vt:lpstr>
      <vt:lpstr>Stern’s Information Set Decoding (Niederreiter 버전)</vt:lpstr>
      <vt:lpstr>Stern’s Information Set Decoding (Niederreiter 버전)</vt:lpstr>
      <vt:lpstr>Dumer’s Information Set Decoding (Niederreiter 버전)</vt:lpstr>
      <vt:lpstr>Dumer’s Information Set Decoding (Niederreiter 버전)</vt:lpstr>
      <vt:lpstr>PowerPoint 프레젠테이션</vt:lpstr>
      <vt:lpstr>  </vt:lpstr>
      <vt:lpstr>  </vt:lpstr>
      <vt:lpstr>Grover Oracle Toy 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Set Decoding</dc:title>
  <dc:creator>장경배</dc:creator>
  <cp:lastModifiedBy>장경배</cp:lastModifiedBy>
  <cp:revision>255</cp:revision>
  <dcterms:created xsi:type="dcterms:W3CDTF">2021-03-08T04:28:02Z</dcterms:created>
  <dcterms:modified xsi:type="dcterms:W3CDTF">2021-03-20T17:19:55Z</dcterms:modified>
</cp:coreProperties>
</file>