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85" autoAdjust="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7D27-E0C8-4976-8D34-70B75E000602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22ED0-DCEC-4A7B-9B88-562D86223D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469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요즘 </a:t>
            </a:r>
            <a:r>
              <a:rPr lang="ko-KR" altLang="en-US" dirty="0" err="1" smtClean="0"/>
              <a:t>블록체인은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95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3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32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1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1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8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블록체인은</a:t>
            </a:r>
            <a:r>
              <a:rPr lang="ko-KR" altLang="en-US" baseline="0" dirty="0" smtClean="0"/>
              <a:t> 구조적으로 </a:t>
            </a:r>
            <a:r>
              <a:rPr lang="ko-KR" altLang="en-US" baseline="0" dirty="0" err="1" smtClean="0"/>
              <a:t>암호학적인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해시함수를</a:t>
            </a:r>
            <a:r>
              <a:rPr lang="ko-KR" altLang="en-US" baseline="0" dirty="0" smtClean="0"/>
              <a:t> 사용하여 데이터들을 검증할 수 있게 하는데요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75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비트코인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이더리움에서</a:t>
            </a:r>
            <a:r>
              <a:rPr lang="ko-KR" altLang="en-US" dirty="0" smtClean="0"/>
              <a:t> 살펴볼 수 있었듯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블록체인은</a:t>
            </a:r>
            <a:r>
              <a:rPr lang="ko-KR" altLang="en-US" dirty="0" smtClean="0"/>
              <a:t> 명백한 프라이버시 침해 문제를 갖습니다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6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2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0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30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83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6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2ED0-DCEC-4A7B-9B88-562D86223D9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8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1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7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20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3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5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7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E42C1-FCDE-41D3-A960-10D3864E96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C41C-FC0D-4105-84AE-2A4DC9794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9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xWWeB5lu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youtu.be/_6SQNu6ZUA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NULL"/><Relationship Id="rId10" Type="http://schemas.openxmlformats.org/officeDocument/2006/relationships/image" Target="../media/image24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 Condensed" panose="020B0502040204020203" pitchFamily="34" charset="0"/>
                <a:cs typeface="Arial" panose="020B0604020202020204" pitchFamily="34" charset="0"/>
              </a:rPr>
              <a:t>Blockchain</a:t>
            </a:r>
            <a:endParaRPr lang="ko-KR" altLang="en-US" dirty="0"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Privacy and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Security</a:t>
            </a:r>
          </a:p>
          <a:p>
            <a:r>
              <a:rPr lang="en-US" altLang="ko-KR" dirty="0">
                <a:latin typeface="Bahnschrift" panose="020B0502040204020203" pitchFamily="34" charset="0"/>
                <a:hlinkClick r:id="rId3"/>
              </a:rPr>
              <a:t>https://</a:t>
            </a:r>
            <a:r>
              <a:rPr lang="en-US" altLang="ko-KR" dirty="0" smtClean="0">
                <a:latin typeface="Bahnschrift" panose="020B0502040204020203" pitchFamily="34" charset="0"/>
                <a:hlinkClick r:id="rId3"/>
              </a:rPr>
              <a:t>youtu.be/SxWWeB5luSE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r>
              <a:rPr lang="en-US" altLang="ko-KR" dirty="0">
                <a:latin typeface="Bahnschrift" panose="020B0502040204020203" pitchFamily="34" charset="0"/>
                <a:hlinkClick r:id="rId4"/>
              </a:rPr>
              <a:t>https://youtu.be/_6SQNu6ZUAs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13" y="-620713"/>
            <a:ext cx="2709774" cy="20608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741113" y="5422004"/>
            <a:ext cx="2709774" cy="206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8561684" y="2392845"/>
            <a:ext cx="1475327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41984" y="2402785"/>
            <a:ext cx="1645686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Method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UTXO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Mixing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Ring signature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Zero-knowledge</a:t>
            </a:r>
            <a:endParaRPr lang="en-US" altLang="ko-KR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05716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DC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5715" y="3009072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2 DC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5714" y="3496089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5 DC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2" y="2057400"/>
            <a:ext cx="666592" cy="66659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8671049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DC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671048" y="3009072"/>
            <a:ext cx="1019023" cy="487017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5 DC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75" y="2057400"/>
            <a:ext cx="666592" cy="666592"/>
          </a:xfrm>
          <a:prstGeom prst="rect">
            <a:avLst/>
          </a:prstGeom>
        </p:spPr>
      </p:pic>
      <p:sp>
        <p:nvSpPr>
          <p:cNvPr id="48" name="곱셈 기호 47"/>
          <p:cNvSpPr/>
          <p:nvPr/>
        </p:nvSpPr>
        <p:spPr>
          <a:xfrm>
            <a:off x="3070594" y="3294152"/>
            <a:ext cx="1089261" cy="887067"/>
          </a:xfrm>
          <a:prstGeom prst="mathMultiply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47342" y="5980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Mixing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5912" y="2109696"/>
            <a:ext cx="21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Alice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979267" y="2064977"/>
            <a:ext cx="10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Bob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69985" y="5536852"/>
            <a:ext cx="84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ahnschrift Condensed" panose="020B0502040204020203" pitchFamily="34" charset="0"/>
              </a:rPr>
              <a:t>Dash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1" y="5355874"/>
            <a:ext cx="834643" cy="76206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5675761" y="2390360"/>
            <a:ext cx="1797832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Mixing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52" y="2054915"/>
            <a:ext cx="666592" cy="6665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093344" y="2062492"/>
            <a:ext cx="151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Master Node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cxnSp>
        <p:nvCxnSpPr>
          <p:cNvPr id="7" name="직선 화살표 연결선 6"/>
          <p:cNvCxnSpPr>
            <a:stCxn id="23" idx="3"/>
            <a:endCxn id="25" idx="1"/>
          </p:cNvCxnSpPr>
          <p:nvPr/>
        </p:nvCxnSpPr>
        <p:spPr>
          <a:xfrm flipV="1">
            <a:off x="4124737" y="3250095"/>
            <a:ext cx="1551024" cy="48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3"/>
            <a:endCxn id="32" idx="1"/>
          </p:cNvCxnSpPr>
          <p:nvPr/>
        </p:nvCxnSpPr>
        <p:spPr>
          <a:xfrm>
            <a:off x="7473593" y="3250095"/>
            <a:ext cx="1197455" cy="2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14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6642162" y="2392845"/>
            <a:ext cx="1475327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41984" y="2402785"/>
            <a:ext cx="2882346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Method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UTXO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Mixing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Ring signature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Zero-knowledge</a:t>
            </a:r>
            <a:endParaRPr lang="en-US" altLang="ko-KR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05716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MC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5715" y="3009072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2 MC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5714" y="3496089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5 MC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2" y="2057400"/>
            <a:ext cx="666592" cy="66659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751527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MC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51526" y="3009072"/>
            <a:ext cx="1019023" cy="487017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5 MC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53" y="2057400"/>
            <a:ext cx="666592" cy="666592"/>
          </a:xfrm>
          <a:prstGeom prst="rect">
            <a:avLst/>
          </a:prstGeom>
        </p:spPr>
      </p:pic>
      <p:sp>
        <p:nvSpPr>
          <p:cNvPr id="48" name="곱셈 기호 47"/>
          <p:cNvSpPr/>
          <p:nvPr/>
        </p:nvSpPr>
        <p:spPr>
          <a:xfrm>
            <a:off x="3070594" y="3294152"/>
            <a:ext cx="1089261" cy="887067"/>
          </a:xfrm>
          <a:prstGeom prst="mathMultiply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47342" y="59804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Ring signature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5911" y="2109696"/>
            <a:ext cx="258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Alice, Cosmos, Doritos 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59745" y="2064977"/>
            <a:ext cx="10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Bob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69985" y="5536852"/>
            <a:ext cx="84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Bahnschrift Condensed" panose="020B0502040204020203" pitchFamily="34" charset="0"/>
              </a:rPr>
              <a:t>Monero</a:t>
            </a:r>
            <a:endParaRPr lang="en-US" altLang="ko-KR" sz="2000" dirty="0" smtClean="0">
              <a:latin typeface="Bahnschrift Condensed" panose="020B0502040204020203" pitchFamily="34" charset="0"/>
            </a:endParaRPr>
          </a:p>
        </p:txBody>
      </p:sp>
      <p:cxnSp>
        <p:nvCxnSpPr>
          <p:cNvPr id="7" name="직선 화살표 연결선 6"/>
          <p:cNvCxnSpPr>
            <a:stCxn id="23" idx="3"/>
            <a:endCxn id="32" idx="1"/>
          </p:cNvCxnSpPr>
          <p:nvPr/>
        </p:nvCxnSpPr>
        <p:spPr>
          <a:xfrm flipV="1">
            <a:off x="4124737" y="3252581"/>
            <a:ext cx="2626789" cy="48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811" y="5356119"/>
            <a:ext cx="750635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Method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UTXO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Mixing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Ring signature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Zero-knowledge</a:t>
            </a:r>
            <a:endParaRPr lang="en-US" altLang="ko-KR" sz="2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747342" y="598041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Zero-knowledge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69985" y="5536852"/>
            <a:ext cx="84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Bahnschrift Condensed" panose="020B0502040204020203" pitchFamily="34" charset="0"/>
              </a:rPr>
              <a:t>Zcash</a:t>
            </a:r>
            <a:endParaRPr lang="en-US" altLang="ko-KR" sz="20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811" y="5352063"/>
            <a:ext cx="794289" cy="7696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46253" y="2144367"/>
            <a:ext cx="607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Wallet A sent 3 BTC to wallet B on May 5</a:t>
            </a:r>
            <a:r>
              <a:rPr lang="en-US" altLang="ko-KR" baseline="30000" dirty="0" smtClean="0">
                <a:latin typeface="Bahnschrift" panose="020B0502040204020203" pitchFamily="34" charset="0"/>
              </a:rPr>
              <a:t>th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. . 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46253" y="3892036"/>
            <a:ext cx="6070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Wallet X sent X ZEC to wallet X on May 5</a:t>
            </a:r>
            <a:r>
              <a:rPr lang="en-US" altLang="ko-KR" baseline="30000" dirty="0" smtClean="0">
                <a:latin typeface="Bahnschrift" panose="020B0502040204020203" pitchFamily="34" charset="0"/>
              </a:rPr>
              <a:t>th</a:t>
            </a:r>
            <a:endParaRPr lang="en-US" altLang="ko-KR" dirty="0" smtClean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. . 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846253" y="1754256"/>
            <a:ext cx="1884773" cy="39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Bitcoin </a:t>
            </a:r>
            <a:r>
              <a:rPr lang="en-US" altLang="ko-KR" dirty="0" err="1" smtClean="0">
                <a:latin typeface="Bahnschrift" panose="020B0502040204020203" pitchFamily="34" charset="0"/>
              </a:rPr>
              <a:t>Tx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46253" y="3501925"/>
            <a:ext cx="1884773" cy="39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Bahnschrift" panose="020B0502040204020203" pitchFamily="34" charset="0"/>
              </a:rPr>
              <a:t>Zcash</a:t>
            </a:r>
            <a:r>
              <a:rPr lang="en-US" altLang="ko-KR" dirty="0" smtClean="0">
                <a:latin typeface="Bahnschrift" panose="020B0502040204020203" pitchFamily="34" charset="0"/>
              </a:rPr>
              <a:t> </a:t>
            </a:r>
            <a:r>
              <a:rPr lang="en-US" altLang="ko-KR" dirty="0" err="1" smtClean="0">
                <a:latin typeface="Bahnschrift" panose="020B0502040204020203" pitchFamily="34" charset="0"/>
              </a:rPr>
              <a:t>Tx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5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Zero-Knowledge Proof ( ZKP 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7" y="2268919"/>
            <a:ext cx="3825957" cy="26776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17" y="2268918"/>
            <a:ext cx="3296361" cy="267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282" y="2268918"/>
            <a:ext cx="3296361" cy="26776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448098" y="1745675"/>
            <a:ext cx="1131216" cy="432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Bahnschrift" panose="020B0502040204020203" pitchFamily="34" charset="0"/>
              </a:rPr>
              <a:t>STEP 1</a:t>
            </a:r>
            <a:endParaRPr lang="ko-KR" altLang="en-US" b="1" dirty="0">
              <a:latin typeface="Bahnschrift" panose="020B0502040204020203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77762" y="1745675"/>
            <a:ext cx="1131216" cy="432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Bahnschrift" panose="020B0502040204020203" pitchFamily="34" charset="0"/>
              </a:rPr>
              <a:t>STEP 2</a:t>
            </a:r>
            <a:endParaRPr lang="ko-KR" altLang="en-US" b="1" dirty="0">
              <a:latin typeface="Bahnschrift" panose="020B0502040204020203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307426" y="1745674"/>
            <a:ext cx="1131216" cy="432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Bahnschrift" panose="020B0502040204020203" pitchFamily="34" charset="0"/>
              </a:rPr>
              <a:t>STEP 3</a:t>
            </a:r>
            <a:endParaRPr lang="ko-KR" altLang="en-US" b="1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02" y="22689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Verifier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4675" y="226891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Prover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18" name="직선 화살표 연결선 17"/>
          <p:cNvCxnSpPr>
            <a:stCxn id="15" idx="2"/>
          </p:cNvCxnSpPr>
          <p:nvPr/>
        </p:nvCxnSpPr>
        <p:spPr>
          <a:xfrm flipH="1">
            <a:off x="931663" y="2638250"/>
            <a:ext cx="1" cy="254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279630" y="2638250"/>
            <a:ext cx="0" cy="721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2958" y="4300263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Statement</a:t>
            </a:r>
          </a:p>
          <a:p>
            <a:r>
              <a:rPr lang="en-US" altLang="ko-KR" dirty="0" smtClean="0">
                <a:latin typeface="Bahnschrift Condensed" panose="020B0502040204020203" pitchFamily="34" charset="0"/>
              </a:rPr>
              <a:t>“ Prover knows the password ”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1761" y="460034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Door lock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4251564" y="3806687"/>
            <a:ext cx="0" cy="816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ZKP Family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ZK-SNARKs</a:t>
            </a:r>
          </a:p>
          <a:p>
            <a:pPr lvl="1"/>
            <a:r>
              <a:rPr lang="en-US" altLang="ko-KR" dirty="0" err="1" smtClean="0">
                <a:latin typeface="Bahnschrift Condensed" panose="020B0502040204020203" pitchFamily="34" charset="0"/>
              </a:rPr>
              <a:t>Succint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Non-interactive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ARgument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Knowledge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endParaRPr lang="en-US" altLang="ko-KR" dirty="0" smtClean="0">
              <a:latin typeface="Bahnschrift Condensed" panose="020B0502040204020203" pitchFamily="34" charset="0"/>
            </a:endParaRP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</a:rPr>
              <a:t>ZK-STARKs</a:t>
            </a:r>
          </a:p>
          <a:p>
            <a:pPr lvl="1"/>
            <a:r>
              <a:rPr lang="en-US" altLang="ko-KR" dirty="0" err="1" smtClean="0">
                <a:latin typeface="Bahnschrift Condensed" panose="020B0502040204020203" pitchFamily="34" charset="0"/>
              </a:rPr>
              <a:t>Succint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Transparant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ARgument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Knowledge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ZK-SNARKs Overview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Computation      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 Arithmetic Circuit       Quadratic Arithmetic Program</a:t>
            </a:r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Prove it</a:t>
            </a:r>
          </a:p>
          <a:p>
            <a:pPr lvl="1"/>
            <a:r>
              <a:rPr lang="en-US" altLang="ko-KR" dirty="0">
                <a:latin typeface="Bahnschrift Condensed" panose="020B0502040204020203" pitchFamily="34" charset="0"/>
                <a:sym typeface="Wingdings" panose="05000000000000000000" pitchFamily="2" charset="2"/>
              </a:rPr>
              <a:t>With Pinocchio 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Protocol ( Evaluation )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With Pairing in Elliptic Curve Cryptosystem ( Hiding Evaluation )</a:t>
            </a:r>
          </a:p>
          <a:p>
            <a:pPr lvl="1"/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472070" y="2519077"/>
            <a:ext cx="2173357" cy="1482217"/>
            <a:chOff x="838200" y="2558562"/>
            <a:chExt cx="4525109" cy="3086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838200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99538"/>
                  <a:ext cx="545123" cy="54512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2828193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193" y="5099538"/>
                  <a:ext cx="545123" cy="54512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타원 8"/>
                <p:cNvSpPr/>
                <p:nvPr/>
              </p:nvSpPr>
              <p:spPr>
                <a:xfrm>
                  <a:off x="4818186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186" y="5099538"/>
                  <a:ext cx="545123" cy="5451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/>
                <p:cNvSpPr/>
                <p:nvPr/>
              </p:nvSpPr>
              <p:spPr>
                <a:xfrm>
                  <a:off x="1833196" y="3938953"/>
                  <a:ext cx="545123" cy="54512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96" y="3938953"/>
                  <a:ext cx="545123" cy="5451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/>
                <p:cNvSpPr/>
                <p:nvPr/>
              </p:nvSpPr>
              <p:spPr>
                <a:xfrm>
                  <a:off x="3823189" y="3938952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189" y="3938952"/>
                  <a:ext cx="545123" cy="5451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타원 11"/>
                <p:cNvSpPr/>
                <p:nvPr/>
              </p:nvSpPr>
              <p:spPr>
                <a:xfrm>
                  <a:off x="2815004" y="2794366"/>
                  <a:ext cx="545123" cy="54512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004" y="2794366"/>
                  <a:ext cx="545123" cy="54512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/>
            <p:cNvCxnSpPr>
              <a:endCxn id="10" idx="3"/>
            </p:cNvCxnSpPr>
            <p:nvPr/>
          </p:nvCxnSpPr>
          <p:spPr>
            <a:xfrm flipV="1">
              <a:off x="1318846" y="4404245"/>
              <a:ext cx="594181" cy="77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10" idx="7"/>
              <a:endCxn id="12" idx="3"/>
            </p:cNvCxnSpPr>
            <p:nvPr/>
          </p:nvCxnSpPr>
          <p:spPr>
            <a:xfrm flipV="1">
              <a:off x="2298488" y="3259658"/>
              <a:ext cx="596347" cy="75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1"/>
              <a:endCxn id="10" idx="5"/>
            </p:cNvCxnSpPr>
            <p:nvPr/>
          </p:nvCxnSpPr>
          <p:spPr>
            <a:xfrm flipH="1" flipV="1">
              <a:off x="2298488" y="4404245"/>
              <a:ext cx="609536" cy="77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7" idx="7"/>
              <a:endCxn id="11" idx="3"/>
            </p:cNvCxnSpPr>
            <p:nvPr/>
          </p:nvCxnSpPr>
          <p:spPr>
            <a:xfrm flipV="1">
              <a:off x="1303492" y="4404244"/>
              <a:ext cx="2599528" cy="77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1"/>
              <a:endCxn id="11" idx="5"/>
            </p:cNvCxnSpPr>
            <p:nvPr/>
          </p:nvCxnSpPr>
          <p:spPr>
            <a:xfrm flipH="1" flipV="1">
              <a:off x="4288481" y="4404244"/>
              <a:ext cx="609536" cy="77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11" idx="1"/>
              <a:endCxn id="12" idx="5"/>
            </p:cNvCxnSpPr>
            <p:nvPr/>
          </p:nvCxnSpPr>
          <p:spPr>
            <a:xfrm flipH="1" flipV="1">
              <a:off x="3280296" y="3259658"/>
              <a:ext cx="622724" cy="759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2" idx="0"/>
            </p:cNvCxnSpPr>
            <p:nvPr/>
          </p:nvCxnSpPr>
          <p:spPr>
            <a:xfrm flipH="1" flipV="1">
              <a:off x="3087565" y="2558562"/>
              <a:ext cx="1" cy="23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517875" y="3128304"/>
                <a:ext cx="26091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)=7</m:t>
                      </m:r>
                    </m:oMath>
                  </m:oMathPara>
                </a14:m>
                <a:endParaRPr lang="ko-KR" altLang="en-US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5" y="3128304"/>
                <a:ext cx="2609112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/>
              <p:cNvSpPr/>
              <p:nvPr/>
            </p:nvSpPr>
            <p:spPr>
              <a:xfrm>
                <a:off x="6856191" y="2695108"/>
                <a:ext cx="2373924" cy="12357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 smtClean="0"/>
                  <a:t>, 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 smtClean="0"/>
                  <a:t>,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직사각형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191" y="2695108"/>
                <a:ext cx="2373924" cy="1235723"/>
              </a:xfrm>
              <a:prstGeom prst="rect">
                <a:avLst/>
              </a:prstGeom>
              <a:blipFill>
                <a:blip r:embed="rId11"/>
                <a:stretch>
                  <a:fillRect t="-2439" r="-2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1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ZK-STARKs Intro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SNARKs Assumption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ECC Pairing</a:t>
            </a: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>
                <a:latin typeface="Bahnschrift Condensed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Bahnschrift Condensed" panose="020B0502040204020203" pitchFamily="34" charset="0"/>
                <a:sym typeface="Wingdings" panose="05000000000000000000" pitchFamily="2" charset="2"/>
              </a:rPr>
              <a:t>Vulnerable</a:t>
            </a:r>
            <a:r>
              <a:rPr lang="en-US" altLang="ko-KR" dirty="0">
                <a:latin typeface="Bahnschrift Condensed" panose="020B0502040204020203" pitchFamily="34" charset="0"/>
                <a:sym typeface="Wingdings" panose="05000000000000000000" pitchFamily="2" charset="2"/>
              </a:rPr>
              <a:t> from Quantum 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Algorithms</a:t>
            </a:r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STARKs Assumption</a:t>
            </a:r>
          </a:p>
          <a:p>
            <a:pPr lvl="1"/>
            <a:r>
              <a:rPr lang="en-US" altLang="ko-KR" dirty="0" err="1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Merkle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 Tree</a:t>
            </a: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Bahnschrift Condensed" panose="020B0502040204020203" pitchFamily="34" charset="0"/>
                <a:sym typeface="Wingdings" panose="05000000000000000000" pitchFamily="2" charset="2"/>
              </a:rPr>
              <a:t>Safe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 from Quantum Algorithms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 Increase Size of Proof ( hundreds of byte to </a:t>
            </a:r>
            <a:r>
              <a:rPr lang="en-US" altLang="ko-KR" dirty="0" smtClean="0">
                <a:solidFill>
                  <a:srgbClr val="FF0000"/>
                </a:solidFill>
                <a:latin typeface="Bahnschrift Condensed" panose="020B0502040204020203" pitchFamily="34" charset="0"/>
                <a:sym typeface="Wingdings" panose="05000000000000000000" pitchFamily="2" charset="2"/>
              </a:rPr>
              <a:t>hundreds of kilobyte 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)</a:t>
            </a:r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5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latin typeface="Bahnschrift" panose="020B0502040204020203" pitchFamily="34" charset="0"/>
              </a:rPr>
              <a:t>Merkle</a:t>
            </a:r>
            <a:r>
              <a:rPr lang="en-US" altLang="ko-KR" dirty="0" smtClean="0">
                <a:latin typeface="Bahnschrift" panose="020B0502040204020203" pitchFamily="34" charset="0"/>
              </a:rPr>
              <a:t> Tree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SHA-256</a:t>
            </a:r>
            <a:r>
              <a:rPr lang="en-US" altLang="ko-KR" dirty="0">
                <a:latin typeface="Bahnschrift Condensed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( Hash function )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One way, Fixed output size</a:t>
            </a:r>
          </a:p>
          <a:p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Validation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5695117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056239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17361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78483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26353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87475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48597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209719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57589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18711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279833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640955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002078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363200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724322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085444" y="404517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880812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587488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294164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001668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755278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461954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168630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876134" y="367125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231332" y="324453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121852" y="324453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7656272" y="326630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552926" y="324453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912661" y="2868184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9818092" y="2868184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350684" y="236061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2"/>
            <a:endCxn id="43" idx="0"/>
          </p:cNvCxnSpPr>
          <p:nvPr/>
        </p:nvCxnSpPr>
        <p:spPr>
          <a:xfrm flipH="1">
            <a:off x="7046839" y="2628969"/>
            <a:ext cx="1438023" cy="23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5" idx="2"/>
            <a:endCxn id="44" idx="0"/>
          </p:cNvCxnSpPr>
          <p:nvPr/>
        </p:nvCxnSpPr>
        <p:spPr>
          <a:xfrm>
            <a:off x="8484862" y="2628969"/>
            <a:ext cx="1467408" cy="23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2"/>
            <a:endCxn id="39" idx="0"/>
          </p:cNvCxnSpPr>
          <p:nvPr/>
        </p:nvCxnSpPr>
        <p:spPr>
          <a:xfrm flipH="1">
            <a:off x="6365510" y="3136540"/>
            <a:ext cx="681329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9" idx="2"/>
            <a:endCxn id="31" idx="0"/>
          </p:cNvCxnSpPr>
          <p:nvPr/>
        </p:nvCxnSpPr>
        <p:spPr>
          <a:xfrm flipH="1">
            <a:off x="6014990" y="3512889"/>
            <a:ext cx="350520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4" idx="2"/>
            <a:endCxn id="42" idx="0"/>
          </p:cNvCxnSpPr>
          <p:nvPr/>
        </p:nvCxnSpPr>
        <p:spPr>
          <a:xfrm>
            <a:off x="9952270" y="3136540"/>
            <a:ext cx="734834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2"/>
            <a:endCxn id="40" idx="0"/>
          </p:cNvCxnSpPr>
          <p:nvPr/>
        </p:nvCxnSpPr>
        <p:spPr>
          <a:xfrm flipH="1">
            <a:off x="9256030" y="3136540"/>
            <a:ext cx="696240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3" idx="2"/>
            <a:endCxn id="41" idx="0"/>
          </p:cNvCxnSpPr>
          <p:nvPr/>
        </p:nvCxnSpPr>
        <p:spPr>
          <a:xfrm>
            <a:off x="7046839" y="3136540"/>
            <a:ext cx="743611" cy="12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2" idx="0"/>
          </p:cNvCxnSpPr>
          <p:nvPr/>
        </p:nvCxnSpPr>
        <p:spPr>
          <a:xfrm>
            <a:off x="6401458" y="3512889"/>
            <a:ext cx="320208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2"/>
            <a:endCxn id="33" idx="0"/>
          </p:cNvCxnSpPr>
          <p:nvPr/>
        </p:nvCxnSpPr>
        <p:spPr>
          <a:xfrm flipH="1">
            <a:off x="7428342" y="3534659"/>
            <a:ext cx="362108" cy="13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1" idx="2"/>
            <a:endCxn id="34" idx="0"/>
          </p:cNvCxnSpPr>
          <p:nvPr/>
        </p:nvCxnSpPr>
        <p:spPr>
          <a:xfrm>
            <a:off x="7790450" y="3534659"/>
            <a:ext cx="345396" cy="13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2"/>
            <a:endCxn id="35" idx="0"/>
          </p:cNvCxnSpPr>
          <p:nvPr/>
        </p:nvCxnSpPr>
        <p:spPr>
          <a:xfrm flipH="1">
            <a:off x="8889456" y="3512889"/>
            <a:ext cx="366574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0" idx="2"/>
            <a:endCxn id="36" idx="0"/>
          </p:cNvCxnSpPr>
          <p:nvPr/>
        </p:nvCxnSpPr>
        <p:spPr>
          <a:xfrm>
            <a:off x="9256030" y="3512889"/>
            <a:ext cx="340102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2" idx="2"/>
            <a:endCxn id="37" idx="0"/>
          </p:cNvCxnSpPr>
          <p:nvPr/>
        </p:nvCxnSpPr>
        <p:spPr>
          <a:xfrm flipH="1">
            <a:off x="10302808" y="3512889"/>
            <a:ext cx="384296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2" idx="2"/>
            <a:endCxn id="38" idx="0"/>
          </p:cNvCxnSpPr>
          <p:nvPr/>
        </p:nvCxnSpPr>
        <p:spPr>
          <a:xfrm>
            <a:off x="10687104" y="3512889"/>
            <a:ext cx="323208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1" idx="2"/>
            <a:endCxn id="5" idx="0"/>
          </p:cNvCxnSpPr>
          <p:nvPr/>
        </p:nvCxnSpPr>
        <p:spPr>
          <a:xfrm flipH="1">
            <a:off x="5829295" y="3939609"/>
            <a:ext cx="185695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15" idx="0"/>
          </p:cNvCxnSpPr>
          <p:nvPr/>
        </p:nvCxnSpPr>
        <p:spPr>
          <a:xfrm>
            <a:off x="6042987" y="3939609"/>
            <a:ext cx="14743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16" idx="0"/>
          </p:cNvCxnSpPr>
          <p:nvPr/>
        </p:nvCxnSpPr>
        <p:spPr>
          <a:xfrm flipH="1">
            <a:off x="6551539" y="3939609"/>
            <a:ext cx="184704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32" idx="2"/>
            <a:endCxn id="17" idx="0"/>
          </p:cNvCxnSpPr>
          <p:nvPr/>
        </p:nvCxnSpPr>
        <p:spPr>
          <a:xfrm>
            <a:off x="6721666" y="3939609"/>
            <a:ext cx="190995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3" idx="2"/>
            <a:endCxn id="18" idx="0"/>
          </p:cNvCxnSpPr>
          <p:nvPr/>
        </p:nvCxnSpPr>
        <p:spPr>
          <a:xfrm flipH="1">
            <a:off x="7260531" y="3939609"/>
            <a:ext cx="16781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4" idx="2"/>
            <a:endCxn id="20" idx="0"/>
          </p:cNvCxnSpPr>
          <p:nvPr/>
        </p:nvCxnSpPr>
        <p:spPr>
          <a:xfrm flipH="1">
            <a:off x="7982775" y="3939609"/>
            <a:ext cx="15307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2"/>
            <a:endCxn id="22" idx="0"/>
          </p:cNvCxnSpPr>
          <p:nvPr/>
        </p:nvCxnSpPr>
        <p:spPr>
          <a:xfrm flipH="1">
            <a:off x="8691767" y="3939609"/>
            <a:ext cx="197689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3" idx="2"/>
            <a:endCxn id="19" idx="0"/>
          </p:cNvCxnSpPr>
          <p:nvPr/>
        </p:nvCxnSpPr>
        <p:spPr>
          <a:xfrm>
            <a:off x="7428342" y="3939609"/>
            <a:ext cx="19331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4" idx="2"/>
            <a:endCxn id="21" idx="0"/>
          </p:cNvCxnSpPr>
          <p:nvPr/>
        </p:nvCxnSpPr>
        <p:spPr>
          <a:xfrm>
            <a:off x="8135846" y="3939609"/>
            <a:ext cx="20805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5" idx="2"/>
            <a:endCxn id="23" idx="0"/>
          </p:cNvCxnSpPr>
          <p:nvPr/>
        </p:nvCxnSpPr>
        <p:spPr>
          <a:xfrm>
            <a:off x="8889456" y="3939609"/>
            <a:ext cx="163433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36" idx="2"/>
            <a:endCxn id="25" idx="0"/>
          </p:cNvCxnSpPr>
          <p:nvPr/>
        </p:nvCxnSpPr>
        <p:spPr>
          <a:xfrm flipH="1">
            <a:off x="9414011" y="3939609"/>
            <a:ext cx="18212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36" idx="2"/>
            <a:endCxn id="26" idx="0"/>
          </p:cNvCxnSpPr>
          <p:nvPr/>
        </p:nvCxnSpPr>
        <p:spPr>
          <a:xfrm>
            <a:off x="9596132" y="3939609"/>
            <a:ext cx="17900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37" idx="2"/>
            <a:endCxn id="27" idx="0"/>
          </p:cNvCxnSpPr>
          <p:nvPr/>
        </p:nvCxnSpPr>
        <p:spPr>
          <a:xfrm flipH="1">
            <a:off x="10136256" y="3939609"/>
            <a:ext cx="166552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37" idx="2"/>
            <a:endCxn id="28" idx="0"/>
          </p:cNvCxnSpPr>
          <p:nvPr/>
        </p:nvCxnSpPr>
        <p:spPr>
          <a:xfrm>
            <a:off x="10302808" y="3939609"/>
            <a:ext cx="19457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38" idx="2"/>
            <a:endCxn id="29" idx="0"/>
          </p:cNvCxnSpPr>
          <p:nvPr/>
        </p:nvCxnSpPr>
        <p:spPr>
          <a:xfrm flipH="1">
            <a:off x="10858500" y="3939609"/>
            <a:ext cx="151812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38" idx="2"/>
            <a:endCxn id="30" idx="0"/>
          </p:cNvCxnSpPr>
          <p:nvPr/>
        </p:nvCxnSpPr>
        <p:spPr>
          <a:xfrm>
            <a:off x="11010312" y="3939609"/>
            <a:ext cx="20931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695117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56239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6417361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78483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7126353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7487475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848597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8209719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8557589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8918711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9279833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9640955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0002078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363200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724322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11085444" y="4451180"/>
            <a:ext cx="268356" cy="268356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5224868" y="440069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Tx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24331" y="399239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Hashed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Tx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23230" y="3620765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Hashed child nodes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89813" y="493193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Merkle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Tree Structure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951703" y="196354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Merkle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root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4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ZK-STARKs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𝑆𝑢𝑝𝑝𝑜𝑠𝑒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≤9</m:t>
                    </m:r>
                  </m:oMath>
                </a14:m>
                <a:endParaRPr lang="en-US" altLang="ko-KR" b="0" i="1" dirty="0" smtClean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≤1,000,000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𝐻𝑜𝑤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𝑝𝑟𝑜𝑣𝑒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?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𝑇𝑟𝑦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1,000,000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𝑡𝑖𝑚𝑒𝑠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𝑅𝑎𝑛𝑑𝑜𝑚𝑙𝑦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𝑠𝑎𝑚𝑝𝑙𝑒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𝑝𝑜𝑖𝑛𝑡𝑠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𝐶𝑜𝑛𝑠𝑡𝑟𝑢𝑐𝑡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−1000000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𝑇h𝑒𝑛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𝑝𝑟𝑜𝑣𝑒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𝑖𝑡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05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ZK-STARKs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Communication between prover and verifier</a:t>
                </a:r>
              </a:p>
              <a:p>
                <a:pPr lvl="1"/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First ( prover 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𝑒𝑣𝑎𝑙𝑢𝑎𝑡𝑖𝑜𝑛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1~1,000,000,000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𝑚𝑎𝑘𝑒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𝑚𝑒𝑟𝑘𝑙𝑒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𝑡𝑟𝑒𝑒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𝑠𝑒𝑛𝑑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𝑖𝑡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Second ( verifier 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𝐶h𝑜𝑜𝑠𝑒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𝑟𝑎𝑛𝑑𝑜𝑚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16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𝑝𝑜𝑖𝑛𝑡𝑠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𝑅𝑒𝑞𝑢𝑖𝑟𝑒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𝑏𝑟𝑎𝑛𝑐h𝑒𝑠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Third ( prover 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𝑃𝑟𝑜𝑣𝑖𝑑𝑒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𝑏𝑟𝑎𝑛𝑐h𝑒𝑠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Fourth ( verifier 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𝐶h𝑒𝑐𝑘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𝑚𝑒𝑟𝑘𝑙𝑒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𝑟𝑜𝑜𝑡</m:t>
                    </m:r>
                  </m:oMath>
                </a14:m>
                <a:endParaRPr lang="en-US" altLang="ko-KR" b="0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𝐶h𝑒𝑐𝑘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/>
          <p:cNvSpPr/>
          <p:nvPr/>
        </p:nvSpPr>
        <p:spPr>
          <a:xfrm>
            <a:off x="6211956" y="5178287"/>
            <a:ext cx="268356" cy="2683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573078" y="5178287"/>
            <a:ext cx="268356" cy="2683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34200" y="5178287"/>
            <a:ext cx="268356" cy="2683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295322" y="5178287"/>
            <a:ext cx="268356" cy="268356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43192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04314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365436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726558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074428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435550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96672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57794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518917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880039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241161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1602283" y="5178287"/>
            <a:ext cx="268356" cy="268356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97651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04327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811003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518507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9272117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978793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685469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1392973" y="480436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48171" y="437764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9638691" y="437764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73111" y="439941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69765" y="437764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429500" y="4001294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10334931" y="4001294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867523" y="3493723"/>
            <a:ext cx="268356" cy="26835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2"/>
            <a:endCxn id="43" idx="0"/>
          </p:cNvCxnSpPr>
          <p:nvPr/>
        </p:nvCxnSpPr>
        <p:spPr>
          <a:xfrm flipH="1">
            <a:off x="7563678" y="3762079"/>
            <a:ext cx="1438023" cy="23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5" idx="2"/>
            <a:endCxn id="44" idx="0"/>
          </p:cNvCxnSpPr>
          <p:nvPr/>
        </p:nvCxnSpPr>
        <p:spPr>
          <a:xfrm>
            <a:off x="9001701" y="3762079"/>
            <a:ext cx="1467408" cy="23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43" idx="2"/>
            <a:endCxn id="39" idx="0"/>
          </p:cNvCxnSpPr>
          <p:nvPr/>
        </p:nvCxnSpPr>
        <p:spPr>
          <a:xfrm flipH="1">
            <a:off x="6882349" y="4269650"/>
            <a:ext cx="681329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39" idx="2"/>
            <a:endCxn id="31" idx="0"/>
          </p:cNvCxnSpPr>
          <p:nvPr/>
        </p:nvCxnSpPr>
        <p:spPr>
          <a:xfrm flipH="1">
            <a:off x="6531829" y="4645999"/>
            <a:ext cx="350520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44" idx="2"/>
            <a:endCxn id="42" idx="0"/>
          </p:cNvCxnSpPr>
          <p:nvPr/>
        </p:nvCxnSpPr>
        <p:spPr>
          <a:xfrm>
            <a:off x="10469109" y="4269650"/>
            <a:ext cx="734834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44" idx="2"/>
            <a:endCxn id="40" idx="0"/>
          </p:cNvCxnSpPr>
          <p:nvPr/>
        </p:nvCxnSpPr>
        <p:spPr>
          <a:xfrm flipH="1">
            <a:off x="9772869" y="4269650"/>
            <a:ext cx="696240" cy="107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3" idx="2"/>
            <a:endCxn id="41" idx="0"/>
          </p:cNvCxnSpPr>
          <p:nvPr/>
        </p:nvCxnSpPr>
        <p:spPr>
          <a:xfrm>
            <a:off x="7563678" y="4269650"/>
            <a:ext cx="743611" cy="12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2" idx="0"/>
          </p:cNvCxnSpPr>
          <p:nvPr/>
        </p:nvCxnSpPr>
        <p:spPr>
          <a:xfrm>
            <a:off x="6918297" y="4645999"/>
            <a:ext cx="320208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1" idx="2"/>
            <a:endCxn id="33" idx="0"/>
          </p:cNvCxnSpPr>
          <p:nvPr/>
        </p:nvCxnSpPr>
        <p:spPr>
          <a:xfrm flipH="1">
            <a:off x="7945181" y="4667769"/>
            <a:ext cx="362108" cy="13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41" idx="2"/>
            <a:endCxn id="34" idx="0"/>
          </p:cNvCxnSpPr>
          <p:nvPr/>
        </p:nvCxnSpPr>
        <p:spPr>
          <a:xfrm>
            <a:off x="8307289" y="4667769"/>
            <a:ext cx="345396" cy="136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2"/>
            <a:endCxn id="35" idx="0"/>
          </p:cNvCxnSpPr>
          <p:nvPr/>
        </p:nvCxnSpPr>
        <p:spPr>
          <a:xfrm flipH="1">
            <a:off x="9406295" y="4645999"/>
            <a:ext cx="366574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40" idx="2"/>
            <a:endCxn id="36" idx="0"/>
          </p:cNvCxnSpPr>
          <p:nvPr/>
        </p:nvCxnSpPr>
        <p:spPr>
          <a:xfrm>
            <a:off x="9772869" y="4645999"/>
            <a:ext cx="340102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42" idx="2"/>
            <a:endCxn id="37" idx="0"/>
          </p:cNvCxnSpPr>
          <p:nvPr/>
        </p:nvCxnSpPr>
        <p:spPr>
          <a:xfrm flipH="1">
            <a:off x="10819647" y="4645999"/>
            <a:ext cx="384296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42" idx="2"/>
            <a:endCxn id="38" idx="0"/>
          </p:cNvCxnSpPr>
          <p:nvPr/>
        </p:nvCxnSpPr>
        <p:spPr>
          <a:xfrm>
            <a:off x="11203943" y="4645999"/>
            <a:ext cx="323208" cy="15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1" idx="2"/>
            <a:endCxn id="5" idx="0"/>
          </p:cNvCxnSpPr>
          <p:nvPr/>
        </p:nvCxnSpPr>
        <p:spPr>
          <a:xfrm flipH="1">
            <a:off x="6346134" y="5072719"/>
            <a:ext cx="185695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endCxn id="15" idx="0"/>
          </p:cNvCxnSpPr>
          <p:nvPr/>
        </p:nvCxnSpPr>
        <p:spPr>
          <a:xfrm>
            <a:off x="6559826" y="5072719"/>
            <a:ext cx="14743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endCxn id="16" idx="0"/>
          </p:cNvCxnSpPr>
          <p:nvPr/>
        </p:nvCxnSpPr>
        <p:spPr>
          <a:xfrm flipH="1">
            <a:off x="7068378" y="5072719"/>
            <a:ext cx="184704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32" idx="2"/>
            <a:endCxn id="17" idx="0"/>
          </p:cNvCxnSpPr>
          <p:nvPr/>
        </p:nvCxnSpPr>
        <p:spPr>
          <a:xfrm>
            <a:off x="7238505" y="5072719"/>
            <a:ext cx="190995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33" idx="2"/>
            <a:endCxn id="18" idx="0"/>
          </p:cNvCxnSpPr>
          <p:nvPr/>
        </p:nvCxnSpPr>
        <p:spPr>
          <a:xfrm flipH="1">
            <a:off x="7777370" y="5072719"/>
            <a:ext cx="16781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34" idx="2"/>
            <a:endCxn id="20" idx="0"/>
          </p:cNvCxnSpPr>
          <p:nvPr/>
        </p:nvCxnSpPr>
        <p:spPr>
          <a:xfrm flipH="1">
            <a:off x="8499614" y="5072719"/>
            <a:ext cx="15307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35" idx="2"/>
            <a:endCxn id="22" idx="0"/>
          </p:cNvCxnSpPr>
          <p:nvPr/>
        </p:nvCxnSpPr>
        <p:spPr>
          <a:xfrm flipH="1">
            <a:off x="9208606" y="5072719"/>
            <a:ext cx="197689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33" idx="2"/>
            <a:endCxn id="19" idx="0"/>
          </p:cNvCxnSpPr>
          <p:nvPr/>
        </p:nvCxnSpPr>
        <p:spPr>
          <a:xfrm>
            <a:off x="7945181" y="5072719"/>
            <a:ext cx="19331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34" idx="2"/>
            <a:endCxn id="21" idx="0"/>
          </p:cNvCxnSpPr>
          <p:nvPr/>
        </p:nvCxnSpPr>
        <p:spPr>
          <a:xfrm>
            <a:off x="8652685" y="5072719"/>
            <a:ext cx="20805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35" idx="2"/>
            <a:endCxn id="23" idx="0"/>
          </p:cNvCxnSpPr>
          <p:nvPr/>
        </p:nvCxnSpPr>
        <p:spPr>
          <a:xfrm>
            <a:off x="9406295" y="5072719"/>
            <a:ext cx="163433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36" idx="2"/>
            <a:endCxn id="25" idx="0"/>
          </p:cNvCxnSpPr>
          <p:nvPr/>
        </p:nvCxnSpPr>
        <p:spPr>
          <a:xfrm flipH="1">
            <a:off x="9930850" y="5072719"/>
            <a:ext cx="18212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36" idx="2"/>
            <a:endCxn id="26" idx="0"/>
          </p:cNvCxnSpPr>
          <p:nvPr/>
        </p:nvCxnSpPr>
        <p:spPr>
          <a:xfrm>
            <a:off x="10112971" y="5072719"/>
            <a:ext cx="179001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37" idx="2"/>
            <a:endCxn id="27" idx="0"/>
          </p:cNvCxnSpPr>
          <p:nvPr/>
        </p:nvCxnSpPr>
        <p:spPr>
          <a:xfrm flipH="1">
            <a:off x="10653095" y="5072719"/>
            <a:ext cx="166552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37" idx="2"/>
            <a:endCxn id="28" idx="0"/>
          </p:cNvCxnSpPr>
          <p:nvPr/>
        </p:nvCxnSpPr>
        <p:spPr>
          <a:xfrm>
            <a:off x="10819647" y="5072719"/>
            <a:ext cx="19457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38" idx="2"/>
            <a:endCxn id="29" idx="0"/>
          </p:cNvCxnSpPr>
          <p:nvPr/>
        </p:nvCxnSpPr>
        <p:spPr>
          <a:xfrm flipH="1">
            <a:off x="11375339" y="5072719"/>
            <a:ext cx="151812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38" idx="2"/>
            <a:endCxn id="30" idx="0"/>
          </p:cNvCxnSpPr>
          <p:nvPr/>
        </p:nvCxnSpPr>
        <p:spPr>
          <a:xfrm>
            <a:off x="11527151" y="5072719"/>
            <a:ext cx="209310" cy="10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Pros and Cons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Pros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Data integrity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Decentralizing</a:t>
            </a:r>
          </a:p>
          <a:p>
            <a:pPr lvl="1"/>
            <a:endParaRPr lang="en-US" altLang="ko-KR" dirty="0">
              <a:latin typeface="Bahnschrift Condensed" panose="020B0502040204020203" pitchFamily="34" charset="0"/>
            </a:endParaRPr>
          </a:p>
          <a:p>
            <a:pPr marL="457200" lvl="1" indent="0">
              <a:buNone/>
            </a:pP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 All user have the same data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</a:rPr>
              <a:t>Cons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Security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Privacy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1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Privacy Communication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Covert Communication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Hiding relationship between two party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Hiding when communication is started</a:t>
            </a:r>
          </a:p>
          <a:p>
            <a:pPr lvl="1"/>
            <a:endParaRPr lang="en-US" altLang="ko-KR" dirty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Covert Channel in </a:t>
            </a:r>
            <a:r>
              <a:rPr lang="en-US" altLang="ko-KR" dirty="0" err="1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Blockchain</a:t>
            </a:r>
            <a:endParaRPr lang="en-US" altLang="ko-KR" dirty="0" smtClean="0">
              <a:latin typeface="Bahnschrift Condensed" panose="020B0502040204020203" pitchFamily="34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Condition</a:t>
            </a:r>
          </a:p>
          <a:p>
            <a:pPr lvl="2"/>
            <a:r>
              <a:rPr lang="en-US" altLang="ko-KR" b="1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Accessibility</a:t>
            </a:r>
          </a:p>
          <a:p>
            <a:pPr lvl="2"/>
            <a:r>
              <a:rPr lang="en-US" altLang="ko-KR" b="1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Immutability</a:t>
            </a:r>
          </a:p>
          <a:p>
            <a:pPr lvl="2"/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41123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Covert Communication on </a:t>
            </a:r>
            <a:r>
              <a:rPr lang="en-US" altLang="ko-KR" dirty="0" err="1" smtClean="0">
                <a:latin typeface="Bahnschrift" panose="020B0502040204020203" pitchFamily="34" charset="0"/>
              </a:rPr>
              <a:t>Blockchain</a:t>
            </a:r>
            <a:r>
              <a:rPr lang="en-US" altLang="ko-KR" dirty="0">
                <a:latin typeface="Bahnschrift" panose="020B0502040204020203" pitchFamily="34" charset="0"/>
              </a:rPr>
              <a:t/>
            </a:r>
            <a:br>
              <a:rPr lang="en-US" altLang="ko-KR" dirty="0">
                <a:latin typeface="Bahnschrift" panose="020B0502040204020203" pitchFamily="34" charset="0"/>
              </a:rPr>
            </a:br>
            <a:r>
              <a:rPr lang="en-US" altLang="ko-KR" dirty="0" smtClean="0">
                <a:latin typeface="Bahnschrift" panose="020B0502040204020203" pitchFamily="34" charset="0"/>
              </a:rPr>
              <a:t>( BLOCCE 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Encrypt Message</a:t>
                </a:r>
              </a:p>
              <a:p>
                <a:endParaRPr lang="en-US" altLang="ko-KR" dirty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Start Indicator</a:t>
                </a:r>
              </a:p>
              <a:p>
                <a:endParaRPr lang="en-US" altLang="ko-KR" dirty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Concatenate</a:t>
                </a:r>
              </a:p>
              <a:p>
                <a:endParaRPr lang="en-US" altLang="ko-KR" dirty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Bahnschrift Condensed" panose="020B0502040204020203" pitchFamily="34" charset="0"/>
                    <a:sym typeface="Wingdings" panose="05000000000000000000" pitchFamily="2" charset="2"/>
                  </a:rPr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1011</m:t>
                    </m:r>
                  </m:oMath>
                </a14:m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latin typeface="Bahnschrift Condensed" panose="020B0502040204020203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4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1513840" y="2397760"/>
                <a:ext cx="1686560" cy="3556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2397760"/>
                <a:ext cx="1686560" cy="355600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1513840" y="3434080"/>
                <a:ext cx="1270000" cy="355600"/>
              </a:xfrm>
              <a:prstGeom prst="rect">
                <a:avLst/>
              </a:prstGeom>
              <a:solidFill>
                <a:schemeClr val="accent5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3434080"/>
                <a:ext cx="1270000" cy="355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783840" y="4470400"/>
                <a:ext cx="1686560" cy="35560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40" y="4470400"/>
                <a:ext cx="1686560" cy="35560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513840" y="4470400"/>
                <a:ext cx="1270000" cy="355600"/>
              </a:xfrm>
              <a:prstGeom prst="rect">
                <a:avLst/>
              </a:prstGeom>
              <a:solidFill>
                <a:schemeClr val="accent5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840" y="4470400"/>
                <a:ext cx="1270000" cy="355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67533" y="2157829"/>
                <a:ext cx="60701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Address 0100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1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00001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on May 5</a:t>
                </a:r>
                <a:r>
                  <a:rPr lang="en-US" altLang="ko-KR" baseline="30000" dirty="0">
                    <a:latin typeface="Bahnschrift" panose="020B0502040204020203" pitchFamily="34" charset="0"/>
                  </a:rPr>
                  <a:t>th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>
                    <a:latin typeface="Bahnschrift" panose="020B0502040204020203" pitchFamily="34" charset="0"/>
                  </a:rPr>
                  <a:t>Address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0000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0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10101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on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June 6</a:t>
                </a:r>
                <a:r>
                  <a:rPr lang="en-US" altLang="ko-KR" baseline="30000" dirty="0" smtClean="0">
                    <a:latin typeface="Bahnschrift" panose="020B0502040204020203" pitchFamily="34" charset="0"/>
                  </a:rPr>
                  <a:t>th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>
                    <a:latin typeface="Bahnschrift" panose="020B0502040204020203" pitchFamily="34" charset="0"/>
                  </a:rPr>
                  <a:t>Address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0011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1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00001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on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June 10</a:t>
                </a:r>
                <a:r>
                  <a:rPr lang="en-US" altLang="ko-KR" baseline="30000" dirty="0" smtClean="0">
                    <a:latin typeface="Bahnschrift" panose="020B0502040204020203" pitchFamily="34" charset="0"/>
                  </a:rPr>
                  <a:t>th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>
                    <a:latin typeface="Bahnschrift" panose="020B0502040204020203" pitchFamily="34" charset="0"/>
                  </a:rPr>
                  <a:t>Address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1001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1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10101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on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July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5</a:t>
                </a:r>
                <a:r>
                  <a:rPr lang="en-US" altLang="ko-KR" baseline="30000" dirty="0">
                    <a:latin typeface="Bahnschrift" panose="020B0502040204020203" pitchFamily="34" charset="0"/>
                  </a:rPr>
                  <a:t>th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𝑓𝑟𝑜𝑚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h𝑒𝑟𝑒</m:t>
                    </m:r>
                  </m:oMath>
                </a14:m>
                <a:endParaRPr lang="en-US" altLang="ko-KR" b="0" dirty="0" smtClean="0">
                  <a:latin typeface="Bahnschrift" panose="020B0502040204020203" pitchFamily="34" charset="0"/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Address 0001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1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00001 on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July 11</a:t>
                </a:r>
                <a:r>
                  <a:rPr lang="en-US" altLang="ko-KR" baseline="30000" dirty="0" smtClean="0">
                    <a:latin typeface="Bahnschrift" panose="020B0502040204020203" pitchFamily="34" charset="0"/>
                  </a:rPr>
                  <a:t>th</a:t>
                </a:r>
                <a:endParaRPr lang="en-US" altLang="ko-KR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Address 0000</a:t>
                </a:r>
                <a:r>
                  <a:rPr lang="en-US" altLang="ko-KR" dirty="0" smtClean="0">
                    <a:solidFill>
                      <a:srgbClr val="FF0000"/>
                    </a:solidFill>
                    <a:latin typeface="Bahnschrift" panose="020B0502040204020203" pitchFamily="34" charset="0"/>
                  </a:rPr>
                  <a:t>1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 </a:t>
                </a:r>
                <a:r>
                  <a:rPr lang="en-US" altLang="ko-KR" dirty="0">
                    <a:latin typeface="Bahnschrift" panose="020B0502040204020203" pitchFamily="34" charset="0"/>
                  </a:rPr>
                  <a:t>sent 3 BTC to wallet 00001 on </a:t>
                </a:r>
                <a:r>
                  <a:rPr lang="en-US" altLang="ko-KR" dirty="0" smtClean="0">
                    <a:latin typeface="Bahnschrift" panose="020B0502040204020203" pitchFamily="34" charset="0"/>
                  </a:rPr>
                  <a:t>July 21</a:t>
                </a:r>
                <a:r>
                  <a:rPr lang="en-US" altLang="ko-KR" baseline="30000" dirty="0" smtClean="0">
                    <a:latin typeface="Bahnschrift" panose="020B0502040204020203" pitchFamily="34" charset="0"/>
                  </a:rPr>
                  <a:t>th</a:t>
                </a:r>
                <a:endParaRPr lang="en-US" altLang="ko-KR" baseline="30000" dirty="0">
                  <a:latin typeface="Bahnschrift" panose="020B0502040204020203" pitchFamily="34" charset="0"/>
                </a:endParaRPr>
              </a:p>
              <a:p>
                <a:r>
                  <a:rPr lang="en-US" altLang="ko-KR" dirty="0" smtClean="0">
                    <a:latin typeface="Bahnschrift" panose="020B0502040204020203" pitchFamily="34" charset="0"/>
                  </a:rPr>
                  <a:t>. . 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33" y="2157829"/>
                <a:ext cx="6070194" cy="2308324"/>
              </a:xfrm>
              <a:prstGeom prst="rect">
                <a:avLst/>
              </a:prstGeom>
              <a:blipFill>
                <a:blip r:embed="rId8"/>
                <a:stretch>
                  <a:fillRect l="-802" t="-1312" b="-2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/>
          <p:cNvSpPr/>
          <p:nvPr/>
        </p:nvSpPr>
        <p:spPr>
          <a:xfrm>
            <a:off x="5467533" y="1767718"/>
            <a:ext cx="1884773" cy="39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Transaction List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7533" y="4706005"/>
            <a:ext cx="60701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ahnschrift" panose="020B0502040204020203" pitchFamily="34" charset="0"/>
              </a:rPr>
              <a:t>Security Proof</a:t>
            </a:r>
          </a:p>
          <a:p>
            <a:endParaRPr lang="en-US" altLang="ko-KR" dirty="0" smtClean="0">
              <a:latin typeface="Bahnschrift" panose="020B0502040204020203" pitchFamily="34" charset="0"/>
            </a:endParaRPr>
          </a:p>
          <a:p>
            <a:r>
              <a:rPr lang="en-US" altLang="ko-KR" dirty="0" smtClean="0">
                <a:latin typeface="Bahnschrift" panose="020B0502040204020203" pitchFamily="34" charset="0"/>
              </a:rPr>
              <a:t>Using history of Alice’s payment</a:t>
            </a:r>
          </a:p>
          <a:p>
            <a:r>
              <a:rPr lang="en-US" altLang="ko-KR" dirty="0" smtClean="0">
                <a:latin typeface="Bahnschrift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latin typeface="Bahnschrift" panose="020B0502040204020203" pitchFamily="34" charset="0"/>
              </a:rPr>
              <a:t>Indistinguishibility</a:t>
            </a:r>
            <a:endParaRPr lang="en-US" altLang="ko-KR" dirty="0" smtClean="0">
              <a:latin typeface="Bahnschrift" panose="020B0502040204020203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2932" y="1898650"/>
            <a:ext cx="807308" cy="2610068"/>
          </a:xfrm>
          <a:prstGeom prst="rect">
            <a:avLst/>
          </a:prstGeom>
          <a:noFill/>
          <a:ln w="38100">
            <a:solidFill>
              <a:srgbClr val="FF0000">
                <a:alpha val="32157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5" idx="2"/>
          </p:cNvCxnSpPr>
          <p:nvPr/>
        </p:nvCxnSpPr>
        <p:spPr>
          <a:xfrm flipH="1">
            <a:off x="6737533" y="4508718"/>
            <a:ext cx="1129053" cy="82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6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Privacy Invasion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Public ledger ( Bitcoin,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Ethereum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)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Opened database</a:t>
            </a:r>
          </a:p>
          <a:p>
            <a:pPr lvl="2"/>
            <a:r>
              <a:rPr lang="en-US" altLang="ko-KR" dirty="0" smtClean="0">
                <a:latin typeface="Bahnschrift Condensed" panose="020B0502040204020203" pitchFamily="34" charset="0"/>
              </a:rPr>
              <a:t>Transaction</a:t>
            </a:r>
          </a:p>
          <a:p>
            <a:pPr lvl="1"/>
            <a:r>
              <a:rPr lang="en-US" altLang="ko-KR" dirty="0" err="1" smtClean="0">
                <a:latin typeface="Bahnschrift Condensed" panose="020B0502040204020203" pitchFamily="34" charset="0"/>
              </a:rPr>
              <a:t>Pseudonymity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pPr lvl="2"/>
            <a:r>
              <a:rPr lang="en-US" altLang="ko-KR" dirty="0" smtClean="0">
                <a:latin typeface="Bahnschrift Condensed" panose="020B0502040204020203" pitchFamily="34" charset="0"/>
              </a:rPr>
              <a:t>Address</a:t>
            </a:r>
          </a:p>
          <a:p>
            <a:pPr marL="457200" lvl="1" indent="0">
              <a:buNone/>
            </a:pPr>
            <a:r>
              <a:rPr lang="en-US" altLang="ko-KR" dirty="0" smtClean="0">
                <a:latin typeface="Bahnschrift Condensed" panose="020B0502040204020203" pitchFamily="34" charset="0"/>
                <a:sym typeface="Wingdings" panose="05000000000000000000" pitchFamily="2" charset="2"/>
              </a:rPr>
              <a:t> Usage Analysis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pPr marL="457200" lvl="1" indent="0">
              <a:buNone/>
            </a:pPr>
            <a:endParaRPr lang="en-US" altLang="ko-KR" dirty="0" smtClean="0">
              <a:latin typeface="Bahnschrift Condensed" panose="020B0502040204020203" pitchFamily="34" charset="0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</a:rPr>
              <a:t>Private ledger (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Hyperledger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)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Permissioned database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Real-name system</a:t>
            </a:r>
          </a:p>
          <a:p>
            <a:endParaRPr lang="en-US" altLang="ko-KR" dirty="0" smtClean="0">
              <a:latin typeface="Bahnschrift Condensed" panose="020B0502040204020203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519160" y="4732020"/>
            <a:ext cx="2834640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Can’t be preserved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Why Privacy?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GDPR ( General Data Protection Regulation )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Privacy policy in EU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Trends</a:t>
            </a:r>
            <a:endParaRPr lang="en-US" altLang="ko-KR" dirty="0">
              <a:latin typeface="Bahnschrift Condensed" panose="020B0502040204020203" pitchFamily="34" charset="0"/>
            </a:endParaRPr>
          </a:p>
          <a:p>
            <a:pPr lvl="1"/>
            <a:endParaRPr lang="en-US" altLang="ko-KR" dirty="0" smtClean="0">
              <a:latin typeface="Bahnschrift Condensed" panose="020B0502040204020203" pitchFamily="34" charset="0"/>
            </a:endParaRPr>
          </a:p>
          <a:p>
            <a:pPr lvl="1"/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r>
              <a:rPr lang="en-US" altLang="ko-KR" dirty="0" smtClean="0">
                <a:latin typeface="Bahnschrift Condensed" panose="020B0502040204020203" pitchFamily="34" charset="0"/>
              </a:rPr>
              <a:t> Application</a:t>
            </a: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Diverse use case</a:t>
            </a:r>
          </a:p>
          <a:p>
            <a:pPr lvl="1"/>
            <a:endParaRPr lang="en-US" altLang="ko-KR" dirty="0" smtClean="0">
              <a:latin typeface="Bahnschrift Condensed" panose="020B0502040204020203" pitchFamily="34" charset="0"/>
            </a:endParaRPr>
          </a:p>
          <a:p>
            <a:pPr lvl="1"/>
            <a:endParaRPr lang="en-US" altLang="ko-KR" dirty="0">
              <a:latin typeface="Bahnschrift Condensed" panose="020B0502040204020203" pitchFamily="34" charset="0"/>
            </a:endParaRPr>
          </a:p>
          <a:p>
            <a:pPr lvl="1"/>
            <a:endParaRPr lang="en-US" altLang="ko-KR" dirty="0" smtClean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3097100" y="2347908"/>
            <a:ext cx="2054860" cy="2054860"/>
          </a:xfrm>
          <a:prstGeom prst="ellipse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81684" y="961427"/>
            <a:ext cx="2054860" cy="2054860"/>
          </a:xfrm>
          <a:prstGeom prst="ellipse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283209" y="961427"/>
            <a:ext cx="2054860" cy="2054860"/>
          </a:xfrm>
          <a:prstGeom prst="ellipse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Use case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CCTV cooperation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Peer review system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Emission trading scheme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60" y="1589827"/>
            <a:ext cx="708358" cy="70835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35" y="1589827"/>
            <a:ext cx="708358" cy="70835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51" y="3021159"/>
            <a:ext cx="708358" cy="70835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556652" y="403343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Integrity of video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99877"/>
              </p:ext>
            </p:extLst>
          </p:nvPr>
        </p:nvGraphicFramePr>
        <p:xfrm>
          <a:off x="7133497" y="1675649"/>
          <a:ext cx="4726608" cy="180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52">
                  <a:extLst>
                    <a:ext uri="{9D8B030D-6E8A-4147-A177-3AD203B41FA5}">
                      <a16:colId xmlns:a16="http://schemas.microsoft.com/office/drawing/2014/main" val="2279745347"/>
                    </a:ext>
                  </a:extLst>
                </a:gridCol>
                <a:gridCol w="1181652">
                  <a:extLst>
                    <a:ext uri="{9D8B030D-6E8A-4147-A177-3AD203B41FA5}">
                      <a16:colId xmlns:a16="http://schemas.microsoft.com/office/drawing/2014/main" val="2233317886"/>
                    </a:ext>
                  </a:extLst>
                </a:gridCol>
                <a:gridCol w="1181652">
                  <a:extLst>
                    <a:ext uri="{9D8B030D-6E8A-4147-A177-3AD203B41FA5}">
                      <a16:colId xmlns:a16="http://schemas.microsoft.com/office/drawing/2014/main" val="2322799802"/>
                    </a:ext>
                  </a:extLst>
                </a:gridCol>
                <a:gridCol w="1181652">
                  <a:extLst>
                    <a:ext uri="{9D8B030D-6E8A-4147-A177-3AD203B41FA5}">
                      <a16:colId xmlns:a16="http://schemas.microsoft.com/office/drawing/2014/main" val="25813832"/>
                    </a:ext>
                  </a:extLst>
                </a:gridCol>
              </a:tblGrid>
              <a:tr h="581332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CCTV</a:t>
                      </a:r>
                      <a:r>
                        <a:rPr lang="en-US" altLang="ko-KR" baseline="0" dirty="0" smtClean="0">
                          <a:latin typeface="Bahnschrift Condensed" panose="020B0502040204020203" pitchFamily="34" charset="0"/>
                        </a:rPr>
                        <a:t> A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CCTV B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CCTV C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45328"/>
                  </a:ext>
                </a:extLst>
              </a:tr>
              <a:tr h="581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Traffic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Accident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Yes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Yes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Yes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3364"/>
                  </a:ext>
                </a:extLst>
              </a:tr>
              <a:tr h="5813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Violence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No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No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ahnschrift Condensed" panose="020B0502040204020203" pitchFamily="34" charset="0"/>
                        </a:rPr>
                        <a:t>Yes</a:t>
                      </a:r>
                      <a:endParaRPr lang="ko-KR" alt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21237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1325984" y="34611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Data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78091" y="4433288"/>
            <a:ext cx="195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ahnschrift" panose="020B0502040204020203" pitchFamily="34" charset="0"/>
              </a:rPr>
              <a:t>Expectation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8091" y="4925473"/>
            <a:ext cx="465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Privacy</a:t>
            </a:r>
            <a:endParaRPr lang="en-US" altLang="ko-KR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5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Use case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CCTV cooperation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Peer review system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Emission trading scheme</a:t>
            </a:r>
            <a:endParaRPr lang="ko-KR" altLang="en-US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40" y="2300910"/>
            <a:ext cx="1243090" cy="12430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41" y="2268085"/>
            <a:ext cx="1245399" cy="124539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759621" y="894541"/>
            <a:ext cx="1613699" cy="487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External storage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36" y="539701"/>
            <a:ext cx="1269201" cy="12692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30" y="2106709"/>
            <a:ext cx="1243090" cy="124309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831" y="2073884"/>
            <a:ext cx="1245399" cy="124539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855" y="2300910"/>
            <a:ext cx="1243090" cy="124309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456" y="2268085"/>
            <a:ext cx="1245399" cy="124539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268" y="1943101"/>
            <a:ext cx="1243090" cy="124309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869" y="1910276"/>
            <a:ext cx="1245399" cy="124539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945" y="2106709"/>
            <a:ext cx="1243090" cy="124309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546" y="2073884"/>
            <a:ext cx="1245399" cy="124539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570" y="2300910"/>
            <a:ext cx="1243090" cy="124309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171" y="2268085"/>
            <a:ext cx="1245399" cy="1245399"/>
          </a:xfrm>
          <a:prstGeom prst="rect">
            <a:avLst/>
          </a:prstGeom>
        </p:spPr>
      </p:pic>
      <p:cxnSp>
        <p:nvCxnSpPr>
          <p:cNvPr id="30" name="꺾인 연결선 29"/>
          <p:cNvCxnSpPr>
            <a:endCxn id="11" idx="1"/>
          </p:cNvCxnSpPr>
          <p:nvPr/>
        </p:nvCxnSpPr>
        <p:spPr>
          <a:xfrm flipV="1">
            <a:off x="3738688" y="1174302"/>
            <a:ext cx="2069048" cy="883098"/>
          </a:xfrm>
          <a:prstGeom prst="bentConnector3">
            <a:avLst>
              <a:gd name="adj1" fmla="val -43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140169" y="1552797"/>
            <a:ext cx="0" cy="390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endCxn id="9" idx="3"/>
          </p:cNvCxnSpPr>
          <p:nvPr/>
        </p:nvCxnSpPr>
        <p:spPr>
          <a:xfrm rot="10800000">
            <a:off x="8373321" y="1138050"/>
            <a:ext cx="2088543" cy="663428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아래쪽 화살표 38"/>
          <p:cNvSpPr/>
          <p:nvPr/>
        </p:nvSpPr>
        <p:spPr>
          <a:xfrm>
            <a:off x="2954705" y="3589286"/>
            <a:ext cx="1490869" cy="30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6260906" y="3591803"/>
            <a:ext cx="1490869" cy="30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9502621" y="3585575"/>
            <a:ext cx="1490869" cy="302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49" y="3967535"/>
            <a:ext cx="809779" cy="80977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450" y="3967535"/>
            <a:ext cx="809779" cy="80977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65" y="3967535"/>
            <a:ext cx="809779" cy="80977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11" y="5187808"/>
            <a:ext cx="1203053" cy="1203053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4033841" y="5903844"/>
            <a:ext cx="1613699" cy="4870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Bahnschrift Condensed" panose="020B0502040204020203" pitchFamily="34" charset="0"/>
              </a:rPr>
              <a:t>Ethereum</a:t>
            </a:r>
            <a:r>
              <a:rPr lang="en-US" altLang="ko-KR" dirty="0">
                <a:latin typeface="Bahnschrift Condensed" panose="020B0502040204020203" pitchFamily="34" charset="0"/>
              </a:rPr>
              <a:t> </a:t>
            </a:r>
            <a:r>
              <a:rPr lang="en-US" altLang="ko-KR" dirty="0" smtClean="0">
                <a:latin typeface="Bahnschrift Condensed" panose="020B0502040204020203" pitchFamily="34" charset="0"/>
              </a:rPr>
              <a:t>Network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52" name="꺾인 연결선 51"/>
          <p:cNvCxnSpPr>
            <a:stCxn id="42" idx="3"/>
            <a:endCxn id="49" idx="3"/>
          </p:cNvCxnSpPr>
          <p:nvPr/>
        </p:nvCxnSpPr>
        <p:spPr>
          <a:xfrm>
            <a:off x="4105028" y="4372425"/>
            <a:ext cx="196636" cy="1416910"/>
          </a:xfrm>
          <a:prstGeom prst="bentConnector3">
            <a:avLst>
              <a:gd name="adj1" fmla="val 22400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3" idx="2"/>
          </p:cNvCxnSpPr>
          <p:nvPr/>
        </p:nvCxnSpPr>
        <p:spPr>
          <a:xfrm rot="5400000">
            <a:off x="5570587" y="3752057"/>
            <a:ext cx="410496" cy="2461010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44" idx="2"/>
          </p:cNvCxnSpPr>
          <p:nvPr/>
        </p:nvCxnSpPr>
        <p:spPr>
          <a:xfrm rot="5400000">
            <a:off x="8421950" y="3361703"/>
            <a:ext cx="410494" cy="3241716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05940" y="5327670"/>
            <a:ext cx="195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ahnschrift" panose="020B0502040204020203" pitchFamily="34" charset="0"/>
              </a:rPr>
              <a:t>Expectation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05940" y="5819855"/>
            <a:ext cx="465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174199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3413934" y="1546092"/>
            <a:ext cx="1334262" cy="1842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Use case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CCTV cooperation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Peer review system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Emission trading scheme</a:t>
            </a:r>
            <a:endParaRPr lang="ko-KR" altLang="en-US" sz="2000" dirty="0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01" y="4530572"/>
            <a:ext cx="698747" cy="698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677" y="4530571"/>
            <a:ext cx="698747" cy="6987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53" y="4530571"/>
            <a:ext cx="698747" cy="69874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629" y="4530571"/>
            <a:ext cx="698747" cy="698747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4879201" y="4045024"/>
            <a:ext cx="2884175" cy="417443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" panose="020B0502040204020203" pitchFamily="34" charset="0"/>
              </a:rPr>
              <a:t>Edge Node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08" y="1730051"/>
            <a:ext cx="1498531" cy="147467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15" y="3930756"/>
            <a:ext cx="1298562" cy="12985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00" y="1639959"/>
            <a:ext cx="668084" cy="66808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00" y="2536643"/>
            <a:ext cx="668084" cy="66808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6060573" y="3323524"/>
            <a:ext cx="0" cy="72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3"/>
            <a:endCxn id="11" idx="1"/>
          </p:cNvCxnSpPr>
          <p:nvPr/>
        </p:nvCxnSpPr>
        <p:spPr>
          <a:xfrm>
            <a:off x="4748196" y="2467389"/>
            <a:ext cx="563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04" y="1567665"/>
            <a:ext cx="1320823" cy="132082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524" y="3095309"/>
            <a:ext cx="667381" cy="667381"/>
          </a:xfrm>
          <a:prstGeom prst="rect">
            <a:avLst/>
          </a:prstGeom>
        </p:spPr>
      </p:pic>
      <p:cxnSp>
        <p:nvCxnSpPr>
          <p:cNvPr id="33" name="꺾인 연결선 32"/>
          <p:cNvCxnSpPr>
            <a:stCxn id="31" idx="2"/>
            <a:endCxn id="9" idx="3"/>
          </p:cNvCxnSpPr>
          <p:nvPr/>
        </p:nvCxnSpPr>
        <p:spPr>
          <a:xfrm rot="5400000">
            <a:off x="7384169" y="4141898"/>
            <a:ext cx="1117255" cy="358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9" idx="1"/>
          </p:cNvCxnSpPr>
          <p:nvPr/>
        </p:nvCxnSpPr>
        <p:spPr>
          <a:xfrm flipH="1" flipV="1">
            <a:off x="6809839" y="2228076"/>
            <a:ext cx="6519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181761" y="4598633"/>
            <a:ext cx="195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Bahnschrift" panose="020B0502040204020203" pitchFamily="34" charset="0"/>
              </a:rPr>
              <a:t>Expectation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81761" y="5090818"/>
            <a:ext cx="24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Reliability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Privacy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04960" y="1209774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Traders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55930" y="5044652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Plant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57050" y="522931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Sensors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40546" y="34395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Specialist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65010" y="12182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Government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04339" y="31191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Bahnschrift Condensed" panose="020B0502040204020203" pitchFamily="34" charset="0"/>
              </a:rPr>
              <a:t>Hyperledger</a:t>
            </a:r>
            <a:endParaRPr lang="en-US" altLang="ko-KR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7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How to Preserve?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Bahnschrift Condensed" panose="020B0502040204020203" pitchFamily="34" charset="0"/>
              </a:rPr>
              <a:t>Add something to existing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endParaRPr lang="en-US" altLang="ko-KR" dirty="0" smtClean="0">
              <a:latin typeface="Bahnschrift Condensed" panose="020B0502040204020203" pitchFamily="34" charset="0"/>
            </a:endParaRPr>
          </a:p>
          <a:p>
            <a:endParaRPr lang="en-US" altLang="ko-KR" dirty="0">
              <a:latin typeface="Bahnschrift Condensed" panose="020B0502040204020203" pitchFamily="34" charset="0"/>
            </a:endParaRPr>
          </a:p>
          <a:p>
            <a:r>
              <a:rPr lang="en-US" altLang="ko-KR" dirty="0" smtClean="0">
                <a:latin typeface="Bahnschrift Condensed" panose="020B0502040204020203" pitchFamily="34" charset="0"/>
              </a:rPr>
              <a:t>Create new </a:t>
            </a:r>
            <a:r>
              <a:rPr lang="en-US" altLang="ko-KR" dirty="0" err="1" smtClean="0">
                <a:latin typeface="Bahnschrift Condensed" panose="020B0502040204020203" pitchFamily="34" charset="0"/>
              </a:rPr>
              <a:t>blockchain</a:t>
            </a:r>
            <a:endParaRPr lang="en-US" altLang="ko-KR" dirty="0" smtClean="0">
              <a:latin typeface="Bahnschrift Condensed" panose="020B0502040204020203" pitchFamily="34" charset="0"/>
            </a:endParaRPr>
          </a:p>
          <a:p>
            <a:pPr lvl="1"/>
            <a:r>
              <a:rPr lang="en-US" altLang="ko-KR" dirty="0" smtClean="0">
                <a:latin typeface="Bahnschrift Condensed" panose="020B0502040204020203" pitchFamily="34" charset="0"/>
              </a:rPr>
              <a:t>Zero-knowledge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664" cy="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9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5929325" y="2392845"/>
            <a:ext cx="1475327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941983" y="2402785"/>
            <a:ext cx="2649447" cy="1719469"/>
          </a:xfrm>
          <a:prstGeom prst="rect">
            <a:avLst/>
          </a:prstGeom>
          <a:solidFill>
            <a:srgbClr val="70AD47">
              <a:alpha val="34118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777" y="457200"/>
            <a:ext cx="1888434" cy="1600200"/>
          </a:xfrm>
        </p:spPr>
        <p:txBody>
          <a:bodyPr/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Method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777" y="2057400"/>
            <a:ext cx="1669774" cy="38115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UTXO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Mixing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Ring signature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latin typeface="Bahnschrift Condensed" panose="020B0502040204020203" pitchFamily="34" charset="0"/>
              </a:rPr>
              <a:t>Zero-knowledge</a:t>
            </a:r>
            <a:endParaRPr lang="en-US" altLang="ko-KR" sz="2000" dirty="0">
              <a:latin typeface="Bahnschrift Condensed" panose="020B0502040204020203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985211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99" y="270897"/>
            <a:ext cx="1068401" cy="1068401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3105716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05715" y="3009072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2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105714" y="3496089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5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342" y="2057400"/>
            <a:ext cx="666592" cy="666592"/>
          </a:xfrm>
          <a:prstGeom prst="rect">
            <a:avLst/>
          </a:prstGeom>
        </p:spPr>
      </p:pic>
      <p:sp>
        <p:nvSpPr>
          <p:cNvPr id="31" name="모서리가 둥근 직사각형 30"/>
          <p:cNvSpPr/>
          <p:nvPr/>
        </p:nvSpPr>
        <p:spPr>
          <a:xfrm>
            <a:off x="6038690" y="2522055"/>
            <a:ext cx="1019023" cy="4870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1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38689" y="3009072"/>
            <a:ext cx="1019023" cy="487017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2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316" y="2057400"/>
            <a:ext cx="666592" cy="666592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23" idx="3"/>
            <a:endCxn id="32" idx="1"/>
          </p:cNvCxnSpPr>
          <p:nvPr/>
        </p:nvCxnSpPr>
        <p:spPr>
          <a:xfrm flipV="1">
            <a:off x="4124737" y="3252581"/>
            <a:ext cx="1913952" cy="487017"/>
          </a:xfrm>
          <a:prstGeom prst="bentConnector3">
            <a:avLst>
              <a:gd name="adj1" fmla="val 1313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4521081" y="3496089"/>
            <a:ext cx="1019023" cy="487018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Bahnschrift Condensed" panose="020B0502040204020203" pitchFamily="34" charset="0"/>
              </a:rPr>
              <a:t>3 BTC</a:t>
            </a:r>
            <a:endParaRPr lang="ko-KR" altLang="en-US" dirty="0">
              <a:latin typeface="Bahnschrift Condensed" panose="020B0502040204020203" pitchFamily="34" charset="0"/>
            </a:endParaRPr>
          </a:p>
        </p:txBody>
      </p:sp>
      <p:cxnSp>
        <p:nvCxnSpPr>
          <p:cNvPr id="14" name="직선 화살표 연결선 13"/>
          <p:cNvCxnSpPr>
            <a:stCxn id="23" idx="3"/>
            <a:endCxn id="35" idx="1"/>
          </p:cNvCxnSpPr>
          <p:nvPr/>
        </p:nvCxnSpPr>
        <p:spPr>
          <a:xfrm>
            <a:off x="4124737" y="3739598"/>
            <a:ext cx="396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곱셈 기호 47"/>
          <p:cNvSpPr/>
          <p:nvPr/>
        </p:nvSpPr>
        <p:spPr>
          <a:xfrm>
            <a:off x="3070594" y="3294152"/>
            <a:ext cx="1089261" cy="887067"/>
          </a:xfrm>
          <a:prstGeom prst="mathMultiply">
            <a:avLst>
              <a:gd name="adj1" fmla="val 23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747342" y="598041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UTXO ( Unspent transaction output )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375912" y="2109696"/>
            <a:ext cx="216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Alice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6908" y="2064977"/>
            <a:ext cx="105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Bahnschrift" panose="020B0502040204020203" pitchFamily="34" charset="0"/>
              </a:rPr>
              <a:t>Bob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369985" y="5536852"/>
            <a:ext cx="844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Bahnschrift Condensed" panose="020B0502040204020203" pitchFamily="34" charset="0"/>
              </a:rPr>
              <a:t>Bitcoin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263" y="5355874"/>
            <a:ext cx="81541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562</Words>
  <Application>Microsoft Office PowerPoint</Application>
  <PresentationFormat>와이드스크린</PresentationFormat>
  <Paragraphs>306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Bahnschrift</vt:lpstr>
      <vt:lpstr>Bahnschrift Condensed</vt:lpstr>
      <vt:lpstr>Cambria Math</vt:lpstr>
      <vt:lpstr>Wingdings</vt:lpstr>
      <vt:lpstr>Office 테마</vt:lpstr>
      <vt:lpstr>Blockchain</vt:lpstr>
      <vt:lpstr>Pros and Cons</vt:lpstr>
      <vt:lpstr>Privacy Invasion</vt:lpstr>
      <vt:lpstr>Why Privacy?</vt:lpstr>
      <vt:lpstr>Use case</vt:lpstr>
      <vt:lpstr>Use case</vt:lpstr>
      <vt:lpstr>Use case</vt:lpstr>
      <vt:lpstr>How to Preserve?</vt:lpstr>
      <vt:lpstr>Method</vt:lpstr>
      <vt:lpstr>Method</vt:lpstr>
      <vt:lpstr>Method</vt:lpstr>
      <vt:lpstr>Method</vt:lpstr>
      <vt:lpstr>Zero-Knowledge Proof ( ZKP )</vt:lpstr>
      <vt:lpstr>ZKP Family</vt:lpstr>
      <vt:lpstr>ZK-SNARKs Overview</vt:lpstr>
      <vt:lpstr>ZK-STARKs Intro</vt:lpstr>
      <vt:lpstr>Merkle Tree</vt:lpstr>
      <vt:lpstr>ZK-STARKs</vt:lpstr>
      <vt:lpstr>ZK-STARKs</vt:lpstr>
      <vt:lpstr>Privacy Communication</vt:lpstr>
      <vt:lpstr>Covert Communication on Blockchain ( BLOCCE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user</dc:creator>
  <cp:lastModifiedBy>user</cp:lastModifiedBy>
  <cp:revision>61</cp:revision>
  <dcterms:created xsi:type="dcterms:W3CDTF">2020-01-11T19:15:16Z</dcterms:created>
  <dcterms:modified xsi:type="dcterms:W3CDTF">2020-01-13T07:57:47Z</dcterms:modified>
</cp:coreProperties>
</file>