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69" r:id="rId5"/>
    <p:sldId id="284" r:id="rId6"/>
    <p:sldId id="285" r:id="rId7"/>
    <p:sldId id="280" r:id="rId8"/>
    <p:sldId id="281" r:id="rId9"/>
    <p:sldId id="282" r:id="rId10"/>
    <p:sldId id="287" r:id="rId11"/>
    <p:sldId id="288" r:id="rId12"/>
    <p:sldId id="289" r:id="rId13"/>
    <p:sldId id="283" r:id="rId14"/>
    <p:sldId id="290" r:id="rId15"/>
    <p:sldId id="292" r:id="rId16"/>
    <p:sldId id="291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presProps" Target="presProps.xml"  /><Relationship Id="rId2" Type="http://schemas.openxmlformats.org/officeDocument/2006/relationships/slideMaster" Target="slideMasters/slideMaster2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Operating System (3)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사이버보안트랙 윤세영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https://youtu.be/LHIwqY-BThI</a:t>
            </a: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3224292" y="3020853"/>
            <a:ext cx="5743415" cy="816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>
                <a:solidFill>
                  <a:srgbClr val="a6a6a6"/>
                </a:solidFill>
              </a:rPr>
              <a:t>-</a:t>
            </a:r>
            <a:r>
              <a:rPr lang="ko-KR" altLang="en-US" sz="4800">
                <a:solidFill>
                  <a:srgbClr val="a6a6a6"/>
                </a:solidFill>
              </a:rPr>
              <a:t> </a:t>
            </a:r>
            <a:r>
              <a:rPr lang="en-US" altLang="ko-KR" sz="4800">
                <a:solidFill>
                  <a:srgbClr val="a6a6a6"/>
                </a:solidFill>
              </a:rPr>
              <a:t>Computing System</a:t>
            </a:r>
            <a:endParaRPr lang="en-US" altLang="ko-KR" sz="4800">
              <a:solidFill>
                <a:srgbClr val="a6a6a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명령어의 실행 과정</a:t>
            </a:r>
            <a:endParaRPr lang="ko-KR" altLang="en-US"/>
          </a:p>
        </p:txBody>
      </p:sp>
      <p:grpSp>
        <p:nvGrpSpPr>
          <p:cNvPr id="5" name=""/>
          <p:cNvGrpSpPr/>
          <p:nvPr/>
        </p:nvGrpSpPr>
        <p:grpSpPr>
          <a:xfrm rot="0">
            <a:off x="4330700" y="1439078"/>
            <a:ext cx="3530599" cy="4740016"/>
            <a:chOff x="4330700" y="1257140"/>
            <a:chExt cx="3530599" cy="4740016"/>
          </a:xfrm>
        </p:grpSpPr>
        <p:pic>
          <p:nvPicPr>
            <p:cNvPr id="3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4330700" y="1662641"/>
              <a:ext cx="3530599" cy="4334515"/>
            </a:xfrm>
            <a:prstGeom prst="rect">
              <a:avLst/>
            </a:prstGeom>
          </p:spPr>
        </p:pic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387564" y="1257140"/>
              <a:ext cx="1708435" cy="41669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명령어의 실행 사이클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08877" y="3300573"/>
            <a:ext cx="5174245" cy="309321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92378" y="1098585"/>
            <a:ext cx="8207243" cy="1824733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4649613" y="2893887"/>
            <a:ext cx="2892774" cy="36582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b="1"/>
              <a:t>&lt;</a:t>
            </a:r>
            <a:r>
              <a:rPr lang="ko-KR" altLang="en-US" b="1"/>
              <a:t>일반적인 명령어 사이클</a:t>
            </a:r>
            <a:r>
              <a:rPr lang="en-US" altLang="ko-KR" b="1"/>
              <a:t>&gt;</a:t>
            </a:r>
            <a:endParaRPr lang="en-US" altLang="ko-KR" b="1"/>
          </a:p>
        </p:txBody>
      </p:sp>
      <p:sp>
        <p:nvSpPr>
          <p:cNvPr id="7" name=""/>
          <p:cNvSpPr txBox="1"/>
          <p:nvPr/>
        </p:nvSpPr>
        <p:spPr>
          <a:xfrm>
            <a:off x="4649613" y="6360453"/>
            <a:ext cx="2892774" cy="36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b="1"/>
              <a:t>&lt;</a:t>
            </a:r>
            <a:r>
              <a:rPr lang="ko-KR" altLang="en-US" b="1"/>
              <a:t>세분화된 명령어 사이클</a:t>
            </a:r>
            <a:r>
              <a:rPr lang="en-US" altLang="ko-KR" b="1"/>
              <a:t>&gt;</a:t>
            </a:r>
            <a:endParaRPr lang="en-US" altLang="ko-KR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인터럽트</a:t>
            </a:r>
            <a:endParaRPr lang="en-US" altLang="ko-KR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ko-KR" altLang="en-US" sz="2400">
                <a:solidFill>
                  <a:srgbClr val="0000ff"/>
                </a:solidFill>
              </a:rPr>
              <a:t>현재 실행 중인 프로그램을 중단</a:t>
            </a:r>
            <a:r>
              <a:rPr lang="ko-KR" altLang="en-US" sz="2400"/>
              <a:t>하고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ko-KR" altLang="en-US" sz="2400">
                <a:solidFill>
                  <a:srgbClr val="0000ff"/>
                </a:solidFill>
              </a:rPr>
              <a:t>다른 프로그램의 실행을 우선</a:t>
            </a:r>
            <a:r>
              <a:rPr lang="ko-KR" altLang="en-US" sz="2400"/>
              <a:t>으로 할 것을 요구하는 명령어</a:t>
            </a: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시스템의 효율적으로 처리함</a:t>
            </a: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</a:t>
            </a:r>
            <a:r>
              <a:rPr lang="ko-KR" altLang="en-US" sz="2400">
                <a:solidFill>
                  <a:srgbClr val="0000ff"/>
                </a:solidFill>
              </a:rPr>
              <a:t>예상치 못한 상황</a:t>
            </a:r>
            <a:r>
              <a:rPr lang="ko-KR" altLang="en-US" sz="2400"/>
              <a:t>을 시스템이 적절히 처리함</a:t>
            </a:r>
            <a:endParaRPr lang="ko-KR" altLang="en-US" sz="2400"/>
          </a:p>
          <a:p>
            <a:pPr marL="0" indent="0">
              <a:buNone/>
              <a:defRPr/>
            </a:pPr>
            <a:endParaRPr lang="ko-KR" altLang="en-US" sz="2400"/>
          </a:p>
          <a:p>
            <a:pPr marL="0" indent="0">
              <a:buNone/>
              <a:defRPr/>
            </a:pPr>
            <a:r>
              <a:rPr lang="en-US" altLang="ko-KR" sz="2400"/>
              <a:t>-</a:t>
            </a:r>
            <a:r>
              <a:rPr lang="ko-KR" altLang="en-US" sz="2400"/>
              <a:t> 사용자가 별도로 인터럽트 조치를 할 필요가 없고</a:t>
            </a:r>
            <a:r>
              <a:rPr lang="en-US" altLang="ko-KR" sz="2400"/>
              <a:t>,</a:t>
            </a:r>
            <a:r>
              <a:rPr lang="ko-KR" altLang="en-US" sz="2400"/>
              <a:t>  프로세서와 운영체제가 처리</a:t>
            </a:r>
            <a:endParaRPr lang="ko-KR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인터럽트 처리 과정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0425" y="1835292"/>
            <a:ext cx="7931149" cy="359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(</a:t>
            </a:r>
            <a:r>
              <a:rPr lang="ko-KR" altLang="en-US"/>
              <a:t>외부</a:t>
            </a:r>
            <a:r>
              <a:rPr lang="en-US" altLang="ko-KR"/>
              <a:t>)</a:t>
            </a:r>
            <a:r>
              <a:rPr lang="ko-KR" altLang="en-US"/>
              <a:t> 시스템 버스</a:t>
            </a:r>
            <a:endParaRPr lang="ko-KR" altLang="en-US"/>
          </a:p>
        </p:txBody>
      </p:sp>
      <p:grpSp>
        <p:nvGrpSpPr>
          <p:cNvPr id="8" name=""/>
          <p:cNvGrpSpPr/>
          <p:nvPr/>
        </p:nvGrpSpPr>
        <p:grpSpPr>
          <a:xfrm rot="0">
            <a:off x="1903680" y="1139467"/>
            <a:ext cx="8384640" cy="5404786"/>
            <a:chOff x="1903680" y="1139467"/>
            <a:chExt cx="8384640" cy="5404786"/>
          </a:xfrm>
        </p:grpSpPr>
        <p:pic>
          <p:nvPicPr>
            <p:cNvPr id="4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903680" y="1139467"/>
              <a:ext cx="8384640" cy="5404786"/>
            </a:xfrm>
            <a:prstGeom prst="rect">
              <a:avLst/>
            </a:prstGeom>
          </p:spPr>
        </p:pic>
        <p:cxnSp>
          <p:nvCxnSpPr>
            <p:cNvPr id="5" name=""/>
            <p:cNvCxnSpPr/>
            <p:nvPr/>
          </p:nvCxnSpPr>
          <p:spPr>
            <a:xfrm rot="16200000" flipH="1">
              <a:off x="7542911" y="3935245"/>
              <a:ext cx="2702450" cy="41814"/>
            </a:xfrm>
            <a:prstGeom prst="straightConnector1">
              <a:avLst/>
            </a:prstGeom>
            <a:ln w="38100">
              <a:solidFill>
                <a:srgbClr val="ff66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"/>
            <p:cNvSpPr/>
            <p:nvPr/>
          </p:nvSpPr>
          <p:spPr>
            <a:xfrm>
              <a:off x="5928938" y="5112531"/>
              <a:ext cx="383992" cy="21443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7" name=""/>
            <p:cNvCxnSpPr>
              <a:stCxn id="6" idx="2"/>
            </p:cNvCxnSpPr>
            <p:nvPr/>
          </p:nvCxnSpPr>
          <p:spPr>
            <a:xfrm rot="16200000" flipV="1">
              <a:off x="4741829" y="3947863"/>
              <a:ext cx="2733276" cy="24934"/>
            </a:xfrm>
            <a:prstGeom prst="straightConnector1">
              <a:avLst/>
            </a:prstGeom>
            <a:ln w="5715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"/>
          <p:cNvSpPr/>
          <p:nvPr/>
        </p:nvSpPr>
        <p:spPr>
          <a:xfrm>
            <a:off x="3061912" y="3546724"/>
            <a:ext cx="610027" cy="556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5790986" y="3570698"/>
            <a:ext cx="610027" cy="556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8618947" y="3624208"/>
            <a:ext cx="610027" cy="5565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"/>
          <p:cNvCxnSpPr>
            <a:endCxn id="11" idx="3"/>
          </p:cNvCxnSpPr>
          <p:nvPr/>
        </p:nvCxnSpPr>
        <p:spPr>
          <a:xfrm flipV="1">
            <a:off x="846547" y="4021741"/>
            <a:ext cx="2304701" cy="18687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endCxn id="12" idx="3"/>
          </p:cNvCxnSpPr>
          <p:nvPr/>
        </p:nvCxnSpPr>
        <p:spPr>
          <a:xfrm flipV="1">
            <a:off x="857249" y="4045715"/>
            <a:ext cx="5023072" cy="18340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/>
          <p:nvPr/>
        </p:nvSpPr>
        <p:spPr>
          <a:xfrm>
            <a:off x="375648" y="5869112"/>
            <a:ext cx="1241460" cy="385281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단방향</a:t>
            </a:r>
            <a:endParaRPr lang="ko-KR" altLang="en-US" b="1">
              <a:solidFill>
                <a:schemeClr val="tx1"/>
              </a:solidFill>
            </a:endParaRPr>
          </a:p>
        </p:txBody>
      </p:sp>
      <p:cxnSp>
        <p:nvCxnSpPr>
          <p:cNvPr id="17" name=""/>
          <p:cNvCxnSpPr>
            <a:endCxn id="13" idx="6"/>
          </p:cNvCxnSpPr>
          <p:nvPr/>
        </p:nvCxnSpPr>
        <p:spPr>
          <a:xfrm rot="10800000">
            <a:off x="9228974" y="3902467"/>
            <a:ext cx="1741899" cy="4024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10885256" y="3739365"/>
            <a:ext cx="1017784" cy="428090"/>
          </a:xfrm>
          <a:prstGeom prst="rect">
            <a:avLst/>
          </a:prstGeom>
          <a:solidFill>
            <a:srgbClr val="ebde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10922712" y="3771471"/>
            <a:ext cx="897746" cy="36304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b="1">
                <a:solidFill>
                  <a:schemeClr val="tx1"/>
                </a:solidFill>
              </a:rPr>
              <a:t>양방향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375575" y="2091218"/>
            <a:ext cx="1138122" cy="3596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(I/O Unit)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 버스의 종류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148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sz="2500"/>
              <a:t>VMA</a:t>
            </a:r>
            <a:r>
              <a:rPr lang="ko-KR" altLang="en-US" sz="2500"/>
              <a:t> 버스</a:t>
            </a:r>
            <a:endParaRPr lang="en-US" altLang="ko-KR" sz="2100"/>
          </a:p>
          <a:p>
            <a:pPr marL="0" indent="0">
              <a:buNone/>
              <a:defRPr/>
            </a:pPr>
            <a:r>
              <a:rPr lang="en-US" altLang="ko-KR" sz="2100"/>
              <a:t>- 모토롤라사가 시스템 버스로 개발하여 1979년에 공표한 VERSA 버스의 Eurocard 버전으로 1981년에 제안되었다.</a:t>
            </a:r>
            <a:endParaRPr lang="en-US" altLang="ko-KR" sz="2100"/>
          </a:p>
          <a:p>
            <a:pPr marL="0" indent="0">
              <a:buNone/>
              <a:defRPr/>
            </a:pPr>
            <a:endParaRPr lang="en-US" altLang="ko-KR" sz="2100"/>
          </a:p>
          <a:p>
            <a:pPr>
              <a:defRPr/>
            </a:pPr>
            <a:r>
              <a:rPr lang="en-US" altLang="ko-KR" sz="2500"/>
              <a:t>ISA </a:t>
            </a:r>
            <a:r>
              <a:rPr lang="ko-KR" altLang="en-US" sz="2500"/>
              <a:t>버스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en-US" altLang="ko-KR" sz="2100"/>
              <a:t>- IBM의 PC/XT와 PC/AT를 위해 개발되었다.</a:t>
            </a:r>
            <a:endParaRPr lang="en-US" altLang="ko-KR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EISA</a:t>
            </a:r>
            <a:r>
              <a:rPr lang="ko-KR" altLang="en-US" sz="2500"/>
              <a:t> 버스</a:t>
            </a:r>
            <a:endParaRPr lang="ko-KR" altLang="en-US" sz="2500"/>
          </a:p>
          <a:p>
            <a:pPr marL="0" indent="0">
              <a:buNone/>
              <a:defRPr/>
            </a:pPr>
            <a:r>
              <a:rPr lang="en-US" altLang="ko-KR" sz="2100"/>
              <a:t>- PC/AT 호환기 용에 개발한 32비트 컴퓨터 버스 방식이다.</a:t>
            </a:r>
            <a:endParaRPr lang="en-US" altLang="ko-KR" sz="2500"/>
          </a:p>
          <a:p>
            <a:pPr>
              <a:defRPr/>
            </a:pPr>
            <a:endParaRPr lang="ko-KR" altLang="en-US" sz="2500"/>
          </a:p>
          <a:p>
            <a:pPr>
              <a:defRPr/>
            </a:pPr>
            <a:r>
              <a:rPr lang="en-US" altLang="ko-KR" sz="2500"/>
              <a:t>PCI</a:t>
            </a:r>
            <a:r>
              <a:rPr lang="ko-KR" altLang="en-US" sz="2500"/>
              <a:t> 버스</a:t>
            </a:r>
            <a:endParaRPr lang="ko-KR" altLang="en-US" sz="2270"/>
          </a:p>
          <a:p>
            <a:pPr marL="0" indent="0">
              <a:buNone/>
              <a:defRPr/>
            </a:pPr>
            <a:r>
              <a:rPr lang="en-US" altLang="ko-KR" sz="2100"/>
              <a:t>- 주기판 위에 바로 붙는 IC 형태, 소켓에 꽂아 쓰는 확장 카드 형태</a:t>
            </a:r>
            <a:endParaRPr lang="ko-KR" altLang="en-US" sz="2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컴퓨터 시스템의 동작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 컴퓨터 시스템의 작업 처리 순서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입력장치로 </a:t>
            </a:r>
            <a:r>
              <a:rPr lang="ko-KR" altLang="en-US">
                <a:solidFill>
                  <a:srgbClr val="ff0000"/>
                </a:solidFill>
              </a:rPr>
              <a:t>정보</a:t>
            </a:r>
            <a:r>
              <a:rPr lang="ko-KR" altLang="en-US">
                <a:solidFill>
                  <a:srgbClr val="0000ff"/>
                </a:solidFill>
              </a:rPr>
              <a:t>를 입력</a:t>
            </a:r>
            <a:r>
              <a:rPr lang="ko-KR" altLang="en-US"/>
              <a:t> 받아 </a:t>
            </a:r>
            <a:r>
              <a:rPr lang="ko-KR" altLang="en-US">
                <a:solidFill>
                  <a:srgbClr val="0000ff"/>
                </a:solidFill>
              </a:rPr>
              <a:t>메모리에 저장</a:t>
            </a:r>
            <a:r>
              <a:rPr lang="ko-KR" altLang="en-US"/>
              <a:t>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메모리에 저장한 정보를 프로그램 제어에 따라 인출하여 </a:t>
            </a:r>
            <a:r>
              <a:rPr lang="ko-KR" altLang="en-US">
                <a:solidFill>
                  <a:srgbClr val="0000ff"/>
                </a:solidFill>
              </a:rPr>
              <a:t>연산장치에서 처리</a:t>
            </a:r>
            <a:r>
              <a:rPr lang="ko-KR" altLang="en-US"/>
              <a:t>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처리한 정보를 </a:t>
            </a:r>
            <a:r>
              <a:rPr lang="ko-KR" altLang="en-US">
                <a:solidFill>
                  <a:srgbClr val="0000ff"/>
                </a:solidFill>
              </a:rPr>
              <a:t>출력장치에 표시</a:t>
            </a:r>
            <a:r>
              <a:rPr lang="ko-KR" altLang="en-US"/>
              <a:t>하거나 </a:t>
            </a:r>
            <a:r>
              <a:rPr lang="ko-KR" altLang="en-US">
                <a:solidFill>
                  <a:srgbClr val="0000ff"/>
                </a:solidFill>
              </a:rPr>
              <a:t>보조기억장치에 저장</a:t>
            </a:r>
            <a:r>
              <a:rPr lang="ko-KR" altLang="en-US"/>
              <a:t>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컴퓨터 시스템의 동작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명령어와 데이터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입력장치로 컴퓨터에 유입되는 정보</a:t>
            </a:r>
            <a:endParaRPr lang="ko-KR" altLang="en-US" sz="2300"/>
          </a:p>
          <a:p>
            <a:pPr marL="0" indent="0">
              <a:buNone/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명령어는 실행할 산술·논리 연산의 동작을 명시하는 문장을 뜻함</a:t>
            </a:r>
            <a:endParaRPr lang="ko-KR" altLang="en-US" sz="2300"/>
          </a:p>
          <a:p>
            <a:pPr marL="0" indent="0">
              <a:buNone/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어떤 작업을 수행하는 명령어 집합이 프로그램</a:t>
            </a:r>
            <a:endParaRPr lang="ko-KR" altLang="en-US" sz="2300"/>
          </a:p>
          <a:p>
            <a:pPr marL="0" indent="0">
              <a:buNone/>
              <a:defRPr/>
            </a:pPr>
            <a:endParaRPr lang="ko-KR" altLang="en-US" sz="2300"/>
          </a:p>
          <a:p>
            <a:pPr marL="0" indent="0">
              <a:buNone/>
              <a:defRPr/>
            </a:pPr>
            <a:r>
              <a:rPr lang="en-US" altLang="ko-KR" sz="2300"/>
              <a:t>-</a:t>
            </a:r>
            <a:r>
              <a:rPr lang="ko-KR" altLang="en-US" sz="2300"/>
              <a:t> 프로그램은 컴파일러를 이용하여 기계 명령어로 변환해야 컴퓨터가 이해할 수 있음</a:t>
            </a:r>
            <a:endParaRPr lang="ko-KR" altLang="en-US"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명령어의 구조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3718042"/>
            <a:ext cx="11369675" cy="2492258"/>
          </a:xfrm>
        </p:spPr>
        <p:txBody>
          <a:bodyPr/>
          <a:lstStyle/>
          <a:p>
            <a:pPr>
              <a:defRPr/>
            </a:pPr>
            <a:r>
              <a:rPr lang="en-US" altLang="ko-KR"/>
              <a:t>OPcode</a:t>
            </a:r>
            <a:endParaRPr lang="en-US" altLang="ko-KR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프로세서가 실행할 동작인 연산을 지정</a:t>
            </a:r>
            <a:endParaRPr lang="ko-KR" altLang="en-US"/>
          </a:p>
          <a:p>
            <a:pPr>
              <a:defRPr/>
            </a:pPr>
            <a:r>
              <a:rPr lang="en-US" altLang="ko-KR"/>
              <a:t>operand</a:t>
            </a:r>
            <a:endParaRPr lang="en-US" altLang="ko-KR"/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xmlns:mc="http://schemas.openxmlformats.org/markup-compatibility/2006" xmlns:hp="http://schemas.haansoft.com/office/presentation/8.0" b="0" i="0" u="none" strike="noStrike" mc:Ignorable="hp" hp:hslEmbossed="0"/>
              <a:t>연산할 데이터 정보를 저장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2699880" y="1629763"/>
            <a:ext cx="6792239" cy="684943"/>
            <a:chOff x="2699880" y="3086528"/>
            <a:chExt cx="6792239" cy="684943"/>
          </a:xfrm>
        </p:grpSpPr>
        <p:grpSp>
          <p:nvGrpSpPr>
            <p:cNvPr id="9" name=""/>
            <p:cNvGrpSpPr/>
            <p:nvPr/>
          </p:nvGrpSpPr>
          <p:grpSpPr>
            <a:xfrm rot="0">
              <a:off x="2699880" y="3086528"/>
              <a:ext cx="6792239" cy="684943"/>
              <a:chOff x="3408250" y="3086528"/>
              <a:chExt cx="6792239" cy="684943"/>
            </a:xfrm>
            <a:solidFill>
              <a:srgbClr val="ebdef1"/>
            </a:solidFill>
          </p:grpSpPr>
          <p:sp>
            <p:nvSpPr>
              <p:cNvPr id="4" name=""/>
              <p:cNvSpPr/>
              <p:nvPr/>
            </p:nvSpPr>
            <p:spPr>
              <a:xfrm>
                <a:off x="3408250" y="3086528"/>
                <a:ext cx="1701656" cy="684943"/>
              </a:xfrm>
              <a:prstGeom prst="rect">
                <a:avLst/>
              </a:prstGeom>
              <a:solidFill>
                <a:srgbClr val="c49dd6"/>
              </a:solidFill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6" name=""/>
              <p:cNvSpPr/>
              <p:nvPr/>
            </p:nvSpPr>
            <p:spPr>
              <a:xfrm>
                <a:off x="6803039" y="3086528"/>
                <a:ext cx="1701656" cy="684943"/>
              </a:xfrm>
              <a:prstGeom prst="rect">
                <a:avLst/>
              </a:prstGeom>
              <a:grpFill/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7" name=""/>
              <p:cNvSpPr/>
              <p:nvPr/>
            </p:nvSpPr>
            <p:spPr>
              <a:xfrm>
                <a:off x="5107423" y="3086528"/>
                <a:ext cx="1701656" cy="684943"/>
              </a:xfrm>
              <a:prstGeom prst="rect">
                <a:avLst/>
              </a:prstGeom>
              <a:grpFill/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" name=""/>
              <p:cNvSpPr/>
              <p:nvPr/>
            </p:nvSpPr>
            <p:spPr>
              <a:xfrm>
                <a:off x="8498834" y="3086528"/>
                <a:ext cx="1701656" cy="684943"/>
              </a:xfrm>
              <a:prstGeom prst="rect">
                <a:avLst/>
              </a:prstGeom>
              <a:grpFill/>
              <a:ln>
                <a:solidFill>
                  <a:srgbClr val="80008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0" name=""/>
            <p:cNvSpPr txBox="1"/>
            <p:nvPr/>
          </p:nvSpPr>
          <p:spPr>
            <a:xfrm>
              <a:off x="3092822" y="3249257"/>
              <a:ext cx="1045622" cy="359485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OPcode</a:t>
              </a:r>
              <a:endParaRPr lang="en-US" altLang="ko-KR"/>
            </a:p>
          </p:txBody>
        </p:sp>
        <p:sp>
          <p:nvSpPr>
            <p:cNvPr id="11" name=""/>
            <p:cNvSpPr txBox="1"/>
            <p:nvPr/>
          </p:nvSpPr>
          <p:spPr>
            <a:xfrm>
              <a:off x="4672852" y="3248137"/>
              <a:ext cx="1249567" cy="361726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>
                <a:defRPr/>
              </a:pPr>
              <a:r>
                <a:rPr lang="en-US" altLang="ko-KR"/>
                <a:t>operand 1</a:t>
              </a:r>
              <a:endParaRPr lang="en-US" altLang="ko-KR"/>
            </a:p>
          </p:txBody>
        </p:sp>
        <p:sp>
          <p:nvSpPr>
            <p:cNvPr id="12" name=""/>
            <p:cNvSpPr txBox="1"/>
            <p:nvPr/>
          </p:nvSpPr>
          <p:spPr>
            <a:xfrm>
              <a:off x="6360458" y="3245615"/>
              <a:ext cx="1242844" cy="3667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/>
                <a:t>operand 2</a:t>
              </a:r>
              <a:endParaRPr lang="en-US" altLang="ko-KR"/>
            </a:p>
          </p:txBody>
        </p:sp>
        <p:sp>
          <p:nvSpPr>
            <p:cNvPr id="13" name=""/>
            <p:cNvSpPr txBox="1"/>
            <p:nvPr/>
          </p:nvSpPr>
          <p:spPr>
            <a:xfrm>
              <a:off x="8023411" y="3248137"/>
              <a:ext cx="1249567" cy="3617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/>
                <a:t>operand 3</a:t>
              </a:r>
              <a:endParaRPr lang="en-US" altLang="ko-KR"/>
            </a:p>
          </p:txBody>
        </p:sp>
      </p:grpSp>
      <p:sp>
        <p:nvSpPr>
          <p:cNvPr id="15" name=""/>
          <p:cNvSpPr txBox="1"/>
          <p:nvPr/>
        </p:nvSpPr>
        <p:spPr>
          <a:xfrm>
            <a:off x="5276513" y="2734234"/>
            <a:ext cx="1638973" cy="5141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/>
              <a:t>Y = x + B</a:t>
            </a:r>
            <a:endParaRPr lang="en-US" altLang="ko-KR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명령어의 구조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6327" y="1808703"/>
            <a:ext cx="6359346" cy="3861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직접 주소</a:t>
            </a:r>
            <a:r>
              <a:rPr lang="en-US" altLang="ko-KR"/>
              <a:t>,</a:t>
            </a:r>
            <a:r>
              <a:rPr lang="ko-KR" altLang="en-US"/>
              <a:t> 간접 주소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412483" y="2854182"/>
            <a:ext cx="7367034" cy="330260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/>
              <a:t>mode bit : 1bit</a:t>
            </a:r>
            <a:endParaRPr lang="en-US" altLang="ko-KR"/>
          </a:p>
          <a:p>
            <a:pPr>
              <a:defRPr/>
            </a:pPr>
            <a:r>
              <a:rPr lang="en-US" altLang="ko-KR"/>
              <a:t>OP code : 3 bit</a:t>
            </a:r>
            <a:endParaRPr lang="en-US" altLang="ko-KR"/>
          </a:p>
          <a:p>
            <a:pPr>
              <a:defRPr/>
            </a:pPr>
            <a:r>
              <a:rPr lang="en-US" altLang="ko-KR"/>
              <a:t>operand : 6 bit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 sz="2486"/>
              <a:t>-</a:t>
            </a:r>
            <a:r>
              <a:rPr lang="ko-KR" altLang="en-US" sz="2486"/>
              <a:t> </a:t>
            </a:r>
            <a:r>
              <a:rPr lang="ko-KR" altLang="en-US" sz="2486">
                <a:solidFill>
                  <a:srgbClr val="0000ff"/>
                </a:solidFill>
              </a:rPr>
              <a:t>유효 주소</a:t>
            </a:r>
            <a:endParaRPr lang="ko-KR" altLang="en-US" sz="2486"/>
          </a:p>
          <a:p>
            <a:pPr marL="0" indent="0">
              <a:buNone/>
              <a:defRPr/>
            </a:pPr>
            <a:r>
              <a:rPr lang="ko-KR" altLang="en-US" sz="2486"/>
              <a:t>데이터가 저장된 기억 장치의 실제 주소</a:t>
            </a:r>
            <a:endParaRPr lang="ko-KR" altLang="en-US" sz="2486"/>
          </a:p>
        </p:txBody>
      </p:sp>
      <p:sp>
        <p:nvSpPr>
          <p:cNvPr id="6" name=""/>
          <p:cNvSpPr/>
          <p:nvPr/>
        </p:nvSpPr>
        <p:spPr>
          <a:xfrm>
            <a:off x="2699880" y="1629763"/>
            <a:ext cx="1294970" cy="684943"/>
          </a:xfrm>
          <a:prstGeom prst="rect">
            <a:avLst/>
          </a:prstGeom>
          <a:solidFill>
            <a:srgbClr val="c49dd6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6094669" y="1629763"/>
            <a:ext cx="3628061" cy="684943"/>
          </a:xfrm>
          <a:prstGeom prst="rect">
            <a:avLst/>
          </a:prstGeom>
          <a:solidFill>
            <a:srgbClr val="ebdef1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3992367" y="1629763"/>
            <a:ext cx="2108341" cy="684943"/>
          </a:xfrm>
          <a:prstGeom prst="rect">
            <a:avLst/>
          </a:prstGeom>
          <a:solidFill>
            <a:srgbClr val="ebdef1"/>
          </a:solidFill>
          <a:ln>
            <a:solidFill>
              <a:srgbClr val="80008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2814564" y="1794846"/>
            <a:ext cx="1094368" cy="359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mode bit</a:t>
            </a:r>
            <a:endParaRPr lang="en-US" altLang="ko-KR"/>
          </a:p>
        </p:txBody>
      </p:sp>
      <p:sp>
        <p:nvSpPr>
          <p:cNvPr id="11" name=""/>
          <p:cNvSpPr txBox="1"/>
          <p:nvPr/>
        </p:nvSpPr>
        <p:spPr>
          <a:xfrm>
            <a:off x="4411289" y="1791372"/>
            <a:ext cx="1105013" cy="3617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OP code</a:t>
            </a:r>
            <a:endParaRPr lang="en-US" altLang="ko-KR"/>
          </a:p>
        </p:txBody>
      </p:sp>
      <p:sp>
        <p:nvSpPr>
          <p:cNvPr id="12" name=""/>
          <p:cNvSpPr txBox="1"/>
          <p:nvPr/>
        </p:nvSpPr>
        <p:spPr>
          <a:xfrm>
            <a:off x="7379526" y="1801906"/>
            <a:ext cx="1055814" cy="366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operand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직접 주소</a:t>
            </a:r>
            <a:r>
              <a:rPr lang="en-US" altLang="ko-KR"/>
              <a:t>,</a:t>
            </a:r>
            <a:r>
              <a:rPr lang="ko-KR" altLang="en-US"/>
              <a:t> 간접 주소</a:t>
            </a:r>
            <a:endParaRPr lang="ko-KR" altLang="en-US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3517" y="1372598"/>
            <a:ext cx="7244964" cy="4508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231</ep:Words>
  <ep:PresentationFormat>와이드스크린</ep:PresentationFormat>
  <ep:Paragraphs>55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ep:HeadingPairs>
  <ep:TitlesOfParts>
    <vt:vector size="16" baseType="lpstr">
      <vt:lpstr>CryptoCraft 테마</vt:lpstr>
      <vt:lpstr>제목 테마</vt:lpstr>
      <vt:lpstr>Operating System (3)</vt:lpstr>
      <vt:lpstr>(외부) 시스템 버스</vt:lpstr>
      <vt:lpstr>시스템 버스의 종류</vt:lpstr>
      <vt:lpstr>컴퓨터 시스템의 동작</vt:lpstr>
      <vt:lpstr>컴퓨터 시스템의 동작</vt:lpstr>
      <vt:lpstr>명령어의 구조</vt:lpstr>
      <vt:lpstr>명령어의 구조</vt:lpstr>
      <vt:lpstr>직접 주소, 간접 주소</vt:lpstr>
      <vt:lpstr>직접 주소, 간접 주소</vt:lpstr>
      <vt:lpstr>명령어의 실행 과정</vt:lpstr>
      <vt:lpstr>명령어의 실행 사이클</vt:lpstr>
      <vt:lpstr>인터럽트</vt:lpstr>
      <vt:lpstr>인터럽트 처리 과정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2022-05-08T04:07:27.764</dcterms:modified>
  <cp:revision>150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