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0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Reverse</a:t>
            </a:r>
            <a:r>
              <a:rPr lang="ko-KR" altLang="en-US" dirty="0"/>
              <a:t> </a:t>
            </a:r>
            <a:r>
              <a:rPr lang="en-US" altLang="ko-KR" dirty="0"/>
              <a:t>Shift</a:t>
            </a:r>
            <a:r>
              <a:rPr lang="ko-KR" altLang="en-US" dirty="0"/>
              <a:t>를 사용한</a:t>
            </a:r>
            <a:br>
              <a:rPr lang="en-US" altLang="ko-KR" dirty="0"/>
            </a:br>
            <a:r>
              <a:rPr lang="en-US" altLang="ko-KR" dirty="0" err="1"/>
              <a:t>TinyJAMBU</a:t>
            </a:r>
            <a:r>
              <a:rPr lang="en-US" altLang="ko-KR" dirty="0"/>
              <a:t> </a:t>
            </a:r>
            <a:r>
              <a:rPr lang="ko-KR" altLang="en-US" dirty="0"/>
              <a:t>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653E-B92B-68BC-9E6E-750E03DB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59810-2118-C175-C64C-9FC65B153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레지스터 내부 값 추적</a:t>
            </a:r>
            <a:endParaRPr lang="en-US" altLang="ko-KR" dirty="0"/>
          </a:p>
          <a:p>
            <a:pPr lvl="1"/>
            <a:r>
              <a:rPr lang="ko-KR" altLang="en-US" dirty="0"/>
              <a:t>색상 선이 없는 부분은 버려지는 값</a:t>
            </a:r>
          </a:p>
        </p:txBody>
      </p:sp>
      <p:pic>
        <p:nvPicPr>
          <p:cNvPr id="5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0A055E3F-020A-72B3-2464-92A8F19F6F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3" y="2057212"/>
            <a:ext cx="7306573" cy="2248850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3642EBD-52F0-243D-BCF4-3284C6408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13" y="4397369"/>
            <a:ext cx="7306573" cy="22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7653E-B92B-68BC-9E6E-750E03DB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359810-2118-C175-C64C-9FC65B153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Keyed permutation</a:t>
            </a:r>
            <a:r>
              <a:rPr lang="ko-KR" altLang="en-US" dirty="0"/>
              <a:t>의 성능 평가 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 err="1"/>
              <a:t>클록</a:t>
            </a:r>
            <a:r>
              <a:rPr lang="ko-KR" altLang="en-US" dirty="0"/>
              <a:t> 사이클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제안하는 기법이 최소 </a:t>
            </a:r>
            <a:r>
              <a:rPr lang="en-US" altLang="ko-KR" dirty="0"/>
              <a:t>560%</a:t>
            </a:r>
            <a:r>
              <a:rPr lang="ko-KR" altLang="en-US" dirty="0"/>
              <a:t>에서 최대 </a:t>
            </a:r>
            <a:r>
              <a:rPr lang="en-US" altLang="ko-KR" dirty="0"/>
              <a:t>624% </a:t>
            </a:r>
            <a:r>
              <a:rPr lang="ko-KR" altLang="en-US" dirty="0"/>
              <a:t>빠름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E3C5A4-516F-F669-5EC4-17D03DCFF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10" y="2501821"/>
            <a:ext cx="6383579" cy="41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0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3C5E5-D6CE-1FB4-7F5E-2F845E48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566C1-BF6B-020A-1CBE-D05B204A5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</a:t>
            </a:r>
            <a:r>
              <a:rPr lang="en-US" altLang="ko-KR" dirty="0" err="1"/>
              <a:t>TinyJAMBU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제안하는 기법이 최소 </a:t>
            </a:r>
            <a:r>
              <a:rPr lang="en-US" altLang="ko-KR" dirty="0"/>
              <a:t>550%</a:t>
            </a:r>
            <a:r>
              <a:rPr lang="ko-KR" altLang="en-US" dirty="0"/>
              <a:t>에서 최대 </a:t>
            </a:r>
            <a:r>
              <a:rPr lang="en-US" altLang="ko-KR" dirty="0"/>
              <a:t>587% </a:t>
            </a:r>
            <a:r>
              <a:rPr lang="ko-KR" altLang="en-US" dirty="0"/>
              <a:t>빠름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B5A654-7591-9A61-DB23-C6F6EECB9E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179" y="2501821"/>
            <a:ext cx="6693641" cy="43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9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EC380-84D3-1DF4-79D5-B1A84072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0A303-5BA5-1E59-2B72-0E32ECDA6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제안하는 기법은 </a:t>
            </a:r>
            <a:r>
              <a:rPr lang="en-US" altLang="ko-KR" dirty="0" err="1"/>
              <a:t>TinyJAMBU</a:t>
            </a:r>
            <a:r>
              <a:rPr lang="ko-KR" altLang="en-US" dirty="0"/>
              <a:t>의 중점 연산인</a:t>
            </a:r>
            <a:br>
              <a:rPr lang="en-US" altLang="ko-KR" dirty="0"/>
            </a:br>
            <a:r>
              <a:rPr lang="en-US" altLang="ko-KR" dirty="0"/>
              <a:t>keyed permutation</a:t>
            </a:r>
            <a:r>
              <a:rPr lang="ko-KR" altLang="en-US" dirty="0"/>
              <a:t>을 최적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시프트 방향을 반대</a:t>
            </a:r>
            <a:r>
              <a:rPr lang="ko-KR" altLang="en-US" dirty="0"/>
              <a:t>로 하여 연산 횟수를 줄임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Permutation</a:t>
            </a:r>
            <a:r>
              <a:rPr lang="ko-KR" altLang="en-US" dirty="0"/>
              <a:t>의 성능 최대 </a:t>
            </a:r>
            <a:r>
              <a:rPr lang="en-US" altLang="ko-KR" dirty="0"/>
              <a:t>624% </a:t>
            </a:r>
            <a:r>
              <a:rPr lang="ko-KR" altLang="en-US" dirty="0"/>
              <a:t>향상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TinyJAMBU</a:t>
            </a:r>
            <a:r>
              <a:rPr lang="ko-KR" altLang="en-US" dirty="0"/>
              <a:t>의 성능 최대 </a:t>
            </a:r>
            <a:r>
              <a:rPr lang="en-US" altLang="ko-KR" dirty="0"/>
              <a:t>587% </a:t>
            </a:r>
            <a:r>
              <a:rPr lang="ko-KR" altLang="en-US" dirty="0"/>
              <a:t>향상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경량 암호에도 비슷하게 적용이 가능한지 알아보기</a:t>
            </a:r>
          </a:p>
        </p:txBody>
      </p:sp>
    </p:spTree>
    <p:extLst>
      <p:ext uri="{BB962C8B-B14F-4D97-AF65-F5344CB8AC3E}">
        <p14:creationId xmlns:p14="http://schemas.microsoft.com/office/powerpoint/2010/main" val="50674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연구 기록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NIST </a:t>
            </a:r>
            <a:r>
              <a:rPr lang="ko-KR" altLang="en-US" b="1" dirty="0">
                <a:solidFill>
                  <a:srgbClr val="0070C0"/>
                </a:solidFill>
              </a:rPr>
              <a:t>경량 암호 공모전</a:t>
            </a:r>
            <a:r>
              <a:rPr lang="ko-KR" altLang="en-US" dirty="0"/>
              <a:t>에 출품된 경량 암호</a:t>
            </a:r>
            <a:endParaRPr lang="en-US" altLang="ko-KR" dirty="0"/>
          </a:p>
          <a:p>
            <a:r>
              <a:rPr lang="ko-KR" altLang="en-US" dirty="0"/>
              <a:t>키 크기에 따라 세 가지의 규격을 제공</a:t>
            </a:r>
            <a:endParaRPr lang="en-US" altLang="ko-KR" dirty="0"/>
          </a:p>
          <a:p>
            <a:pPr lvl="1"/>
            <a:r>
              <a:rPr lang="en-US" altLang="ko-KR" dirty="0"/>
              <a:t>128 / 192 / 256</a:t>
            </a:r>
          </a:p>
          <a:p>
            <a:r>
              <a:rPr lang="ko-KR" altLang="en-US" dirty="0"/>
              <a:t>모든 과정에서 </a:t>
            </a:r>
            <a:r>
              <a:rPr lang="en-US" altLang="ko-KR" dirty="0"/>
              <a:t>keyed permutation</a:t>
            </a:r>
            <a:r>
              <a:rPr lang="ko-KR" altLang="en-US" dirty="0"/>
              <a:t>을 반복적으로 진행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400730C-7B5B-F96B-8FF4-12E4C764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4290114"/>
            <a:ext cx="4305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2FA89-405C-840C-317A-7D2F8444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671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TinyJAMBU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F296E4-9EAE-EA7F-2D57-7D3A2ABCB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914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Keyed permutation</a:t>
            </a:r>
            <a:r>
              <a:rPr lang="ko-KR" altLang="en-US" dirty="0"/>
              <a:t>의 구현</a:t>
            </a:r>
            <a:endParaRPr lang="en-US" altLang="ko-KR" dirty="0"/>
          </a:p>
          <a:p>
            <a:r>
              <a:rPr lang="ko-KR" altLang="en-US" dirty="0"/>
              <a:t>제안하는 구현은 </a:t>
            </a:r>
            <a:r>
              <a:rPr lang="ko-KR" altLang="en-US" b="1" dirty="0">
                <a:solidFill>
                  <a:srgbClr val="FF0000"/>
                </a:solidFill>
              </a:rPr>
              <a:t>최적화 버전을 기반</a:t>
            </a:r>
            <a:r>
              <a:rPr lang="ko-KR" altLang="en-US" dirty="0"/>
              <a:t>으로 구현 진행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EED1F3A-B434-7B92-D0C1-0C153E962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93" y="2756344"/>
            <a:ext cx="5931507" cy="410165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8F9C1F9-2087-CE0E-AF85-FEB84612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2" y="3814711"/>
            <a:ext cx="5939260" cy="1984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859F9-2B8F-CE35-6ED3-88A3A7C14EB3}"/>
              </a:ext>
            </a:extLst>
          </p:cNvPr>
          <p:cNvSpPr txBox="1"/>
          <p:nvPr/>
        </p:nvSpPr>
        <p:spPr>
          <a:xfrm>
            <a:off x="2339097" y="3219378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버전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33638-6869-E8B9-2BC0-AC2223ECBE00}"/>
              </a:ext>
            </a:extLst>
          </p:cNvPr>
          <p:cNvSpPr txBox="1"/>
          <p:nvPr/>
        </p:nvSpPr>
        <p:spPr>
          <a:xfrm>
            <a:off x="8480061" y="2295705"/>
            <a:ext cx="149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최적화 버전</a:t>
            </a:r>
          </a:p>
        </p:txBody>
      </p:sp>
    </p:spTree>
    <p:extLst>
      <p:ext uri="{BB962C8B-B14F-4D97-AF65-F5344CB8AC3E}">
        <p14:creationId xmlns:p14="http://schemas.microsoft.com/office/powerpoint/2010/main" val="265251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0045A-82D7-053E-F16E-8BA59693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연구 기록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47D24-052F-AE7C-9025-87C032011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State 0, 1, 2, 3</a:t>
            </a:r>
            <a:r>
              <a:rPr lang="ko-KR" altLang="en-US" dirty="0"/>
              <a:t>은 서로 같은 방향으로 같은 횟수 </a:t>
            </a:r>
            <a:r>
              <a:rPr lang="en-US" altLang="ko-KR" dirty="0"/>
              <a:t>shift</a:t>
            </a:r>
            <a:r>
              <a:rPr lang="ko-KR" altLang="en-US" dirty="0"/>
              <a:t>가 됨</a:t>
            </a:r>
            <a:endParaRPr lang="en-US" altLang="ko-KR" dirty="0"/>
          </a:p>
          <a:p>
            <a:r>
              <a:rPr lang="en-US" altLang="ko-KR" dirty="0"/>
              <a:t>ARMv8</a:t>
            </a:r>
            <a:r>
              <a:rPr lang="ko-KR" altLang="en-US" dirty="0"/>
              <a:t>의 벡터 레지스터</a:t>
            </a:r>
            <a:r>
              <a:rPr lang="en-US" altLang="ko-KR" dirty="0"/>
              <a:t>/</a:t>
            </a:r>
            <a:r>
              <a:rPr lang="ko-KR" altLang="en-US" dirty="0" err="1"/>
              <a:t>인스트럭션으로</a:t>
            </a:r>
            <a:r>
              <a:rPr lang="ko-KR" altLang="en-US" dirty="0"/>
              <a:t> 구현 시도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b="1" dirty="0">
                <a:solidFill>
                  <a:srgbClr val="FF0000"/>
                </a:solidFill>
              </a:rPr>
              <a:t>값이 누적되는 특성</a:t>
            </a:r>
            <a:r>
              <a:rPr lang="ko-KR" altLang="en-US" dirty="0"/>
              <a:t>으로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1518C0B-D695-7AE5-CB2C-A43ECAB2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93" y="2665754"/>
            <a:ext cx="5931507" cy="4101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469D57-2AF4-6D0C-7D23-B98123FFD5F7}"/>
              </a:ext>
            </a:extLst>
          </p:cNvPr>
          <p:cNvSpPr/>
          <p:nvPr/>
        </p:nvSpPr>
        <p:spPr>
          <a:xfrm>
            <a:off x="1477993" y="3648973"/>
            <a:ext cx="1078302" cy="129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1CC2CB-71A6-DE5C-05CD-B58E36789084}"/>
              </a:ext>
            </a:extLst>
          </p:cNvPr>
          <p:cNvSpPr/>
          <p:nvPr/>
        </p:nvSpPr>
        <p:spPr>
          <a:xfrm>
            <a:off x="1477993" y="4399471"/>
            <a:ext cx="1078302" cy="129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7DC27B-7E23-C347-641F-EBD6D7A24D75}"/>
              </a:ext>
            </a:extLst>
          </p:cNvPr>
          <p:cNvSpPr/>
          <p:nvPr/>
        </p:nvSpPr>
        <p:spPr>
          <a:xfrm>
            <a:off x="1477993" y="5132717"/>
            <a:ext cx="1078302" cy="129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C4AA4B-05F3-5C67-3B84-3DC3D9668920}"/>
              </a:ext>
            </a:extLst>
          </p:cNvPr>
          <p:cNvSpPr/>
          <p:nvPr/>
        </p:nvSpPr>
        <p:spPr>
          <a:xfrm>
            <a:off x="1477993" y="5885364"/>
            <a:ext cx="1078302" cy="1293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F0D866AB-EEA2-326E-8D9C-6EA1818AEC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0" y="2265943"/>
            <a:ext cx="2055340" cy="2326114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99F525B-3A16-B325-633B-62ED0AF89B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83" y="3647958"/>
            <a:ext cx="4308848" cy="306668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4BE4215E-65DB-26B8-6343-CEC01C017E5E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8398010" y="3429000"/>
            <a:ext cx="1256297" cy="218958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4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C5E7E-634C-E2F3-66C4-6FAF1360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F2164-BCFC-8098-6401-09EBC0B69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8-bit AVR </a:t>
            </a:r>
            <a:r>
              <a:rPr lang="ko-KR" altLang="en-US" dirty="0"/>
              <a:t>환경에서 새로운 구현을 제안</a:t>
            </a:r>
            <a:endParaRPr lang="en-US" altLang="ko-KR" dirty="0"/>
          </a:p>
          <a:p>
            <a:r>
              <a:rPr lang="ko-KR" altLang="en-US" dirty="0"/>
              <a:t>원본 </a:t>
            </a:r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b="1" dirty="0">
                <a:solidFill>
                  <a:srgbClr val="FF0000"/>
                </a:solidFill>
              </a:rPr>
              <a:t>32</a:t>
            </a:r>
            <a:r>
              <a:rPr lang="ko-KR" altLang="en-US" b="1" dirty="0">
                <a:solidFill>
                  <a:srgbClr val="FF0000"/>
                </a:solidFill>
              </a:rPr>
              <a:t>비트 </a:t>
            </a:r>
            <a:r>
              <a:rPr lang="en-US" altLang="ko-KR" dirty="0">
                <a:sym typeface="Wingdings" panose="05000000000000000000" pitchFamily="2" charset="2"/>
              </a:rPr>
              <a:t> AVR </a:t>
            </a:r>
            <a:r>
              <a:rPr lang="ko-KR" altLang="en-US" dirty="0">
                <a:sym typeface="Wingdings" panose="05000000000000000000" pitchFamily="2" charset="2"/>
              </a:rPr>
              <a:t>상에서는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개의 레지스터</a:t>
            </a:r>
            <a:r>
              <a:rPr lang="ko-KR" altLang="en-US" dirty="0">
                <a:sym typeface="Wingdings" panose="05000000000000000000" pitchFamily="2" charset="2"/>
              </a:rPr>
              <a:t>에 저장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일정 횟수로 시프트 되는 값</a:t>
            </a:r>
            <a:endParaRPr lang="en-US" altLang="ko-KR" dirty="0"/>
          </a:p>
          <a:p>
            <a:r>
              <a:rPr lang="ko-KR" altLang="en-US" dirty="0"/>
              <a:t>시프트의 </a:t>
            </a:r>
            <a:r>
              <a:rPr lang="ko-KR" altLang="en-US" b="1" dirty="0">
                <a:solidFill>
                  <a:srgbClr val="FF0000"/>
                </a:solidFill>
              </a:rPr>
              <a:t>방향이 일정</a:t>
            </a:r>
            <a:r>
              <a:rPr lang="ko-KR" altLang="en-US" dirty="0"/>
              <a:t>하며 </a:t>
            </a:r>
            <a:r>
              <a:rPr lang="ko-KR" altLang="en-US" b="1" dirty="0">
                <a:solidFill>
                  <a:srgbClr val="FF0000"/>
                </a:solidFill>
              </a:rPr>
              <a:t>누적</a:t>
            </a:r>
            <a:r>
              <a:rPr lang="ko-KR" altLang="en-US" dirty="0"/>
              <a:t>되는 형태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6EEB98-89F8-CB62-A409-5FB41C1E4BD4}"/>
              </a:ext>
            </a:extLst>
          </p:cNvPr>
          <p:cNvGrpSpPr/>
          <p:nvPr/>
        </p:nvGrpSpPr>
        <p:grpSpPr>
          <a:xfrm>
            <a:off x="3467819" y="3223208"/>
            <a:ext cx="5256362" cy="3634791"/>
            <a:chOff x="6260493" y="2756344"/>
            <a:chExt cx="5931507" cy="4101656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F9751AD0-FDB1-C5AA-167C-313AD9310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0493" y="2756344"/>
              <a:ext cx="5931507" cy="410165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CCF4D35-46E7-1C7E-C19D-616FC9C72E96}"/>
                </a:ext>
              </a:extLst>
            </p:cNvPr>
            <p:cNvSpPr/>
            <p:nvPr/>
          </p:nvSpPr>
          <p:spPr>
            <a:xfrm>
              <a:off x="7591245" y="3871108"/>
              <a:ext cx="1078302" cy="386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E1B870-4F0C-2018-C205-020E2374BACD}"/>
                </a:ext>
              </a:extLst>
            </p:cNvPr>
            <p:cNvSpPr/>
            <p:nvPr/>
          </p:nvSpPr>
          <p:spPr>
            <a:xfrm>
              <a:off x="8666670" y="3871108"/>
              <a:ext cx="1078302" cy="386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52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9B2E3-29FA-E9FD-165C-43D26ED0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CA015-A86B-979A-BC7C-D393B0C25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첫 번째 시프트</a:t>
            </a:r>
            <a:r>
              <a:rPr lang="en-US" altLang="ko-KR" dirty="0"/>
              <a:t>: </a:t>
            </a:r>
            <a:r>
              <a:rPr lang="ko-KR" altLang="en-US" dirty="0"/>
              <a:t>오른쪽 </a:t>
            </a:r>
            <a:r>
              <a:rPr lang="en-US" altLang="ko-KR" dirty="0"/>
              <a:t>6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ko-KR" altLang="en-US" dirty="0"/>
              <a:t>두 번째 시프트</a:t>
            </a:r>
            <a:r>
              <a:rPr lang="en-US" altLang="ko-KR" dirty="0"/>
              <a:t>: </a:t>
            </a:r>
            <a:r>
              <a:rPr lang="ko-KR" altLang="en-US" dirty="0"/>
              <a:t>오른쪽 </a:t>
            </a:r>
            <a:r>
              <a:rPr lang="en-US" altLang="ko-KR" dirty="0"/>
              <a:t>15</a:t>
            </a:r>
            <a:r>
              <a:rPr lang="ko-KR" altLang="en-US" dirty="0"/>
              <a:t>회 </a:t>
            </a:r>
            <a:r>
              <a:rPr lang="en-US" altLang="ko-KR" dirty="0"/>
              <a:t>(</a:t>
            </a:r>
            <a:r>
              <a:rPr lang="ko-KR" altLang="en-US" dirty="0"/>
              <a:t>누적 </a:t>
            </a:r>
            <a:r>
              <a:rPr lang="en-US" altLang="ko-KR" dirty="0"/>
              <a:t>21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세 번째 시프트</a:t>
            </a:r>
            <a:r>
              <a:rPr lang="en-US" altLang="ko-KR" dirty="0"/>
              <a:t>: </a:t>
            </a:r>
            <a:r>
              <a:rPr lang="ko-KR" altLang="en-US" dirty="0"/>
              <a:t>오른쪽 </a:t>
            </a:r>
            <a:r>
              <a:rPr lang="en-US" altLang="ko-KR" dirty="0"/>
              <a:t>6</a:t>
            </a:r>
            <a:r>
              <a:rPr lang="ko-KR" altLang="en-US" dirty="0"/>
              <a:t>회 </a:t>
            </a:r>
            <a:r>
              <a:rPr lang="en-US" altLang="ko-KR" dirty="0"/>
              <a:t>(</a:t>
            </a:r>
            <a:r>
              <a:rPr lang="ko-KR" altLang="en-US" dirty="0"/>
              <a:t>누적 </a:t>
            </a:r>
            <a:r>
              <a:rPr lang="en-US" altLang="ko-KR" dirty="0"/>
              <a:t>27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040B3FF-ED7A-6C18-F4FA-8298935AD5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98" y="2984741"/>
            <a:ext cx="5014916" cy="3847381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9526030-86F1-1585-73BA-DB72E4C46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6" y="3860970"/>
            <a:ext cx="6842681" cy="2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2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FABB5-140C-0DBF-B5DA-EC74793B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F7F08-AB24-4003-B7F1-10F074EAC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SHL </a:t>
            </a:r>
            <a:r>
              <a:rPr lang="ko-KR" altLang="en-US" dirty="0"/>
              <a:t>대신 </a:t>
            </a:r>
            <a:r>
              <a:rPr lang="en-US" altLang="ko-KR" dirty="0"/>
              <a:t>MOV</a:t>
            </a:r>
            <a:r>
              <a:rPr lang="ko-KR" altLang="en-US" dirty="0"/>
              <a:t>를 통한 </a:t>
            </a:r>
            <a:r>
              <a:rPr lang="en-US" altLang="ko-KR" dirty="0"/>
              <a:t>8</a:t>
            </a:r>
            <a:r>
              <a:rPr lang="ko-KR" altLang="en-US" dirty="0"/>
              <a:t>비트 이동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가능하지만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비효율적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회 시프트에는 사용 불가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단계인 </a:t>
            </a:r>
            <a:r>
              <a:rPr lang="en-US" altLang="ko-KR" dirty="0"/>
              <a:t>15</a:t>
            </a:r>
            <a:r>
              <a:rPr lang="ko-KR" altLang="en-US" dirty="0"/>
              <a:t>회 시프트에 </a:t>
            </a:r>
            <a:r>
              <a:rPr lang="en-US" altLang="ko-KR" dirty="0"/>
              <a:t>MOV</a:t>
            </a:r>
            <a:r>
              <a:rPr lang="ko-KR" altLang="en-US" dirty="0"/>
              <a:t>사용 후 </a:t>
            </a:r>
            <a:r>
              <a:rPr lang="en-US" altLang="ko-KR" dirty="0"/>
              <a:t>7</a:t>
            </a:r>
            <a:r>
              <a:rPr lang="ko-KR" altLang="en-US" dirty="0"/>
              <a:t>회 시프트 구현 </a:t>
            </a:r>
            <a:r>
              <a:rPr lang="en-US" altLang="ko-KR" dirty="0"/>
              <a:t>OK</a:t>
            </a:r>
          </a:p>
          <a:p>
            <a:r>
              <a:rPr lang="ko-KR" altLang="en-US" dirty="0"/>
              <a:t>시프트 방향과는 상관 없이</a:t>
            </a:r>
            <a:r>
              <a:rPr lang="en-US" altLang="ko-KR" dirty="0"/>
              <a:t>, </a:t>
            </a:r>
            <a:r>
              <a:rPr lang="ko-KR" altLang="en-US" dirty="0"/>
              <a:t>값을 일치시키는 방법을 고안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Reverse Shift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B8026509-A2F8-0EEC-AF39-CBCE9CC4ED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659" y="4188773"/>
            <a:ext cx="6842681" cy="2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F0963-F713-C2EC-62A3-5CCAB12D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CBAD9-ECC0-16D6-3E37-1E972475F9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최초 </a:t>
            </a:r>
            <a:r>
              <a:rPr lang="en-US" altLang="ko-KR" dirty="0"/>
              <a:t>6</a:t>
            </a:r>
            <a:r>
              <a:rPr lang="ko-KR" altLang="en-US" dirty="0"/>
              <a:t>회 시프트 이후 필요한 값은 상위 </a:t>
            </a:r>
            <a:r>
              <a:rPr lang="en-US" altLang="ko-KR" dirty="0"/>
              <a:t>11</a:t>
            </a:r>
            <a:r>
              <a:rPr lang="ko-KR" altLang="en-US" dirty="0"/>
              <a:t>비트 값들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</a:t>
            </a:r>
            <a:r>
              <a:rPr lang="ko-KR" altLang="en-US" dirty="0"/>
              <a:t>이 값은 </a:t>
            </a:r>
            <a:r>
              <a:rPr lang="ko-KR" altLang="en-US" b="1" dirty="0">
                <a:solidFill>
                  <a:srgbClr val="0070C0"/>
                </a:solidFill>
              </a:rPr>
              <a:t>좌측 시프트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번</a:t>
            </a:r>
            <a:r>
              <a:rPr lang="ko-KR" altLang="en-US" dirty="0"/>
              <a:t>만 하면 만들어짐</a:t>
            </a:r>
            <a:endParaRPr lang="en-US" altLang="ko-KR" dirty="0"/>
          </a:p>
          <a:p>
            <a:r>
              <a:rPr lang="ko-KR" altLang="en-US" dirty="0"/>
              <a:t>마지막 값은 중간 값에서 상위 </a:t>
            </a:r>
            <a:r>
              <a:rPr lang="en-US" altLang="ko-KR" dirty="0"/>
              <a:t>5</a:t>
            </a:r>
            <a:r>
              <a:rPr lang="ko-KR" altLang="en-US" dirty="0"/>
              <a:t>비트 값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남은 값에서 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좌측 시프트 </a:t>
            </a:r>
            <a:r>
              <a:rPr lang="en-US" altLang="ko-KR" b="1" dirty="0">
                <a:solidFill>
                  <a:srgbClr val="0070C0"/>
                </a:solidFill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번</a:t>
            </a:r>
            <a:endParaRPr lang="en-US" altLang="ko-KR" b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기존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누적 시프트 총 </a:t>
            </a:r>
            <a:r>
              <a:rPr lang="en-US" altLang="ko-KR" dirty="0">
                <a:sym typeface="Wingdings" panose="05000000000000000000" pitchFamily="2" charset="2"/>
              </a:rPr>
              <a:t>27</a:t>
            </a:r>
            <a:r>
              <a:rPr lang="ko-KR" altLang="en-US" dirty="0">
                <a:sym typeface="Wingdings" panose="05000000000000000000" pitchFamily="2" charset="2"/>
              </a:rPr>
              <a:t>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제안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누적 시프트 총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다른 유형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좌측 </a:t>
            </a:r>
            <a:r>
              <a:rPr lang="en-US" altLang="ko-KR" dirty="0">
                <a:sym typeface="Wingdings" panose="05000000000000000000" pitchFamily="2" charset="2"/>
              </a:rPr>
              <a:t>t2,3,4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: 26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vs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8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좌측 </a:t>
            </a:r>
            <a:r>
              <a:rPr lang="en-US" altLang="ko-KR" dirty="0">
                <a:sym typeface="Wingdings" panose="05000000000000000000" pitchFamily="2" charset="2"/>
              </a:rPr>
              <a:t>t1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: 17</a:t>
            </a:r>
            <a:r>
              <a:rPr lang="ko-KR" altLang="en-US" dirty="0">
                <a:sym typeface="Wingdings" panose="05000000000000000000" pitchFamily="2" charset="2"/>
              </a:rPr>
              <a:t>회 </a:t>
            </a:r>
            <a:r>
              <a:rPr lang="en-US" altLang="ko-KR" dirty="0">
                <a:sym typeface="Wingdings" panose="05000000000000000000" pitchFamily="2" charset="2"/>
              </a:rPr>
              <a:t>vs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우측 </a:t>
            </a:r>
            <a:r>
              <a:rPr lang="en-US" altLang="ko-KR" dirty="0">
                <a:sym typeface="Wingdings" panose="05000000000000000000" pitchFamily="2" charset="2"/>
              </a:rPr>
              <a:t>t1 </a:t>
            </a:r>
            <a:r>
              <a:rPr lang="ko-KR" altLang="en-US" dirty="0">
                <a:sym typeface="Wingdings" panose="05000000000000000000" pitchFamily="2" charset="2"/>
              </a:rPr>
              <a:t>값</a:t>
            </a:r>
            <a:r>
              <a:rPr lang="en-US" altLang="ko-KR" dirty="0">
                <a:sym typeface="Wingdings" panose="05000000000000000000" pitchFamily="2" charset="2"/>
              </a:rPr>
              <a:t>: 15</a:t>
            </a:r>
            <a:r>
              <a:rPr lang="ko-KR" altLang="en-US" dirty="0">
                <a:sym typeface="Wingdings" panose="05000000000000000000" pitchFamily="2" charset="2"/>
              </a:rPr>
              <a:t>회</a:t>
            </a:r>
            <a:r>
              <a:rPr lang="en-US" altLang="ko-KR" dirty="0">
                <a:sym typeface="Wingdings" panose="05000000000000000000" pitchFamily="2" charset="2"/>
              </a:rPr>
              <a:t> vs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1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회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421F9A-0510-EAAF-7823-9425AFF4FD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35" y="2682817"/>
            <a:ext cx="5014916" cy="38473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ADB2F6A-AD70-EED2-F497-9F62E776110D}"/>
              </a:ext>
            </a:extLst>
          </p:cNvPr>
          <p:cNvSpPr/>
          <p:nvPr/>
        </p:nvSpPr>
        <p:spPr>
          <a:xfrm>
            <a:off x="7890631" y="3437627"/>
            <a:ext cx="1555293" cy="342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9089997-C869-1F07-BD5D-79B9E214F23C}"/>
              </a:ext>
            </a:extLst>
          </p:cNvPr>
          <p:cNvCxnSpPr/>
          <p:nvPr/>
        </p:nvCxnSpPr>
        <p:spPr>
          <a:xfrm>
            <a:off x="8660922" y="1656272"/>
            <a:ext cx="0" cy="17727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E09710-EC72-128A-1543-303604DD1247}"/>
              </a:ext>
            </a:extLst>
          </p:cNvPr>
          <p:cNvSpPr/>
          <p:nvPr/>
        </p:nvSpPr>
        <p:spPr>
          <a:xfrm>
            <a:off x="9647544" y="4866737"/>
            <a:ext cx="1555293" cy="342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E81B50-DA82-28AE-C8A9-3EF38A324B7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668278" y="3779727"/>
            <a:ext cx="1756913" cy="10870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2F6019-5CBB-8666-EDBF-AEF72DB198EA}"/>
              </a:ext>
            </a:extLst>
          </p:cNvPr>
          <p:cNvSpPr/>
          <p:nvPr/>
        </p:nvSpPr>
        <p:spPr>
          <a:xfrm>
            <a:off x="9472157" y="4709089"/>
            <a:ext cx="1040727" cy="6651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A0B50C-E0B5-80D1-57E3-497432F4F9F1}"/>
              </a:ext>
            </a:extLst>
          </p:cNvPr>
          <p:cNvSpPr/>
          <p:nvPr/>
        </p:nvSpPr>
        <p:spPr>
          <a:xfrm>
            <a:off x="10603710" y="5947740"/>
            <a:ext cx="1040727" cy="66516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10D528-BA0E-45F0-3C60-CC8F3620DBC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992521" y="5374256"/>
            <a:ext cx="1131553" cy="5734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74930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390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Reverse Shift를 사용한 TinyJAMBU 최적 구현</vt:lpstr>
      <vt:lpstr>PowerPoint 프레젠테이션</vt:lpstr>
      <vt:lpstr> TinyJAMBU</vt:lpstr>
      <vt:lpstr> TinyJAMBU</vt:lpstr>
      <vt:lpstr> 이전 연구 기록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59</cp:revision>
  <dcterms:created xsi:type="dcterms:W3CDTF">2019-03-05T04:29:07Z</dcterms:created>
  <dcterms:modified xsi:type="dcterms:W3CDTF">2022-09-12T15:09:45Z</dcterms:modified>
</cp:coreProperties>
</file>