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470" r:id="rId3"/>
    <p:sldId id="460" r:id="rId4"/>
    <p:sldId id="458" r:id="rId5"/>
    <p:sldId id="461" r:id="rId6"/>
    <p:sldId id="468" r:id="rId7"/>
    <p:sldId id="469" r:id="rId8"/>
    <p:sldId id="462" r:id="rId9"/>
    <p:sldId id="463" r:id="rId10"/>
    <p:sldId id="464" r:id="rId11"/>
    <p:sldId id="465" r:id="rId12"/>
    <p:sldId id="466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Parallel quantum circuit for LSH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3000" dirty="0"/>
              <a:t>https://</a:t>
            </a:r>
            <a:r>
              <a:rPr lang="en-US" altLang="ko-KR" sz="3000" dirty="0" err="1"/>
              <a:t>youtu.be</a:t>
            </a:r>
            <a:r>
              <a:rPr lang="en-US" altLang="ko-KR" sz="3000" dirty="0"/>
              <a:t>/WNU5sMFjRsI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</a:t>
            </a:r>
            <a:r>
              <a:rPr lang="ko-KR" altLang="en-US" dirty="0" err="1"/>
              <a:t>송경주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4C49-2357-20B5-DFBF-6B7642BD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Evaluation (</a:t>
            </a:r>
            <a:r>
              <a:rPr kumimoji="1" lang="ko-KR" altLang="en-US" dirty="0"/>
              <a:t>평가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8A8E3A-50E9-4509-62AC-9130E78B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3078"/>
              </p:ext>
            </p:extLst>
          </p:nvPr>
        </p:nvGraphicFramePr>
        <p:xfrm>
          <a:off x="688133" y="2479108"/>
          <a:ext cx="5172936" cy="3805304"/>
        </p:xfrm>
        <a:graphic>
          <a:graphicData uri="http://schemas.openxmlformats.org/drawingml/2006/table">
            <a:tbl>
              <a:tblPr/>
              <a:tblGrid>
                <a:gridCol w="862156">
                  <a:extLst>
                    <a:ext uri="{9D8B030D-6E8A-4147-A177-3AD203B41FA5}">
                      <a16:colId xmlns:a16="http://schemas.microsoft.com/office/drawing/2014/main" val="90676029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318155626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633334530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91812062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82041983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74084859"/>
                    </a:ext>
                  </a:extLst>
                </a:gridCol>
              </a:tblGrid>
              <a:tr h="271807">
                <a:tc rowSpan="2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Quantum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81971"/>
                  </a:ext>
                </a:extLst>
              </a:tr>
              <a:tr h="27180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Qubit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Toffoli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CNOT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00800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1,537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63,488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145,152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1,536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210,051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11587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256-256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1,537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63,488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145,152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3,492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210,049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895519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7,663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596412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7,696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576852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512-384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7,668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41850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512-512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7,680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0515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81E2C5-ADF7-AA7D-CD0D-AF69D1189A63}"/>
              </a:ext>
            </a:extLst>
          </p:cNvPr>
          <p:cNvSpPr txBox="1"/>
          <p:nvPr/>
        </p:nvSpPr>
        <p:spPr>
          <a:xfrm>
            <a:off x="411920" y="1026580"/>
            <a:ext cx="1136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800" dirty="0"/>
              <a:t>양자 자원 </a:t>
            </a:r>
            <a:r>
              <a:rPr kumimoji="1" lang="en-US" altLang="ko-Kore-KR" sz="2800" dirty="0"/>
              <a:t>trade</a:t>
            </a:r>
            <a:r>
              <a:rPr kumimoji="1" lang="en-US" altLang="ko-KR" sz="2800" dirty="0"/>
              <a:t>-</a:t>
            </a:r>
            <a:r>
              <a:rPr kumimoji="1" lang="en-US" altLang="ko-Kore-KR" sz="2800" dirty="0"/>
              <a:t>off </a:t>
            </a:r>
            <a:r>
              <a:rPr kumimoji="1" lang="ko-Kore-KR" altLang="en-US" sz="2800" dirty="0"/>
              <a:t>결과</a:t>
            </a:r>
            <a:endParaRPr kumimoji="1" lang="en-US" altLang="ko-Kore-KR" sz="2800" dirty="0"/>
          </a:p>
          <a:p>
            <a:pPr marL="800100" lvl="1" indent="-342900">
              <a:buFontTx/>
              <a:buChar char="-"/>
            </a:pPr>
            <a:r>
              <a:rPr kumimoji="1" lang="ko-Kore-KR" altLang="en-US" sz="2200" dirty="0"/>
              <a:t>이전 연구</a:t>
            </a:r>
            <a:r>
              <a:rPr kumimoji="1" lang="en-US" altLang="ko-Kore-KR" sz="2200" dirty="0"/>
              <a:t> &lt;Table 1</a:t>
            </a:r>
            <a:r>
              <a:rPr kumimoji="1" lang="en-US" altLang="ko-KR" sz="2200" dirty="0"/>
              <a:t>&gt;</a:t>
            </a:r>
            <a:r>
              <a:rPr kumimoji="1" lang="ko-KR" altLang="en-US" sz="2200" dirty="0"/>
              <a:t>과 제안하는 병렬 양자회로 </a:t>
            </a:r>
            <a:r>
              <a:rPr kumimoji="1" lang="en-US" altLang="ko-KR" sz="2200" dirty="0"/>
              <a:t>&lt;Table 2&gt;</a:t>
            </a:r>
            <a:r>
              <a:rPr kumimoji="1" lang="ko-KR" altLang="en-US" sz="2200" dirty="0"/>
              <a:t>의 양자자원을 비교</a:t>
            </a:r>
            <a:endParaRPr kumimoji="1" lang="en-US" altLang="ko-KR" sz="2200" dirty="0"/>
          </a:p>
          <a:p>
            <a:pPr marL="800100" lvl="1" indent="-342900">
              <a:buFontTx/>
              <a:buChar char="-"/>
            </a:pPr>
            <a:r>
              <a:rPr kumimoji="1" lang="ko-KR" altLang="en-US" sz="2200" dirty="0"/>
              <a:t>제안 회로의 </a:t>
            </a:r>
            <a:r>
              <a:rPr kumimoji="1" lang="en-US" altLang="ko-KR" sz="2200" dirty="0"/>
              <a:t>CNOT, X gates</a:t>
            </a:r>
            <a:r>
              <a:rPr kumimoji="1" lang="ko-KR" altLang="en-US" sz="2200" dirty="0"/>
              <a:t> 수가 증가하였지만 더 비싼 자원인 </a:t>
            </a:r>
            <a:r>
              <a:rPr kumimoji="1" lang="en-US" altLang="ko-KR" sz="2200" dirty="0"/>
              <a:t>Toffoli gates</a:t>
            </a:r>
            <a:r>
              <a:rPr kumimoji="1" lang="ko-KR" altLang="en-US" sz="2200" dirty="0"/>
              <a:t> 수 감소</a:t>
            </a:r>
            <a:endParaRPr kumimoji="1" lang="en-US" altLang="ko-KR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40814-9052-9ED8-0220-53DC79932BEC}"/>
              </a:ext>
            </a:extLst>
          </p:cNvPr>
          <p:cNvSpPr txBox="1"/>
          <p:nvPr/>
        </p:nvSpPr>
        <p:spPr>
          <a:xfrm>
            <a:off x="804033" y="6388003"/>
            <a:ext cx="456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&lt;Table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1. Sequential LSH quantum circuit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1A0147D-1A8E-3403-8435-DA0B6680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64801"/>
              </p:ext>
            </p:extLst>
          </p:nvPr>
        </p:nvGraphicFramePr>
        <p:xfrm>
          <a:off x="6607144" y="2484041"/>
          <a:ext cx="5172936" cy="3812522"/>
        </p:xfrm>
        <a:graphic>
          <a:graphicData uri="http://schemas.openxmlformats.org/drawingml/2006/table">
            <a:tbl>
              <a:tblPr/>
              <a:tblGrid>
                <a:gridCol w="862156">
                  <a:extLst>
                    <a:ext uri="{9D8B030D-6E8A-4147-A177-3AD203B41FA5}">
                      <a16:colId xmlns:a16="http://schemas.microsoft.com/office/drawing/2014/main" val="2084698582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383996188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573081620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380897669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73479714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10638416"/>
                    </a:ext>
                  </a:extLst>
                </a:gridCol>
              </a:tblGrid>
              <a:tr h="272323">
                <a:tc rowSpan="2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Quantum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33917"/>
                  </a:ext>
                </a:extLst>
              </a:tr>
              <a:tr h="27232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Qubit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Toffoli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CNOT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12705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62,464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170,752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59,392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6,879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78529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62,464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170,752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59,392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6,879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43252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61830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02309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512-384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03858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512-512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503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E655E5F-D8F7-6A2A-3A0D-F7C58401709F}"/>
              </a:ext>
            </a:extLst>
          </p:cNvPr>
          <p:cNvSpPr txBox="1"/>
          <p:nvPr/>
        </p:nvSpPr>
        <p:spPr>
          <a:xfrm>
            <a:off x="7075050" y="6399433"/>
            <a:ext cx="42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&lt;Table 2. Parallel LSH quantum circuit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8F880-DF6E-60A9-0382-27209F4B3653}"/>
              </a:ext>
            </a:extLst>
          </p:cNvPr>
          <p:cNvSpPr/>
          <p:nvPr/>
        </p:nvSpPr>
        <p:spPr>
          <a:xfrm>
            <a:off x="1541487" y="2479108"/>
            <a:ext cx="3453423" cy="379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AF9A95-CC41-682D-CAA9-A8A738F2C5FA}"/>
              </a:ext>
            </a:extLst>
          </p:cNvPr>
          <p:cNvSpPr/>
          <p:nvPr/>
        </p:nvSpPr>
        <p:spPr>
          <a:xfrm>
            <a:off x="7466900" y="2495471"/>
            <a:ext cx="3453423" cy="379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09B3-561A-0304-764E-A73F84DA4B04}"/>
              </a:ext>
            </a:extLst>
          </p:cNvPr>
          <p:cNvSpPr txBox="1"/>
          <p:nvPr/>
        </p:nvSpPr>
        <p:spPr>
          <a:xfrm>
            <a:off x="6095511" y="327218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개발 환경 </a:t>
            </a:r>
            <a:r>
              <a:rPr kumimoji="1" lang="en-US" altLang="ko-Kore-KR" sz="1400" dirty="0"/>
              <a:t>: IBM </a:t>
            </a:r>
            <a:r>
              <a:rPr kumimoji="1" lang="ko-Kore-KR" altLang="en-US" sz="1400" dirty="0"/>
              <a:t>에서 제공하는 양자 프로그래밍 툴 </a:t>
            </a:r>
            <a:r>
              <a:rPr kumimoji="1" lang="en-US" altLang="ko-Kore-KR" sz="1400" dirty="0" err="1"/>
              <a:t>ProjectQ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양자 자원 추정</a:t>
            </a:r>
            <a:r>
              <a:rPr kumimoji="1" lang="en-US" altLang="ko-Kore-KR" sz="1400" dirty="0"/>
              <a:t>: </a:t>
            </a:r>
            <a:r>
              <a:rPr kumimoji="1" lang="en-US" altLang="ko-Kore-KR" sz="1400" dirty="0" err="1"/>
              <a:t>ProjectQ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에서 제공하는 </a:t>
            </a:r>
            <a:r>
              <a:rPr kumimoji="1" lang="en-US" altLang="ko-Kore-KR" sz="1400" dirty="0" err="1"/>
              <a:t>ResourceSimulation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사용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70707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4C49-2357-20B5-DFBF-6B7642BD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Evaluation (</a:t>
            </a:r>
            <a:r>
              <a:rPr kumimoji="1" lang="ko-KR" altLang="en-US" dirty="0"/>
              <a:t>평가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20850-6927-CC24-93F0-490EBA0E22DD}"/>
              </a:ext>
            </a:extLst>
          </p:cNvPr>
          <p:cNvSpPr txBox="1"/>
          <p:nvPr/>
        </p:nvSpPr>
        <p:spPr>
          <a:xfrm>
            <a:off x="411920" y="1026580"/>
            <a:ext cx="1136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800" dirty="0"/>
              <a:t>양자 자원 </a:t>
            </a:r>
            <a:r>
              <a:rPr kumimoji="1" lang="en-US" altLang="ko-Kore-KR" sz="2800" dirty="0"/>
              <a:t>trade</a:t>
            </a:r>
            <a:r>
              <a:rPr kumimoji="1" lang="en-US" altLang="ko-KR" sz="2800" dirty="0"/>
              <a:t>-</a:t>
            </a:r>
            <a:r>
              <a:rPr kumimoji="1" lang="en-US" altLang="ko-Kore-KR" sz="2800" dirty="0"/>
              <a:t>off </a:t>
            </a:r>
            <a:r>
              <a:rPr kumimoji="1" lang="ko-Kore-KR" altLang="en-US" sz="2800" dirty="0"/>
              <a:t>결과</a:t>
            </a:r>
            <a:endParaRPr kumimoji="1" lang="en-US" altLang="ko-Kore-KR" sz="2800" dirty="0"/>
          </a:p>
          <a:p>
            <a:pPr marL="914400" lvl="1" indent="-457200">
              <a:buFontTx/>
              <a:buChar char="-"/>
            </a:pPr>
            <a:r>
              <a:rPr kumimoji="1" lang="ko-Kore-KR" altLang="en-US" sz="2200" dirty="0"/>
              <a:t>적절한 </a:t>
            </a:r>
            <a:r>
              <a:rPr kumimoji="1" lang="en-US" altLang="ko-KR" sz="2200" dirty="0"/>
              <a:t>quantum gates</a:t>
            </a:r>
            <a:r>
              <a:rPr kumimoji="1" lang="ko-KR" altLang="en-US" sz="2200" dirty="0"/>
              <a:t>의 </a:t>
            </a:r>
            <a:r>
              <a:rPr kumimoji="1" lang="en-US" altLang="ko-KR" sz="2200" dirty="0"/>
              <a:t>trade-off </a:t>
            </a:r>
            <a:r>
              <a:rPr kumimoji="1" lang="ko-KR" altLang="en-US" sz="2200" dirty="0"/>
              <a:t>결과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/>
              <a:t>가 크게 줄어듦</a:t>
            </a:r>
            <a:endParaRPr kumimoji="1" lang="en-US" altLang="ko-KR" sz="2200" dirty="0"/>
          </a:p>
          <a:p>
            <a:pPr marL="914400" lvl="1" indent="-457200">
              <a:buFontTx/>
              <a:buChar char="-"/>
            </a:pPr>
            <a:r>
              <a:rPr kumimoji="1" lang="ko-KR" altLang="en-US" sz="2200" dirty="0"/>
              <a:t>제안하는 </a:t>
            </a:r>
            <a:r>
              <a:rPr kumimoji="1" lang="en-US" altLang="ko-KR" sz="2200" dirty="0"/>
              <a:t>Parallel LSH</a:t>
            </a:r>
            <a:r>
              <a:rPr kumimoji="1" lang="ko-KR" altLang="en-US" sz="2200" dirty="0"/>
              <a:t>는 이전 연구의 </a:t>
            </a:r>
            <a:r>
              <a:rPr kumimoji="1" lang="en-US" altLang="ko-KR" sz="2200" dirty="0"/>
              <a:t>Sequential LSH</a:t>
            </a:r>
            <a:r>
              <a:rPr kumimoji="1" lang="ko-KR" altLang="en-US" sz="2200" dirty="0"/>
              <a:t>보다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/>
              <a:t>가 약 </a:t>
            </a:r>
            <a:r>
              <a:rPr kumimoji="1" lang="en-US" altLang="ko-KR" sz="2200" dirty="0"/>
              <a:t>96% </a:t>
            </a:r>
            <a:r>
              <a:rPr kumimoji="1" lang="ko-KR" altLang="en-US" sz="2200" dirty="0"/>
              <a:t>감소함</a:t>
            </a:r>
            <a:endParaRPr kumimoji="1" lang="en-US" altLang="ko-KR" sz="2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86886D-B499-D864-EE13-9509D4E6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44120"/>
              </p:ext>
            </p:extLst>
          </p:nvPr>
        </p:nvGraphicFramePr>
        <p:xfrm>
          <a:off x="688133" y="2479108"/>
          <a:ext cx="5172936" cy="3805304"/>
        </p:xfrm>
        <a:graphic>
          <a:graphicData uri="http://schemas.openxmlformats.org/drawingml/2006/table">
            <a:tbl>
              <a:tblPr/>
              <a:tblGrid>
                <a:gridCol w="862156">
                  <a:extLst>
                    <a:ext uri="{9D8B030D-6E8A-4147-A177-3AD203B41FA5}">
                      <a16:colId xmlns:a16="http://schemas.microsoft.com/office/drawing/2014/main" val="90676029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318155626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633334530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91812062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82041983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74084859"/>
                    </a:ext>
                  </a:extLst>
                </a:gridCol>
              </a:tblGrid>
              <a:tr h="271807">
                <a:tc rowSpan="2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Quantum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281971"/>
                  </a:ext>
                </a:extLst>
              </a:tr>
              <a:tr h="27180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Qubit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Toffoli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CNOT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00800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1,537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63,488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145,152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1,536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210,051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11587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256-256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1,537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63,488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145,152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3,492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210,049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895519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7,663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596412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7,696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576852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512-384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7,668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641850"/>
                  </a:ext>
                </a:extLst>
              </a:tr>
              <a:tr h="543615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512-512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3,073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139,104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312,832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7,680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421,852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051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6D1B5C-3D38-C81B-7E54-18960D3492AE}"/>
              </a:ext>
            </a:extLst>
          </p:cNvPr>
          <p:cNvSpPr txBox="1"/>
          <p:nvPr/>
        </p:nvSpPr>
        <p:spPr>
          <a:xfrm>
            <a:off x="804033" y="6388003"/>
            <a:ext cx="456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&lt;Table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1. Sequential LSH quantum circuit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B5BF82-4850-4D02-CB82-C500BCF87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719207"/>
              </p:ext>
            </p:extLst>
          </p:nvPr>
        </p:nvGraphicFramePr>
        <p:xfrm>
          <a:off x="6607144" y="2484041"/>
          <a:ext cx="5172936" cy="3812522"/>
        </p:xfrm>
        <a:graphic>
          <a:graphicData uri="http://schemas.openxmlformats.org/drawingml/2006/table">
            <a:tbl>
              <a:tblPr/>
              <a:tblGrid>
                <a:gridCol w="862156">
                  <a:extLst>
                    <a:ext uri="{9D8B030D-6E8A-4147-A177-3AD203B41FA5}">
                      <a16:colId xmlns:a16="http://schemas.microsoft.com/office/drawing/2014/main" val="2084698582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383996188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573081620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3808976693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73479714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2410638416"/>
                    </a:ext>
                  </a:extLst>
                </a:gridCol>
              </a:tblGrid>
              <a:tr h="272323">
                <a:tc rowSpan="2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Quantum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ore-KR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133917"/>
                  </a:ext>
                </a:extLst>
              </a:tr>
              <a:tr h="27232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Qubit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Toffoli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CNOT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Helvetica" pitchFamily="2" charset="0"/>
                        </a:rPr>
                        <a:t>X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912705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62,464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170,752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59,392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6,879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778529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256-256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1,552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62,464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170,752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59,392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6,879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43252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512-224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761830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02309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512-384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03858"/>
                  </a:ext>
                </a:extLst>
              </a:tr>
              <a:tr h="544646"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LSH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512-512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3,088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138,000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375,760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134,688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14,517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503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28BF8FD-29EC-26D5-0779-3614A17B3789}"/>
              </a:ext>
            </a:extLst>
          </p:cNvPr>
          <p:cNvSpPr txBox="1"/>
          <p:nvPr/>
        </p:nvSpPr>
        <p:spPr>
          <a:xfrm>
            <a:off x="7075050" y="6399433"/>
            <a:ext cx="42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&lt;Table 2. Parallel LSH quantum circuit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A97686-09DB-D32B-EDE3-C7B6CDA21470}"/>
              </a:ext>
            </a:extLst>
          </p:cNvPr>
          <p:cNvSpPr/>
          <p:nvPr/>
        </p:nvSpPr>
        <p:spPr>
          <a:xfrm>
            <a:off x="4994910" y="2479108"/>
            <a:ext cx="866159" cy="379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0A252E-26CC-76D4-6223-4971BC27B5BC}"/>
              </a:ext>
            </a:extLst>
          </p:cNvPr>
          <p:cNvSpPr/>
          <p:nvPr/>
        </p:nvSpPr>
        <p:spPr>
          <a:xfrm flipH="1">
            <a:off x="10920323" y="2495471"/>
            <a:ext cx="859757" cy="3793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7BAFC-A02E-5B1A-4942-2C15E9CA40BF}"/>
              </a:ext>
            </a:extLst>
          </p:cNvPr>
          <p:cNvSpPr txBox="1"/>
          <p:nvPr/>
        </p:nvSpPr>
        <p:spPr>
          <a:xfrm>
            <a:off x="6095511" y="327218"/>
            <a:ext cx="5684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개발 환경 </a:t>
            </a:r>
            <a:r>
              <a:rPr kumimoji="1" lang="en-US" altLang="ko-Kore-KR" sz="1400" dirty="0"/>
              <a:t>: IBM </a:t>
            </a:r>
            <a:r>
              <a:rPr kumimoji="1" lang="ko-Kore-KR" altLang="en-US" sz="1400" dirty="0"/>
              <a:t>에서 제공하는 양자 프로그래밍 툴 </a:t>
            </a:r>
            <a:r>
              <a:rPr kumimoji="1" lang="en-US" altLang="ko-Kore-KR" sz="1400" dirty="0" err="1"/>
              <a:t>ProjectQ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양자 자원 추정</a:t>
            </a:r>
            <a:r>
              <a:rPr kumimoji="1" lang="en-US" altLang="ko-Kore-KR" sz="1400" dirty="0"/>
              <a:t>: </a:t>
            </a:r>
            <a:r>
              <a:rPr kumimoji="1" lang="en-US" altLang="ko-Kore-KR" sz="1400" dirty="0" err="1"/>
              <a:t>ProjectQ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에서 제공하는 </a:t>
            </a:r>
            <a:r>
              <a:rPr kumimoji="1" lang="en-US" altLang="ko-Kore-KR" sz="1400" dirty="0" err="1"/>
              <a:t>ResourceSimulation</a:t>
            </a:r>
            <a:r>
              <a:rPr kumimoji="1" lang="en-US" altLang="ko-Kore-KR" sz="1400" dirty="0"/>
              <a:t> </a:t>
            </a:r>
            <a:r>
              <a:rPr kumimoji="1" lang="ko-Kore-KR" altLang="en-US" sz="1400" dirty="0"/>
              <a:t>사용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188759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2BB5-4978-154A-8F63-5BAAFC3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동기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1C9D3-7033-2821-45B5-AC61253B3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214408"/>
          </a:xfrm>
        </p:spPr>
        <p:txBody>
          <a:bodyPr>
            <a:normAutofit/>
          </a:bodyPr>
          <a:lstStyle/>
          <a:p>
            <a:r>
              <a:rPr kumimoji="1" lang="ko-KR" altLang="en-US" sz="2200" dirty="0"/>
              <a:t> </a:t>
            </a:r>
            <a:r>
              <a:rPr kumimoji="1" lang="en-US" altLang="ko-KR" sz="2200" dirty="0"/>
              <a:t>2014</a:t>
            </a:r>
            <a:r>
              <a:rPr kumimoji="1" lang="ko-KR" altLang="en-US" sz="2200" dirty="0"/>
              <a:t>년 한국에서 설계한 한국 표준 해시함수 </a:t>
            </a:r>
            <a:r>
              <a:rPr kumimoji="1" lang="en-US" altLang="ko-KR" sz="2200" dirty="0"/>
              <a:t>LSH</a:t>
            </a:r>
            <a:r>
              <a:rPr kumimoji="1" lang="ko-KR" altLang="en-US" sz="2200" dirty="0"/>
              <a:t>에 대한 병렬구조의 양자회로 제안</a:t>
            </a:r>
            <a:endParaRPr kumimoji="1" lang="en-US" altLang="ko-Kore-KR" sz="2200" dirty="0"/>
          </a:p>
          <a:p>
            <a:r>
              <a:rPr kumimoji="1" lang="ko-Kore-KR" altLang="en-US" sz="2200" dirty="0"/>
              <a:t>적절한</a:t>
            </a:r>
            <a:r>
              <a:rPr kumimoji="1" lang="ko-KR" altLang="en-US" sz="2200" dirty="0"/>
              <a:t> 양자 자원의 </a:t>
            </a:r>
            <a:r>
              <a:rPr kumimoji="1" lang="en-US" altLang="ko-KR" sz="2200" dirty="0"/>
              <a:t>trade-off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통해 </a:t>
            </a:r>
            <a:r>
              <a:rPr kumimoji="1" lang="en-US" altLang="ko-KR" sz="2200" dirty="0"/>
              <a:t>LSH</a:t>
            </a:r>
            <a:r>
              <a:rPr kumimoji="1" lang="ko-KR" altLang="en-US" sz="2200" dirty="0"/>
              <a:t>의 양자 회로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줄이기 위해 고안함</a:t>
            </a:r>
            <a:endParaRPr kumimoji="1" lang="en-US" altLang="ko-KR" sz="2200" dirty="0"/>
          </a:p>
          <a:p>
            <a:r>
              <a:rPr kumimoji="1" lang="ko-KR" altLang="en-US" sz="2200" dirty="0"/>
              <a:t>병렬 구조가 가능한 부분을 찾아 메시지 확장 및 </a:t>
            </a:r>
            <a:r>
              <a:rPr kumimoji="1" lang="en-US" altLang="ko-KR" sz="2200" dirty="0"/>
              <a:t>Mix </a:t>
            </a:r>
            <a:r>
              <a:rPr kumimoji="1" lang="ko-KR" altLang="en-US" sz="2200" dirty="0"/>
              <a:t>함수에 대해 병렬구조의 양자회로를 구현함</a:t>
            </a:r>
            <a:endParaRPr kumimoji="1" lang="en-US" altLang="ko-KR" sz="2200" dirty="0"/>
          </a:p>
          <a:p>
            <a:r>
              <a:rPr kumimoji="1" lang="ko-KR" altLang="en-US" sz="2200" dirty="0"/>
              <a:t>이전의 연구보다 양자회로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/>
              <a:t>가 약 </a:t>
            </a:r>
            <a:r>
              <a:rPr kumimoji="1" lang="en-US" altLang="ko-KR" sz="2200" dirty="0"/>
              <a:t>96% </a:t>
            </a:r>
            <a:r>
              <a:rPr kumimoji="1" lang="ko-KR" altLang="en-US" sz="2200" dirty="0"/>
              <a:t>감소한 결과를 얻음</a:t>
            </a:r>
            <a:endParaRPr kumimoji="1" lang="en-US" altLang="ko-KR" sz="2200" dirty="0"/>
          </a:p>
          <a:p>
            <a:endParaRPr kumimoji="1" lang="en-US" altLang="ko-Kore-KR" sz="3200" dirty="0"/>
          </a:p>
          <a:p>
            <a:endParaRPr kumimoji="1" lang="ko-Kore-KR" altLang="en-US" sz="3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25EB22A-4216-6B0E-8553-AA8CC16D2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5" y="3593474"/>
            <a:ext cx="5510860" cy="246972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6D63D94-7898-3293-BDF0-F31659DF0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18" y="3719204"/>
            <a:ext cx="5323762" cy="2226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244770E-DFA8-4AD3-7DF1-DCFE84947AB5}"/>
              </a:ext>
            </a:extLst>
          </p:cNvPr>
          <p:cNvSpPr txBox="1"/>
          <p:nvPr/>
        </p:nvSpPr>
        <p:spPr>
          <a:xfrm>
            <a:off x="2188644" y="630241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&lt;LSH </a:t>
            </a:r>
            <a:r>
              <a:rPr kumimoji="1" lang="ko-Kore-KR" altLang="en-US" dirty="0"/>
              <a:t>동작 구조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848D06-0F05-8FA1-F7FC-D3BC9EB5D553}"/>
              </a:ext>
            </a:extLst>
          </p:cNvPr>
          <p:cNvSpPr txBox="1"/>
          <p:nvPr/>
        </p:nvSpPr>
        <p:spPr>
          <a:xfrm>
            <a:off x="7878116" y="630241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&lt;LSH </a:t>
            </a:r>
            <a:r>
              <a:rPr kumimoji="1" lang="ko-Kore-KR" altLang="en-US" dirty="0"/>
              <a:t>양자회로 구조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05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2BB5-4978-154A-8F63-5BAAFC3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hash function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1C9D3-7033-2821-45B5-AC61253B3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046378"/>
            <a:ext cx="11369675" cy="5603875"/>
          </a:xfrm>
        </p:spPr>
        <p:txBody>
          <a:bodyPr/>
          <a:lstStyle/>
          <a:p>
            <a:r>
              <a:rPr kumimoji="1" lang="en-US" altLang="ko-Kore-KR" dirty="0"/>
              <a:t>LSH </a:t>
            </a:r>
            <a:r>
              <a:rPr kumimoji="1" lang="ko-Kore-KR" altLang="en-US" dirty="0"/>
              <a:t>해시함수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200" dirty="0"/>
              <a:t>:</a:t>
            </a:r>
            <a:r>
              <a:rPr kumimoji="1" lang="ko-KR" altLang="en-US" sz="2200" dirty="0"/>
              <a:t> 한국에서 설계하였으며 한국 암호화 모듈 검증 프로그램</a:t>
            </a:r>
            <a:r>
              <a:rPr kumimoji="1" lang="en-US" altLang="ko-KR" sz="2200" dirty="0"/>
              <a:t>(KCMVP)</a:t>
            </a:r>
            <a:r>
              <a:rPr kumimoji="1" lang="ko-KR" altLang="en-US" sz="2200" dirty="0"/>
              <a:t>에서 승인된 한국 국가표준</a:t>
            </a:r>
            <a:r>
              <a:rPr kumimoji="1" lang="en-US" altLang="ko-KR" sz="2200" dirty="0"/>
              <a:t>(KSM X 3262)</a:t>
            </a:r>
            <a:r>
              <a:rPr kumimoji="1" lang="ko-KR" altLang="en-US" sz="2200" dirty="0"/>
              <a:t> 해시함수</a:t>
            </a: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r>
              <a:rPr kumimoji="1" lang="en-US" altLang="ko-KR" sz="2400" dirty="0"/>
              <a:t>LSH </a:t>
            </a:r>
            <a:r>
              <a:rPr kumimoji="1" lang="ko-KR" altLang="en-US" sz="2400" dirty="0"/>
              <a:t>해시함수 동작 단계</a:t>
            </a:r>
            <a:endParaRPr kumimoji="1" lang="en-US" altLang="ko-KR" sz="2400" dirty="0"/>
          </a:p>
          <a:p>
            <a:pPr marL="400050" indent="-457200">
              <a:buAutoNum type="arabicPeriod"/>
            </a:pPr>
            <a:r>
              <a:rPr kumimoji="1" lang="ko-KR" altLang="en-US" sz="2000" dirty="0"/>
              <a:t>초기화</a:t>
            </a:r>
            <a:r>
              <a:rPr kumimoji="1" lang="en-US" altLang="ko-KR" sz="2000" dirty="0"/>
              <a:t> (Initialization)</a:t>
            </a:r>
          </a:p>
          <a:p>
            <a:pPr marL="628650" lvl="1" indent="-285750"/>
            <a:r>
              <a:rPr kumimoji="1" lang="ko-KR" altLang="en-US" sz="1800" dirty="0"/>
              <a:t>입력된 메시지를 </a:t>
            </a:r>
            <a:r>
              <a:rPr kumimoji="1" lang="en-US" altLang="ko-KR" sz="1800" dirty="0"/>
              <a:t>word</a:t>
            </a:r>
            <a:r>
              <a:rPr kumimoji="1" lang="ko-KR" altLang="en-US" sz="1800" dirty="0"/>
              <a:t>의 배수로 패딩</a:t>
            </a:r>
            <a:endParaRPr kumimoji="1" lang="en-US" altLang="ko-KR" sz="1800" dirty="0"/>
          </a:p>
          <a:p>
            <a:pPr marL="628650" lvl="1" indent="-285750"/>
            <a:r>
              <a:rPr kumimoji="1" lang="ko-KR" altLang="en-US" sz="1800" dirty="0"/>
              <a:t>패딩 된 값을 </a:t>
            </a:r>
            <a:r>
              <a:rPr kumimoji="1" lang="en-US" altLang="ko-KR" sz="1800" dirty="0"/>
              <a:t>word</a:t>
            </a:r>
            <a:r>
              <a:rPr kumimoji="1" lang="ko-KR" altLang="en-US" sz="1800" dirty="0"/>
              <a:t> 크기의 메시지 블록으로 나눔</a:t>
            </a:r>
            <a:endParaRPr kumimoji="1" lang="en-US" altLang="ko-KR" sz="1800" dirty="0"/>
          </a:p>
          <a:p>
            <a:pPr marL="628650" lvl="1" indent="-285750"/>
            <a:r>
              <a:rPr kumimoji="1" lang="ko-KR" altLang="en-US" sz="1800" dirty="0"/>
              <a:t>초기화 벡터</a:t>
            </a:r>
            <a:r>
              <a:rPr kumimoji="1" lang="en-US" altLang="ko-KR" sz="1800" dirty="0"/>
              <a:t>(IV)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사용하여 연결변수</a:t>
            </a:r>
            <a:r>
              <a:rPr kumimoji="1" lang="en-US" altLang="ko-KR" sz="1800" dirty="0"/>
              <a:t>(CV)</a:t>
            </a:r>
            <a:r>
              <a:rPr kumimoji="1" lang="ko-KR" altLang="en-US" sz="1800" dirty="0"/>
              <a:t> 초기화</a:t>
            </a:r>
            <a:endParaRPr kumimoji="1" lang="en-US" altLang="ko-KR" sz="1800" dirty="0"/>
          </a:p>
          <a:p>
            <a:pPr marL="400050" indent="-457200">
              <a:buAutoNum type="arabicPeriod"/>
            </a:pPr>
            <a:r>
              <a:rPr kumimoji="1" lang="ko-KR" altLang="en-US" sz="2000" dirty="0"/>
              <a:t>압축 </a:t>
            </a:r>
            <a:r>
              <a:rPr kumimoji="1" lang="en-US" altLang="ko-KR" sz="2000" dirty="0"/>
              <a:t>(Compression)</a:t>
            </a:r>
          </a:p>
          <a:p>
            <a:pPr marL="628650" lvl="1" indent="-285750"/>
            <a:r>
              <a:rPr kumimoji="1" lang="ko-KR" altLang="en-US" sz="1800" dirty="0"/>
              <a:t>압축함수를 진행하며 연결변수</a:t>
            </a:r>
            <a:r>
              <a:rPr kumimoji="1" lang="en-US" altLang="ko-KR" sz="1800" dirty="0"/>
              <a:t>(CV)</a:t>
            </a:r>
            <a:r>
              <a:rPr kumimoji="1" lang="ko-KR" altLang="en-US" sz="1800" dirty="0"/>
              <a:t> 업데이트</a:t>
            </a:r>
            <a:endParaRPr kumimoji="1" lang="en-US" altLang="ko-KR" sz="1800" dirty="0"/>
          </a:p>
          <a:p>
            <a:pPr marL="400050" indent="-457200">
              <a:buAutoNum type="arabicPeriod"/>
            </a:pPr>
            <a:r>
              <a:rPr kumimoji="1" lang="ko-KR" altLang="en-US" sz="2000" dirty="0"/>
              <a:t>마무리</a:t>
            </a:r>
            <a:r>
              <a:rPr kumimoji="1" lang="en-US" altLang="ko-KR" sz="2000" dirty="0"/>
              <a:t> (Finalization)</a:t>
            </a:r>
          </a:p>
          <a:p>
            <a:pPr marL="628650" lvl="1" indent="-285750"/>
            <a:r>
              <a:rPr kumimoji="1" lang="ko-KR" altLang="en-US" sz="1800" dirty="0"/>
              <a:t>최종 연결변수</a:t>
            </a:r>
            <a:r>
              <a:rPr kumimoji="1" lang="en-US" altLang="ko-KR" sz="1800" dirty="0"/>
              <a:t>(CV)</a:t>
            </a:r>
            <a:r>
              <a:rPr kumimoji="1" lang="ko-KR" altLang="en-US" sz="1800" dirty="0"/>
              <a:t>에서 해시 값 출력</a:t>
            </a:r>
            <a:endParaRPr kumimoji="1" lang="en-US" altLang="ko-KR" sz="1800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20DA8-EAE3-3506-6D73-9867721FB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92" y="3108960"/>
            <a:ext cx="5636188" cy="27026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CCA263-A12F-7739-512E-8A8CF2E7DE80}"/>
              </a:ext>
            </a:extLst>
          </p:cNvPr>
          <p:cNvSpPr/>
          <p:nvPr/>
        </p:nvSpPr>
        <p:spPr>
          <a:xfrm>
            <a:off x="925830" y="4526280"/>
            <a:ext cx="2320290" cy="320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36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703C-7B3C-33FF-B3B5-4A74320A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E6CCD-8ECB-3579-EA28-B8876F7DE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sz="2400" dirty="0"/>
              <a:t>LSH </a:t>
            </a:r>
            <a:r>
              <a:rPr kumimoji="1" lang="ko-KR" altLang="en-US" sz="2400" dirty="0"/>
              <a:t>해시함수에서 독립적으로 연산가능한 부분 </a:t>
            </a:r>
            <a:r>
              <a:rPr kumimoji="1" lang="en-US" altLang="ko-KR" sz="2400" dirty="0">
                <a:sym typeface="Wingdings" pitchFamily="2" charset="2"/>
              </a:rPr>
              <a:t></a:t>
            </a:r>
            <a:r>
              <a:rPr kumimoji="1" lang="ko-KR" altLang="en-US" sz="2400" dirty="0">
                <a:sym typeface="Wingdings" pitchFamily="2" charset="2"/>
              </a:rPr>
              <a:t> 병렬구조 설계</a:t>
            </a:r>
            <a:endParaRPr kumimoji="1" lang="en-US" altLang="ko-KR" sz="2400" dirty="0"/>
          </a:p>
          <a:p>
            <a:r>
              <a:rPr kumimoji="1" lang="en-US" altLang="ko-KR" sz="2400" dirty="0"/>
              <a:t>LSH</a:t>
            </a:r>
            <a:r>
              <a:rPr kumimoji="1" lang="ko-KR" altLang="en-US" sz="2400" dirty="0"/>
              <a:t> 해시함수 동작 과정 주 메시지 확장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MsgExp</a:t>
            </a:r>
            <a:r>
              <a:rPr kumimoji="1" lang="en-US" altLang="ko-KR" sz="2400" dirty="0"/>
              <a:t>), </a:t>
            </a:r>
            <a:r>
              <a:rPr kumimoji="1" lang="ko-KR" altLang="en-US" sz="2400" dirty="0"/>
              <a:t>믹스</a:t>
            </a:r>
            <a:r>
              <a:rPr kumimoji="1" lang="en-US" altLang="ko-KR" sz="2400" dirty="0"/>
              <a:t>(Mix) </a:t>
            </a:r>
            <a:r>
              <a:rPr kumimoji="1" lang="ko-KR" altLang="en-US" sz="2400" dirty="0"/>
              <a:t>함수에서 각 메시지는 블록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단위로 독립적으로 연산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서로의 결과에 영향을 주지 않는 특징을 가짐</a:t>
            </a:r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923D9A-23C1-CEF3-6794-EB425556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32" y="2560025"/>
            <a:ext cx="3912246" cy="382704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ACC3818-D64C-700B-E457-EAC59CB88889}"/>
              </a:ext>
            </a:extLst>
          </p:cNvPr>
          <p:cNvGrpSpPr/>
          <p:nvPr/>
        </p:nvGrpSpPr>
        <p:grpSpPr>
          <a:xfrm>
            <a:off x="1053592" y="3434651"/>
            <a:ext cx="4494192" cy="1777429"/>
            <a:chOff x="1110742" y="3429000"/>
            <a:chExt cx="4985258" cy="19716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E815E85-C2B7-0B29-43BC-F423B7F9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742" y="3429000"/>
              <a:ext cx="4985258" cy="16573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FA171E-FD52-E4C5-F0FB-716DDD8FD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7676" y="5137287"/>
              <a:ext cx="2468324" cy="26335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0CF217-EAE8-ADEA-8963-2E0307E9B54E}"/>
              </a:ext>
            </a:extLst>
          </p:cNvPr>
          <p:cNvSpPr txBox="1"/>
          <p:nvPr/>
        </p:nvSpPr>
        <p:spPr>
          <a:xfrm>
            <a:off x="8206740" y="641778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&lt;Mix function&gt;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2F2B3-2CB9-50F3-41B4-3D948DB599FE}"/>
              </a:ext>
            </a:extLst>
          </p:cNvPr>
          <p:cNvSpPr txBox="1"/>
          <p:nvPr/>
        </p:nvSpPr>
        <p:spPr>
          <a:xfrm>
            <a:off x="2188845" y="543024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&lt;</a:t>
            </a:r>
            <a:r>
              <a:rPr kumimoji="1" lang="en-US" altLang="ko-Kore-KR" dirty="0" err="1"/>
              <a:t>MsgExp</a:t>
            </a:r>
            <a:r>
              <a:rPr kumimoji="1" lang="en-US" altLang="ko-Kore-KR" dirty="0"/>
              <a:t> function&gt;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14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A8DF-8A33-5209-C8D9-BFE996D0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5AAE0-D575-EED8-38F9-0552AB22E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51" y="1049310"/>
            <a:ext cx="11498898" cy="5605200"/>
          </a:xfrm>
        </p:spPr>
        <p:txBody>
          <a:bodyPr/>
          <a:lstStyle/>
          <a:p>
            <a:r>
              <a:rPr kumimoji="1" lang="ko-KR" altLang="en-US" dirty="0"/>
              <a:t>메시지 확장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MsgExp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sz="2200" b="1" dirty="0"/>
              <a:t>기본 구조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 </a:t>
            </a:r>
            <a:r>
              <a:rPr kumimoji="1" lang="ko-KR" altLang="en-US" sz="2200" dirty="0"/>
              <a:t>전체 메시지</a:t>
            </a:r>
            <a:r>
              <a:rPr kumimoji="1" lang="en-US" altLang="ko-KR" sz="2200" dirty="0"/>
              <a:t>(16</a:t>
            </a:r>
            <a:r>
              <a:rPr kumimoji="1" lang="ko-KR" altLang="en-US" sz="2200" dirty="0"/>
              <a:t>개의 메시지 블록</a:t>
            </a:r>
            <a:r>
              <a:rPr kumimoji="1" lang="en-US" altLang="ko-KR" sz="2200" dirty="0"/>
              <a:t>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확장 한 후 </a:t>
            </a:r>
            <a:r>
              <a:rPr kumimoji="1" lang="en-US" altLang="ko-KR" sz="2200" dirty="0"/>
              <a:t>step function</a:t>
            </a:r>
            <a:r>
              <a:rPr kumimoji="1" lang="ko-KR" altLang="en-US" sz="2200" dirty="0"/>
              <a:t>을 진행할 때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확장된 전체 메시지를 저장하기 위한 </a:t>
            </a:r>
            <a:r>
              <a:rPr kumimoji="1" lang="ko-KR" altLang="en-US" sz="2200" dirty="0" err="1"/>
              <a:t>큐비트</a:t>
            </a:r>
            <a:r>
              <a:rPr kumimoji="1" lang="ko-KR" altLang="en-US" sz="2200" dirty="0"/>
              <a:t> 필요</a:t>
            </a:r>
            <a:endParaRPr kumimoji="1" lang="en-US" altLang="ko-KR" sz="2200" dirty="0"/>
          </a:p>
          <a:p>
            <a:pPr lvl="1">
              <a:buFont typeface="Wingdings" pitchFamily="2" charset="2"/>
              <a:buChar char="à"/>
            </a:pPr>
            <a:endParaRPr kumimoji="1" lang="en-US" altLang="ko-KR" sz="2000" dirty="0"/>
          </a:p>
          <a:p>
            <a:pPr marL="0" indent="0">
              <a:buNone/>
            </a:pPr>
            <a:endParaRPr kumimoji="1" lang="ko-Kore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C39EB5-8B39-B74C-A3FA-7779F126BF4D}"/>
              </a:ext>
            </a:extLst>
          </p:cNvPr>
          <p:cNvGrpSpPr/>
          <p:nvPr/>
        </p:nvGrpSpPr>
        <p:grpSpPr>
          <a:xfrm>
            <a:off x="583370" y="2881329"/>
            <a:ext cx="4226398" cy="3355160"/>
            <a:chOff x="905672" y="3463290"/>
            <a:chExt cx="4226398" cy="33551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86319F-BEC3-06A8-1A0E-727EDC8CA27D}"/>
                </a:ext>
              </a:extLst>
            </p:cNvPr>
            <p:cNvSpPr/>
            <p:nvPr/>
          </p:nvSpPr>
          <p:spPr>
            <a:xfrm>
              <a:off x="2663190" y="3463290"/>
              <a:ext cx="2468880" cy="38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>
                  <a:solidFill>
                    <a:sysClr val="windowText" lastClr="000000"/>
                  </a:solidFill>
                </a:rPr>
                <a:t>MsgExp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B16075-7865-9A45-E662-489647536E6F}"/>
                </a:ext>
              </a:extLst>
            </p:cNvPr>
            <p:cNvSpPr/>
            <p:nvPr/>
          </p:nvSpPr>
          <p:spPr>
            <a:xfrm>
              <a:off x="2663190" y="4171685"/>
              <a:ext cx="2468880" cy="20348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A569B9-8DF9-106C-4EC5-2CC569FCA9FB}"/>
                </a:ext>
              </a:extLst>
            </p:cNvPr>
            <p:cNvSpPr txBox="1"/>
            <p:nvPr/>
          </p:nvSpPr>
          <p:spPr>
            <a:xfrm>
              <a:off x="3200616" y="4982569"/>
              <a:ext cx="1382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Step function</a:t>
              </a:r>
              <a:endParaRPr kumimoji="1" lang="ko-Kore-KR" altLang="en-US" sz="16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0623DBE-D733-8BEB-604B-83C11589BC6B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897630" y="3851910"/>
              <a:ext cx="0" cy="319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1216A3-2840-3006-BF56-9B51AA1447FC}"/>
                </a:ext>
              </a:extLst>
            </p:cNvPr>
            <p:cNvSpPr txBox="1"/>
            <p:nvPr/>
          </p:nvSpPr>
          <p:spPr>
            <a:xfrm>
              <a:off x="3235882" y="647989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Hash values</a:t>
              </a:r>
              <a:endParaRPr kumimoji="1" lang="ko-Kore-KR" altLang="en-US" sz="16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464BA4C-FC3F-49D4-2CB9-B2AA37C431C5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 flipH="1">
              <a:off x="3891671" y="6206490"/>
              <a:ext cx="5959" cy="273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왼쪽 중괄호[L] 24">
              <a:extLst>
                <a:ext uri="{FF2B5EF4-FFF2-40B4-BE49-F238E27FC236}">
                  <a16:creationId xmlns:a16="http://schemas.microsoft.com/office/drawing/2014/main" id="{D28C3140-99C1-06BC-EE86-DA97CF721972}"/>
                </a:ext>
              </a:extLst>
            </p:cNvPr>
            <p:cNvSpPr/>
            <p:nvPr/>
          </p:nvSpPr>
          <p:spPr>
            <a:xfrm>
              <a:off x="2320290" y="4171685"/>
              <a:ext cx="285750" cy="2034805"/>
            </a:xfrm>
            <a:prstGeom prst="leftBrace">
              <a:avLst>
                <a:gd name="adj1" fmla="val 5119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5330C7-F0EF-FC2A-67CD-B9C13B9F2E99}"/>
                </a:ext>
              </a:extLst>
            </p:cNvPr>
            <p:cNvSpPr txBox="1"/>
            <p:nvPr/>
          </p:nvSpPr>
          <p:spPr>
            <a:xfrm>
              <a:off x="905672" y="503519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Repeat round r</a:t>
              </a:r>
              <a:endParaRPr kumimoji="1" lang="ko-Kore-KR" altLang="en-US" sz="1400" dirty="0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1C6E0F8F-FCBA-3758-5F59-524C42A9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27" y="3259340"/>
            <a:ext cx="5848603" cy="26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5A8DF-8A33-5209-C8D9-BFE996D0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5AAE0-D575-EED8-38F9-0552AB22E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6551" y="1049310"/>
            <a:ext cx="11498898" cy="5605200"/>
          </a:xfrm>
        </p:spPr>
        <p:txBody>
          <a:bodyPr/>
          <a:lstStyle/>
          <a:p>
            <a:r>
              <a:rPr kumimoji="1" lang="ko-KR" altLang="en-US" dirty="0"/>
              <a:t>메시지 확장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MsgExp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sz="2200" b="1" dirty="0">
                <a:sym typeface="Wingdings" pitchFamily="2" charset="2"/>
              </a:rPr>
              <a:t>양자회로 구조</a:t>
            </a:r>
            <a:r>
              <a:rPr kumimoji="1" lang="en-US" altLang="ko-KR" sz="2200" dirty="0">
                <a:sym typeface="Wingdings" pitchFamily="2" charset="2"/>
              </a:rPr>
              <a:t>: </a:t>
            </a:r>
            <a:r>
              <a:rPr kumimoji="1" lang="en-US" altLang="ko-KR" sz="2200" dirty="0" err="1">
                <a:sym typeface="Wingdings" pitchFamily="2" charset="2"/>
              </a:rPr>
              <a:t>MsgExp</a:t>
            </a:r>
            <a:r>
              <a:rPr kumimoji="1" lang="ko-KR" altLang="en-US" sz="2200" dirty="0">
                <a:sym typeface="Wingdings" pitchFamily="2" charset="2"/>
              </a:rPr>
              <a:t>와 </a:t>
            </a:r>
            <a:r>
              <a:rPr kumimoji="1" lang="en-US" altLang="ko-KR" sz="2200" dirty="0">
                <a:sym typeface="Wingdings" pitchFamily="2" charset="2"/>
              </a:rPr>
              <a:t>Step function</a:t>
            </a:r>
            <a:r>
              <a:rPr kumimoji="1" lang="ko-KR" altLang="en-US" sz="2200" dirty="0">
                <a:sym typeface="Wingdings" pitchFamily="2" charset="2"/>
              </a:rPr>
              <a:t>을 반복하여 </a:t>
            </a:r>
            <a:r>
              <a:rPr kumimoji="1" lang="en-US" altLang="ko-KR" sz="2200" dirty="0">
                <a:sym typeface="Wingdings" pitchFamily="2" charset="2"/>
              </a:rPr>
              <a:t>Step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function </a:t>
            </a:r>
            <a:r>
              <a:rPr kumimoji="1" lang="ko-KR" altLang="en-US" sz="2200" dirty="0">
                <a:sym typeface="Wingdings" pitchFamily="2" charset="2"/>
              </a:rPr>
              <a:t>에서 사용한 메시지 블록 큐비트를 다음 </a:t>
            </a:r>
            <a:r>
              <a:rPr kumimoji="1" lang="en-US" altLang="ko-KR" sz="2200" dirty="0" err="1">
                <a:sym typeface="Wingdings" pitchFamily="2" charset="2"/>
              </a:rPr>
              <a:t>MsgExp</a:t>
            </a:r>
            <a:r>
              <a:rPr kumimoji="1" lang="ko-KR" altLang="en-US" sz="2200" dirty="0">
                <a:sym typeface="Wingdings" pitchFamily="2" charset="2"/>
              </a:rPr>
              <a:t>에서 재사용함 </a:t>
            </a:r>
            <a:r>
              <a:rPr kumimoji="1" lang="en-US" altLang="ko-KR" sz="2200" dirty="0">
                <a:sym typeface="Wingdings" pitchFamily="2" charset="2"/>
              </a:rPr>
              <a:t>(</a:t>
            </a:r>
            <a:r>
              <a:rPr kumimoji="1" lang="en-US" altLang="ko-KR" sz="2200" dirty="0" err="1">
                <a:sym typeface="Wingdings" pitchFamily="2" charset="2"/>
              </a:rPr>
              <a:t>MsgExp</a:t>
            </a:r>
            <a:r>
              <a:rPr kumimoji="1" lang="ko-KR" altLang="en-US" sz="2200" dirty="0">
                <a:sym typeface="Wingdings" pitchFamily="2" charset="2"/>
              </a:rPr>
              <a:t>와 </a:t>
            </a:r>
            <a:r>
              <a:rPr kumimoji="1" lang="en-US" altLang="ko-KR" sz="2200" dirty="0">
                <a:sym typeface="Wingdings" pitchFamily="2" charset="2"/>
              </a:rPr>
              <a:t>Step function </a:t>
            </a:r>
            <a:r>
              <a:rPr kumimoji="1" lang="ko-KR" altLang="en-US" sz="2200" dirty="0">
                <a:sym typeface="Wingdings" pitchFamily="2" charset="2"/>
              </a:rPr>
              <a:t>반복</a:t>
            </a:r>
            <a:r>
              <a:rPr kumimoji="1" lang="en-US" altLang="ko-KR" sz="2200" dirty="0">
                <a:sym typeface="Wingdings" pitchFamily="2" charset="2"/>
              </a:rPr>
              <a:t>)</a:t>
            </a:r>
          </a:p>
          <a:p>
            <a:pPr lvl="1">
              <a:buFont typeface="Wingdings" pitchFamily="2" charset="2"/>
              <a:buChar char="à"/>
            </a:pPr>
            <a:endParaRPr kumimoji="1" lang="en-US" altLang="ko-KR" sz="2000" dirty="0"/>
          </a:p>
          <a:p>
            <a:pPr marL="0" indent="0">
              <a:buNone/>
            </a:pPr>
            <a:endParaRPr kumimoji="1" lang="ko-Kore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396B56D-72FD-FE25-C104-0E18348620E5}"/>
              </a:ext>
            </a:extLst>
          </p:cNvPr>
          <p:cNvGrpSpPr/>
          <p:nvPr/>
        </p:nvGrpSpPr>
        <p:grpSpPr>
          <a:xfrm>
            <a:off x="620871" y="2962001"/>
            <a:ext cx="4233476" cy="3355160"/>
            <a:chOff x="6298638" y="3414126"/>
            <a:chExt cx="4233476" cy="33551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6AEB10-8BE7-5AD3-9708-684782046DA7}"/>
                </a:ext>
              </a:extLst>
            </p:cNvPr>
            <p:cNvSpPr/>
            <p:nvPr/>
          </p:nvSpPr>
          <p:spPr>
            <a:xfrm>
              <a:off x="8063234" y="3414126"/>
              <a:ext cx="2468880" cy="38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>
                  <a:solidFill>
                    <a:sysClr val="windowText" lastClr="000000"/>
                  </a:solidFill>
                </a:rPr>
                <a:t>MsgExp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FCB25EE-87FA-F381-AC3D-E401750FCBEE}"/>
                </a:ext>
              </a:extLst>
            </p:cNvPr>
            <p:cNvSpPr/>
            <p:nvPr/>
          </p:nvSpPr>
          <p:spPr>
            <a:xfrm>
              <a:off x="8063234" y="3951071"/>
              <a:ext cx="2468880" cy="38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ysClr val="windowText" lastClr="000000"/>
                  </a:solidFill>
                </a:rPr>
                <a:t>Step function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DEBEB89-0BAE-3BBA-FF91-EC887804DE75}"/>
                </a:ext>
              </a:extLst>
            </p:cNvPr>
            <p:cNvCxnSpPr>
              <a:cxnSpLocks/>
              <a:stCxn id="8" idx="2"/>
              <a:endCxn id="27" idx="0"/>
            </p:cNvCxnSpPr>
            <p:nvPr/>
          </p:nvCxnSpPr>
          <p:spPr>
            <a:xfrm>
              <a:off x="9297674" y="3802746"/>
              <a:ext cx="0" cy="148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AF93D9-D04D-9276-2FC9-3322DADD77B6}"/>
                </a:ext>
              </a:extLst>
            </p:cNvPr>
            <p:cNvSpPr/>
            <p:nvPr/>
          </p:nvSpPr>
          <p:spPr>
            <a:xfrm>
              <a:off x="8063234" y="5227078"/>
              <a:ext cx="2468880" cy="38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err="1">
                  <a:solidFill>
                    <a:sysClr val="windowText" lastClr="000000"/>
                  </a:solidFill>
                </a:rPr>
                <a:t>MsgExp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028139B-66DB-C6F8-09CA-D670E56023C9}"/>
                </a:ext>
              </a:extLst>
            </p:cNvPr>
            <p:cNvSpPr/>
            <p:nvPr/>
          </p:nvSpPr>
          <p:spPr>
            <a:xfrm>
              <a:off x="8063234" y="5764023"/>
              <a:ext cx="2468880" cy="3886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>
                  <a:solidFill>
                    <a:sysClr val="windowText" lastClr="000000"/>
                  </a:solidFill>
                </a:rPr>
                <a:t>Step function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AAB0BFA-1AAB-078E-4F4B-A743CAB06C0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9297674" y="5615698"/>
              <a:ext cx="0" cy="148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8676FA6-535B-D544-FA06-96635D13EDCD}"/>
                    </a:ext>
                  </a:extLst>
                </p:cNvPr>
                <p:cNvSpPr txBox="1"/>
                <p:nvPr/>
              </p:nvSpPr>
              <p:spPr>
                <a:xfrm>
                  <a:off x="9207104" y="4543645"/>
                  <a:ext cx="1811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2400" b="1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2000" b="1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8676FA6-535B-D544-FA06-96635D13E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104" y="4543645"/>
                  <a:ext cx="1811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왼쪽 중괄호[L] 36">
              <a:extLst>
                <a:ext uri="{FF2B5EF4-FFF2-40B4-BE49-F238E27FC236}">
                  <a16:creationId xmlns:a16="http://schemas.microsoft.com/office/drawing/2014/main" id="{A8209CDF-411F-C3F9-39B2-76C30C2F9A13}"/>
                </a:ext>
              </a:extLst>
            </p:cNvPr>
            <p:cNvSpPr/>
            <p:nvPr/>
          </p:nvSpPr>
          <p:spPr>
            <a:xfrm>
              <a:off x="7728011" y="3414126"/>
              <a:ext cx="285750" cy="2738517"/>
            </a:xfrm>
            <a:prstGeom prst="leftBrace">
              <a:avLst>
                <a:gd name="adj1" fmla="val 51190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3BA952-0AD9-B9C1-7527-18FAC5C3450D}"/>
                </a:ext>
              </a:extLst>
            </p:cNvPr>
            <p:cNvSpPr txBox="1"/>
            <p:nvPr/>
          </p:nvSpPr>
          <p:spPr>
            <a:xfrm>
              <a:off x="6298638" y="4628060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Repeat round r</a:t>
              </a:r>
              <a:endParaRPr kumimoji="1" lang="ko-Kore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EC7949-B529-666D-7E3C-EE508BA96A7F}"/>
                </a:ext>
              </a:extLst>
            </p:cNvPr>
            <p:cNvSpPr txBox="1"/>
            <p:nvPr/>
          </p:nvSpPr>
          <p:spPr>
            <a:xfrm>
              <a:off x="8641885" y="6430732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600" dirty="0"/>
                <a:t>Hash values</a:t>
              </a:r>
              <a:endParaRPr kumimoji="1" lang="ko-Kore-KR" altLang="en-US" sz="1600" dirty="0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375A8123-C8FA-1A99-C105-084621AD83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9297674" y="6157326"/>
              <a:ext cx="5959" cy="273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2290AD0-4395-E032-AF33-9099B85E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87" y="3271409"/>
            <a:ext cx="5688642" cy="237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6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703C-7B3C-33FF-B3B5-4A74320A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6A1EC-E9E7-0EAB-6007-732093201D71}"/>
              </a:ext>
            </a:extLst>
          </p:cNvPr>
          <p:cNvSpPr txBox="1"/>
          <p:nvPr/>
        </p:nvSpPr>
        <p:spPr>
          <a:xfrm>
            <a:off x="411920" y="1030806"/>
            <a:ext cx="55888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600" dirty="0"/>
              <a:t>Sequential LSH quantum circuit</a:t>
            </a:r>
            <a:endParaRPr kumimoji="1" lang="ko-Kore-KR" altLang="en-US" sz="2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584B6CF-AF69-2875-8657-E9F208A65E87}"/>
              </a:ext>
            </a:extLst>
          </p:cNvPr>
          <p:cNvGrpSpPr/>
          <p:nvPr/>
        </p:nvGrpSpPr>
        <p:grpSpPr>
          <a:xfrm>
            <a:off x="5061743" y="1584145"/>
            <a:ext cx="6718337" cy="4858686"/>
            <a:chOff x="2154794" y="1415613"/>
            <a:chExt cx="7500313" cy="5424209"/>
          </a:xfrm>
        </p:grpSpPr>
        <p:pic>
          <p:nvPicPr>
            <p:cNvPr id="4" name="그림 3" descr="텍스트, 빨간색, 표지판이(가) 표시된 사진&#10;&#10;자동 생성된 설명">
              <a:extLst>
                <a:ext uri="{FF2B5EF4-FFF2-40B4-BE49-F238E27FC236}">
                  <a16:creationId xmlns:a16="http://schemas.microsoft.com/office/drawing/2014/main" id="{628C2ACC-7C55-A9C7-AA31-8FE1ED08D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794" y="1454222"/>
              <a:ext cx="7500313" cy="53856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E09FFF-2DCD-BABE-2ECE-9F81DF67E912}"/>
                </a:ext>
              </a:extLst>
            </p:cNvPr>
            <p:cNvSpPr/>
            <p:nvPr/>
          </p:nvSpPr>
          <p:spPr>
            <a:xfrm>
              <a:off x="6115050" y="1443851"/>
              <a:ext cx="1062989" cy="2820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0207DD-0F82-1436-AE30-3E3F07E7EE92}"/>
                </a:ext>
              </a:extLst>
            </p:cNvPr>
            <p:cNvSpPr txBox="1"/>
            <p:nvPr/>
          </p:nvSpPr>
          <p:spPr>
            <a:xfrm>
              <a:off x="5360670" y="1415613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solidFill>
                    <a:srgbClr val="FF0000"/>
                  </a:solidFill>
                </a:rPr>
                <a:t>Depth</a:t>
              </a:r>
              <a:endParaRPr kumimoji="1" lang="ko-Kore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F8B996-2AC2-6C2F-1D93-0E4EA4E3628C}"/>
              </a:ext>
            </a:extLst>
          </p:cNvPr>
          <p:cNvGrpSpPr/>
          <p:nvPr/>
        </p:nvGrpSpPr>
        <p:grpSpPr>
          <a:xfrm>
            <a:off x="701963" y="3564455"/>
            <a:ext cx="4257857" cy="2878376"/>
            <a:chOff x="6313169" y="2963760"/>
            <a:chExt cx="4526598" cy="31627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8B3E897-A9C3-B684-87F6-96C081EBC381}"/>
                    </a:ext>
                  </a:extLst>
                </p:cNvPr>
                <p:cNvSpPr/>
                <p:nvPr/>
              </p:nvSpPr>
              <p:spPr>
                <a:xfrm>
                  <a:off x="6313169" y="3391319"/>
                  <a:ext cx="4526598" cy="273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 algn="just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메시지 블록 쌍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이 순차적으로 연산</a:t>
                  </a:r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됨</a:t>
                  </a:r>
                  <a:endParaRPr kumimoji="1" lang="en-US" altLang="ko-KR" dirty="0">
                    <a:solidFill>
                      <a:sysClr val="windowText" lastClr="000000"/>
                    </a:solidFill>
                  </a:endParaRPr>
                </a:p>
                <a:p>
                  <a:pPr marL="285750" indent="-285750" algn="just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덧셈에 사용된 </a:t>
                  </a:r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1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개의 </a:t>
                  </a:r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carry qubit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은 리셋 되어 다음 블록 쌍 덧셈에서 재사용됨</a:t>
                  </a:r>
                  <a:endParaRPr kumimoji="1" lang="en-US" altLang="ko-KR" dirty="0">
                    <a:solidFill>
                      <a:sysClr val="windowText" lastClr="000000"/>
                    </a:solidFill>
                  </a:endParaRPr>
                </a:p>
                <a:p>
                  <a:pPr marL="285750" indent="-285750" algn="just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결과적으로 메시지 블록 쌍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에 대해 </a:t>
                  </a:r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32(64)-bit 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씩 </a:t>
                  </a:r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16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개의 덧셈이 순서대로 진행됨</a:t>
                  </a:r>
                  <a:endParaRPr kumimoji="1" lang="en-US" altLang="ko-KR" dirty="0"/>
                </a:p>
              </p:txBody>
            </p:sp>
          </mc:Choice>
          <mc:Fallback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8B3E897-A9C3-B684-87F6-96C081EBC3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169" y="3391319"/>
                  <a:ext cx="4526598" cy="2735161"/>
                </a:xfrm>
                <a:prstGeom prst="rect">
                  <a:avLst/>
                </a:prstGeom>
                <a:blipFill>
                  <a:blip r:embed="rId3"/>
                  <a:stretch>
                    <a:fillRect l="-592" r="-888" b="-50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B9C559C-A4CE-5E51-3157-918D115EEF83}"/>
                </a:ext>
              </a:extLst>
            </p:cNvPr>
            <p:cNvSpPr/>
            <p:nvPr/>
          </p:nvSpPr>
          <p:spPr>
            <a:xfrm>
              <a:off x="6313169" y="2963760"/>
              <a:ext cx="4526598" cy="45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dirty="0"/>
                <a:t>Sequential quantum circuit</a:t>
              </a:r>
              <a:endParaRPr kumimoji="1" lang="ko-Kore-KR" altLang="en-US" sz="20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22F8B6-1B77-980E-8AC6-4588CB3471C3}"/>
              </a:ext>
            </a:extLst>
          </p:cNvPr>
          <p:cNvGrpSpPr/>
          <p:nvPr/>
        </p:nvGrpSpPr>
        <p:grpSpPr>
          <a:xfrm>
            <a:off x="589613" y="1818782"/>
            <a:ext cx="4159024" cy="1289840"/>
            <a:chOff x="4016487" y="1704820"/>
            <a:chExt cx="4159024" cy="128984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FBA56F-A408-177F-AE6A-9B956B4C2BDB}"/>
                </a:ext>
              </a:extLst>
            </p:cNvPr>
            <p:cNvSpPr/>
            <p:nvPr/>
          </p:nvSpPr>
          <p:spPr>
            <a:xfrm>
              <a:off x="4497546" y="2535820"/>
              <a:ext cx="3520440" cy="3902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46CB808-A1B2-491A-A2FE-B400CD107464}"/>
                    </a:ext>
                  </a:extLst>
                </p:cNvPr>
                <p:cNvSpPr txBox="1"/>
                <p:nvPr/>
              </p:nvSpPr>
              <p:spPr>
                <a:xfrm>
                  <a:off x="4016487" y="1704820"/>
                  <a:ext cx="4159024" cy="1289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lvl="1" indent="0">
                    <a:buNone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e>
                      </m:d>
                      <m:r>
                        <a:rPr kumimoji="1"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⋯,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15</m:t>
                          </m:r>
                        </m:e>
                      </m:d>
                    </m:oMath>
                  </a14:m>
                  <a:r>
                    <a:rPr kumimoji="1" lang="en-US" altLang="ko-KR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  <a:sym typeface="Wingdings" pitchFamily="2" charset="2"/>
                    </a:rPr>
                    <a:t> </a:t>
                  </a:r>
                </a:p>
                <a:p>
                  <a:pPr marL="457200" lvl="1" indent="0">
                    <a:buNone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16</m:t>
                          </m:r>
                        </m:e>
                      </m:d>
                      <m:r>
                        <a:rPr kumimoji="1"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⋯,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[31]</m:t>
                      </m:r>
                    </m:oMath>
                  </a14:m>
                  <a:r>
                    <a:rPr kumimoji="1" lang="en-US" altLang="ko-KR" sz="2000" dirty="0">
                      <a:solidFill>
                        <a:schemeClr val="tx1"/>
                      </a:solidFill>
                      <a:sym typeface="Wingdings" pitchFamily="2" charset="2"/>
                    </a:rPr>
                    <a:t> </a:t>
                  </a:r>
                </a:p>
                <a:p>
                  <a:pPr marL="45720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[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]←</m:t>
                        </m:r>
                        <m:sSubSup>
                          <m:sSubSupPr>
                            <m:ctrlP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𝑙</m:t>
                            </m:r>
                          </m:e>
                        </m:d>
                        <m:r>
                          <a:rPr kumimoji="1"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⊞</m:t>
                        </m:r>
                        <m:sSubSup>
                          <m:sSubSupPr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[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)]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46CB808-A1B2-491A-A2FE-B400CD107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487" y="1704820"/>
                  <a:ext cx="4159024" cy="1289840"/>
                </a:xfrm>
                <a:prstGeom prst="rect">
                  <a:avLst/>
                </a:prstGeom>
                <a:blipFill>
                  <a:blip r:embed="rId4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910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703C-7B3C-33FF-B3B5-4A74320A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668AB-A7AD-F753-311E-FF07D8BF99E0}"/>
              </a:ext>
            </a:extLst>
          </p:cNvPr>
          <p:cNvSpPr txBox="1"/>
          <p:nvPr/>
        </p:nvSpPr>
        <p:spPr>
          <a:xfrm>
            <a:off x="411920" y="1030806"/>
            <a:ext cx="4788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600" dirty="0"/>
              <a:t>Parallel LSH quantum circuit</a:t>
            </a:r>
            <a:endParaRPr kumimoji="1" lang="ko-Kore-KR" altLang="en-US" sz="26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2DA0A7-1DFD-9669-4EE4-80F96D0F27F6}"/>
              </a:ext>
            </a:extLst>
          </p:cNvPr>
          <p:cNvGrpSpPr/>
          <p:nvPr/>
        </p:nvGrpSpPr>
        <p:grpSpPr>
          <a:xfrm>
            <a:off x="5079025" y="1277027"/>
            <a:ext cx="6750099" cy="5465247"/>
            <a:chOff x="2387029" y="1392753"/>
            <a:chExt cx="6750099" cy="546524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3243CA-30DB-8798-4C1D-B894E2F95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029" y="1420991"/>
              <a:ext cx="6750099" cy="543700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D67D3D-7531-510E-609D-E3B3B47C1312}"/>
                </a:ext>
              </a:extLst>
            </p:cNvPr>
            <p:cNvSpPr/>
            <p:nvPr/>
          </p:nvSpPr>
          <p:spPr>
            <a:xfrm>
              <a:off x="5955031" y="1420991"/>
              <a:ext cx="800100" cy="2820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DE8A3E-E63B-E949-821D-E213EC1EBB86}"/>
                </a:ext>
              </a:extLst>
            </p:cNvPr>
            <p:cNvSpPr txBox="1"/>
            <p:nvPr/>
          </p:nvSpPr>
          <p:spPr>
            <a:xfrm>
              <a:off x="5200650" y="1392753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solidFill>
                    <a:srgbClr val="FF0000"/>
                  </a:solidFill>
                </a:rPr>
                <a:t>Depth</a:t>
              </a:r>
              <a:endParaRPr kumimoji="1" lang="ko-Kore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ADF586-936B-A1F7-FF89-041834857AA0}"/>
              </a:ext>
            </a:extLst>
          </p:cNvPr>
          <p:cNvGrpSpPr/>
          <p:nvPr/>
        </p:nvGrpSpPr>
        <p:grpSpPr>
          <a:xfrm>
            <a:off x="737455" y="3775290"/>
            <a:ext cx="4137660" cy="2682660"/>
            <a:chOff x="6313169" y="2963760"/>
            <a:chExt cx="4526598" cy="31627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D150E4A-CD48-78BB-2248-6132B6C304CD}"/>
                    </a:ext>
                  </a:extLst>
                </p:cNvPr>
                <p:cNvSpPr/>
                <p:nvPr/>
              </p:nvSpPr>
              <p:spPr>
                <a:xfrm>
                  <a:off x="6313169" y="3391319"/>
                  <a:ext cx="4526598" cy="273516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85750" indent="-285750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메시지 블록 쌍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이 병렬로 </a:t>
                  </a:r>
                  <a:r>
                    <a:rPr kumimoji="1" lang="ko-Kore-KR" altLang="en-US" dirty="0">
                      <a:solidFill>
                        <a:sysClr val="windowText" lastClr="000000"/>
                      </a:solidFill>
                    </a:rPr>
                    <a:t>연산됨</a:t>
                  </a:r>
                  <a:endParaRPr kumimoji="1" lang="en-US" altLang="ko-Kore-KR" dirty="0">
                    <a:solidFill>
                      <a:sysClr val="windowText" lastClr="000000"/>
                    </a:solidFill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덧셈에 사용된 </a:t>
                  </a:r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15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개의 </a:t>
                  </a:r>
                  <a:r>
                    <a:rPr kumimoji="1" lang="en-US" altLang="ko-KR" dirty="0">
                      <a:solidFill>
                        <a:sysClr val="windowText" lastClr="000000"/>
                      </a:solidFill>
                    </a:rPr>
                    <a:t>carry qubit</a:t>
                  </a: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은 리셋 되어 다음 라운드에서 재사용</a:t>
                  </a:r>
                  <a:endParaRPr kumimoji="1" lang="en-US" altLang="ko-KR" dirty="0">
                    <a:solidFill>
                      <a:sysClr val="windowText" lastClr="000000"/>
                    </a:solidFill>
                  </a:endParaRPr>
                </a:p>
                <a:p>
                  <a:pPr marL="285750" indent="-285750">
                    <a:buFontTx/>
                    <a:buChar char="-"/>
                  </a:pPr>
                  <a:r>
                    <a:rPr kumimoji="1" lang="ko-KR" altLang="en-US" dirty="0">
                      <a:solidFill>
                        <a:sysClr val="windowText" lastClr="000000"/>
                      </a:solidFill>
                    </a:rPr>
                    <a:t>결과적으로 메시지 블록 쌍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에 대해 </a:t>
                  </a:r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32(64)-bit 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씩 </a:t>
                  </a:r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16</a:t>
                  </a:r>
                  <a:r>
                    <a:rPr kumimoji="1" lang="ko-KR" altLang="en-US" dirty="0">
                      <a:solidFill>
                        <a:schemeClr val="tx1"/>
                      </a:solidFill>
                    </a:rPr>
                    <a:t>개의 덧셈이 동시에 </a:t>
                  </a:r>
                  <a:r>
                    <a:rPr kumimoji="1" lang="ko-Kore-KR" altLang="en-US" dirty="0">
                      <a:solidFill>
                        <a:schemeClr val="tx1"/>
                      </a:solidFill>
                    </a:rPr>
                    <a:t>진행됨</a:t>
                  </a:r>
                  <a:endParaRPr kumimoji="1" lang="en-US" altLang="ko-KR" dirty="0"/>
                </a:p>
              </p:txBody>
            </p:sp>
          </mc:Choice>
          <mc:Fallback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D150E4A-CD48-78BB-2248-6132B6C30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169" y="3391319"/>
                  <a:ext cx="4526598" cy="2735161"/>
                </a:xfrm>
                <a:prstGeom prst="rect">
                  <a:avLst/>
                </a:prstGeom>
                <a:blipFill>
                  <a:blip r:embed="rId3"/>
                  <a:stretch>
                    <a:fillRect l="-61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2FC78A-261D-C67B-30B5-14426DD53EEE}"/>
                </a:ext>
              </a:extLst>
            </p:cNvPr>
            <p:cNvSpPr/>
            <p:nvPr/>
          </p:nvSpPr>
          <p:spPr>
            <a:xfrm>
              <a:off x="6313169" y="2963760"/>
              <a:ext cx="4526598" cy="453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dirty="0"/>
                <a:t>Parallel quantum circuit</a:t>
              </a:r>
              <a:endParaRPr kumimoji="1" lang="ko-Kore-KR" altLang="en-US" sz="2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CC0A5-494F-2FD8-6519-7BA52DA729A2}"/>
              </a:ext>
            </a:extLst>
          </p:cNvPr>
          <p:cNvGrpSpPr/>
          <p:nvPr/>
        </p:nvGrpSpPr>
        <p:grpSpPr>
          <a:xfrm>
            <a:off x="596467" y="1897265"/>
            <a:ext cx="4159024" cy="1289840"/>
            <a:chOff x="4016487" y="1704820"/>
            <a:chExt cx="4159024" cy="12898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94F87C-437F-22D3-BCBE-B240375FE8C5}"/>
                </a:ext>
              </a:extLst>
            </p:cNvPr>
            <p:cNvSpPr/>
            <p:nvPr/>
          </p:nvSpPr>
          <p:spPr>
            <a:xfrm>
              <a:off x="4497546" y="2535820"/>
              <a:ext cx="3520440" cy="3902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760C5D-38B9-04D7-A809-9C9E8A15674E}"/>
                    </a:ext>
                  </a:extLst>
                </p:cNvPr>
                <p:cNvSpPr txBox="1"/>
                <p:nvPr/>
              </p:nvSpPr>
              <p:spPr>
                <a:xfrm>
                  <a:off x="4016487" y="1704820"/>
                  <a:ext cx="4159024" cy="1289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457200" lvl="1" indent="0">
                    <a:buNone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0</m:t>
                          </m:r>
                        </m:e>
                      </m:d>
                      <m:r>
                        <a:rPr kumimoji="1"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⋯,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15</m:t>
                          </m:r>
                        </m:e>
                      </m:d>
                    </m:oMath>
                  </a14:m>
                  <a:r>
                    <a:rPr kumimoji="1" lang="en-US" altLang="ko-KR" sz="2000" b="0" dirty="0">
                      <a:solidFill>
                        <a:schemeClr val="tx1"/>
                      </a:solidFill>
                      <a:ea typeface="Cambria Math" panose="02040503050406030204" pitchFamily="18" charset="0"/>
                      <a:sym typeface="Wingdings" pitchFamily="2" charset="2"/>
                    </a:rPr>
                    <a:t> </a:t>
                  </a:r>
                </a:p>
                <a:p>
                  <a:pPr marL="457200" lvl="1" indent="0">
                    <a:buNone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b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16</m:t>
                          </m:r>
                        </m:e>
                      </m:d>
                      <m:r>
                        <a:rPr kumimoji="1" lang="en-US" altLang="ko-K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,</m:t>
                      </m:r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⋯,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kumimoji="1"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[31]</m:t>
                      </m:r>
                    </m:oMath>
                  </a14:m>
                  <a:r>
                    <a:rPr kumimoji="1" lang="en-US" altLang="ko-KR" sz="2000" dirty="0">
                      <a:solidFill>
                        <a:schemeClr val="tx1"/>
                      </a:solidFill>
                      <a:sym typeface="Wingdings" pitchFamily="2" charset="2"/>
                    </a:rPr>
                    <a:t> </a:t>
                  </a:r>
                </a:p>
                <a:p>
                  <a:pPr marL="45720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(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[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]←</m:t>
                        </m:r>
                        <m:sSubSup>
                          <m:sSubSupPr>
                            <m:ctrlP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𝑙</m:t>
                            </m:r>
                          </m:e>
                        </m:d>
                        <m:r>
                          <a:rPr kumimoji="1"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⊞</m:t>
                        </m:r>
                        <m:sSubSup>
                          <m:sSubSupPr>
                            <m:ctrlPr>
                              <a:rPr kumimoji="1"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itchFamily="2" charset="2"/>
                              </a:rPr>
                              <m:t>−2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 [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𝜏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𝑙</m:t>
                        </m:r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)]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6760C5D-38B9-04D7-A809-9C9E8A156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487" y="1704820"/>
                  <a:ext cx="4159024" cy="1289840"/>
                </a:xfrm>
                <a:prstGeom prst="rect">
                  <a:avLst/>
                </a:prstGeom>
                <a:blipFill>
                  <a:blip r:embed="rId4"/>
                  <a:stretch>
                    <a:fillRect b="-97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7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703C-7B3C-33FF-B3B5-4A74320A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Parallel LSH quantum circuit (</a:t>
            </a:r>
            <a:r>
              <a:rPr kumimoji="1" lang="ko-KR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제안 기법</a:t>
            </a:r>
            <a:r>
              <a:rPr kumimoji="1"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E8F54E5C-6989-1878-EB84-E0F366768BD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046378"/>
                <a:ext cx="11369675" cy="5603875"/>
              </a:xfrm>
            </p:spPr>
            <p:txBody>
              <a:bodyPr/>
              <a:lstStyle/>
              <a:p>
                <a:r>
                  <a:rPr kumimoji="1" lang="en-US" altLang="ko-KR" sz="3000" dirty="0"/>
                  <a:t>Mix function (in step function)</a:t>
                </a:r>
              </a:p>
              <a:p>
                <a:pPr>
                  <a:buFontTx/>
                  <a:buChar char="-"/>
                </a:pPr>
                <a:r>
                  <a:rPr kumimoji="1" lang="ko-KR" altLang="en-US" sz="2200" dirty="0"/>
                  <a:t>입력된 </a:t>
                </a:r>
                <a:r>
                  <a:rPr kumimoji="1" lang="en-US" altLang="ko-KR" sz="2200" dirty="0"/>
                  <a:t>16word </a:t>
                </a:r>
                <a:r>
                  <a:rPr kumimoji="1" lang="ko-KR" altLang="en-US" sz="2200" dirty="0"/>
                  <a:t>배열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[15]</m:t>
                    </m:r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에 대해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 (0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≤7)</m:t>
                    </m:r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쌍으로 </a:t>
                </a:r>
                <a:r>
                  <a:rPr kumimoji="1" lang="en-US" altLang="ko-KR" sz="2200" dirty="0"/>
                  <a:t> Mix function</a:t>
                </a:r>
                <a:r>
                  <a:rPr kumimoji="1" lang="ko-KR" altLang="en-US" sz="2200" dirty="0"/>
                  <a:t> 진행</a:t>
                </a:r>
                <a:endParaRPr kumimoji="1" lang="en-US" altLang="ko-K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𝑀𝑖𝑥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e>
                      </m:d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(0≤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≤7)</m:t>
                      </m:r>
                    </m:oMath>
                  </m:oMathPara>
                </a14:m>
                <a:endParaRPr kumimoji="1" lang="en-US" altLang="ko-KR" sz="2400" dirty="0"/>
              </a:p>
              <a:p>
                <a:pPr>
                  <a:buFontTx/>
                  <a:buChar char="-"/>
                </a:pPr>
                <a:endParaRPr kumimoji="1" lang="en-US" altLang="ko-KR" sz="100" dirty="0"/>
              </a:p>
              <a:p>
                <a:pPr>
                  <a:buFontTx/>
                  <a:buChar char="-"/>
                </a:pPr>
                <a:r>
                  <a:rPr kumimoji="1" lang="en-US" altLang="ko-KR" sz="2200" dirty="0"/>
                  <a:t>Parallel mix function</a:t>
                </a:r>
                <a:r>
                  <a:rPr kumimoji="1" lang="ko-KR" altLang="en-US" sz="2200" dirty="0"/>
                  <a:t>에서 </a:t>
                </a:r>
                <a:r>
                  <a:rPr kumimoji="1" lang="en-US" altLang="ko-KR" sz="2200" dirty="0"/>
                  <a:t>8</a:t>
                </a:r>
                <a:r>
                  <a:rPr kumimoji="1" lang="ko-KR" altLang="en-US" sz="2200" dirty="0"/>
                  <a:t>개의 </a:t>
                </a:r>
                <a14:m>
                  <m:oMath xmlns:m="http://schemas.openxmlformats.org/officeDocument/2006/math"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</m:oMath>
                </a14:m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쌍이 모두 병렬로 한번에 연산 됨</a:t>
                </a:r>
                <a:endParaRPr kumimoji="1" lang="en-US" altLang="ko-KR" sz="2200" dirty="0"/>
              </a:p>
              <a:p>
                <a:pPr marL="0" indent="0">
                  <a:buNone/>
                </a:pPr>
                <a:endParaRPr kumimoji="1" lang="en-US" altLang="ko-KR" sz="2200" dirty="0"/>
              </a:p>
              <a:p>
                <a:pPr marL="0" indent="0">
                  <a:buNone/>
                </a:pPr>
                <a:endParaRPr lang="ko-Kore-KR" altLang="en-US" dirty="0"/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E8F54E5C-6989-1878-EB84-E0F366768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046378"/>
                <a:ext cx="11369675" cy="5603875"/>
              </a:xfrm>
              <a:blipFill>
                <a:blip r:embed="rId2"/>
                <a:stretch>
                  <a:fillRect l="-1116" t="-2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966F99E-AB24-6BB5-4822-1AB9C73C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8" y="3576107"/>
            <a:ext cx="4751738" cy="2960617"/>
          </a:xfrm>
          <a:prstGeom prst="rect">
            <a:avLst/>
          </a:prstGeom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DAD2552-4823-86F0-2408-2C03DF6AA51D}"/>
              </a:ext>
            </a:extLst>
          </p:cNvPr>
          <p:cNvGrpSpPr/>
          <p:nvPr/>
        </p:nvGrpSpPr>
        <p:grpSpPr>
          <a:xfrm>
            <a:off x="5829892" y="3714100"/>
            <a:ext cx="5614084" cy="2684629"/>
            <a:chOff x="5911721" y="3536007"/>
            <a:chExt cx="5868359" cy="2806222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DB49F1A-1D11-8937-D7B0-AE6A58960BEE}"/>
                </a:ext>
              </a:extLst>
            </p:cNvPr>
            <p:cNvGrpSpPr/>
            <p:nvPr/>
          </p:nvGrpSpPr>
          <p:grpSpPr>
            <a:xfrm>
              <a:off x="5911721" y="3536007"/>
              <a:ext cx="5868359" cy="2806222"/>
              <a:chOff x="6100620" y="3570297"/>
              <a:chExt cx="5868359" cy="2806222"/>
            </a:xfrm>
          </p:grpSpPr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2CEB23B6-EF62-3D59-B425-D6ADA4C3A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3720384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BCF4F8E-02BF-70CF-1CE5-1ACCAB704BB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9855" y="3570297"/>
                    <a:ext cx="5153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BCF4F8E-02BF-70CF-1CE5-1ACCAB704B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855" y="3570297"/>
                    <a:ext cx="51539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9962366-8355-FA64-6307-083DA76B65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34910" y="3807055"/>
                    <a:ext cx="550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[8]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9962366-8355-FA64-6307-083DA76B6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910" y="3807055"/>
                    <a:ext cx="55034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직선 연결선[R] 17">
                <a:extLst>
                  <a:ext uri="{FF2B5EF4-FFF2-40B4-BE49-F238E27FC236}">
                    <a16:creationId xmlns:a16="http://schemas.microsoft.com/office/drawing/2014/main" id="{D75D4BDA-3A72-FA9F-57BA-5DFC1C208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3956985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8690397-5CAB-D896-4BE1-E493B582D9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8478" y="3570297"/>
                    <a:ext cx="12547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8690397-5CAB-D896-4BE1-E493B582D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8478" y="3570297"/>
                    <a:ext cx="125476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CA04885-DF40-F453-607B-BB538B1C98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9253" y="3807055"/>
                    <a:ext cx="12547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CA04885-DF40-F453-607B-BB538B1C9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9253" y="3807055"/>
                    <a:ext cx="125476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직선 연결선[R] 65">
                <a:extLst>
                  <a:ext uri="{FF2B5EF4-FFF2-40B4-BE49-F238E27FC236}">
                    <a16:creationId xmlns:a16="http://schemas.microsoft.com/office/drawing/2014/main" id="{7E2C3A48-3D9A-AF9E-7EEF-E811B314E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4377913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B895952-FC57-917E-2C55-1D0736BA11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69855" y="4227826"/>
                    <a:ext cx="5153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B895952-FC57-917E-2C55-1D0736BA1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855" y="4227826"/>
                    <a:ext cx="51539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5B99FB-E005-A115-9848-DD8FF922E757}"/>
                      </a:ext>
                    </a:extLst>
                  </p:cNvPr>
                  <p:cNvSpPr txBox="1"/>
                  <p:nvPr/>
                </p:nvSpPr>
                <p:spPr>
                  <a:xfrm>
                    <a:off x="6134910" y="4464584"/>
                    <a:ext cx="55034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[9]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5B99FB-E005-A115-9848-DD8FF922E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910" y="4464584"/>
                    <a:ext cx="55034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직선 연결선[R] 68">
                <a:extLst>
                  <a:ext uri="{FF2B5EF4-FFF2-40B4-BE49-F238E27FC236}">
                    <a16:creationId xmlns:a16="http://schemas.microsoft.com/office/drawing/2014/main" id="{5DEE167F-AD9A-BCAB-0B8E-F622338D5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4614514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472709C-8B8E-44C1-A982-E18C8F6AA70F}"/>
                  </a:ext>
                </a:extLst>
              </p:cNvPr>
              <p:cNvSpPr/>
              <p:nvPr/>
            </p:nvSpPr>
            <p:spPr>
              <a:xfrm>
                <a:off x="7349489" y="4262117"/>
                <a:ext cx="2718520" cy="4629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400" dirty="0">
                    <a:solidFill>
                      <a:sysClr val="windowText" lastClr="000000"/>
                    </a:solidFill>
                  </a:rPr>
                  <a:t>Algorithm 2</a:t>
                </a:r>
                <a:endParaRPr kumimoji="1" lang="ko-Kore-KR" altLang="en-US" sz="1400" dirty="0">
                  <a:solidFill>
                    <a:sysClr val="windowText" lastClr="0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0CAB94C-65AF-BCA2-88A3-97C29A49FB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0426" y="4227826"/>
                    <a:ext cx="12547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0CAB94C-65AF-BCA2-88A3-97C29A49F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0426" y="4227826"/>
                    <a:ext cx="125476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215F7A0-1B3A-BCFD-4BFA-4852B3DEA2D3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9253" y="4464584"/>
                    <a:ext cx="125476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215F7A0-1B3A-BCFD-4BFA-4852B3DEA2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9253" y="4464584"/>
                    <a:ext cx="125476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직선 연결선[R] 72">
                <a:extLst>
                  <a:ext uri="{FF2B5EF4-FFF2-40B4-BE49-F238E27FC236}">
                    <a16:creationId xmlns:a16="http://schemas.microsoft.com/office/drawing/2014/main" id="{167A15C9-7237-1D63-A061-64756E767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5020162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31893A5-91E5-2A64-D99B-331A02287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169855" y="4870075"/>
                    <a:ext cx="5153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31893A5-91E5-2A64-D99B-331A02287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855" y="4870075"/>
                    <a:ext cx="51539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CAF2477-AC32-F7EB-FB28-4212ED24DFEB}"/>
                      </a:ext>
                    </a:extLst>
                  </p:cNvPr>
                  <p:cNvSpPr txBox="1"/>
                  <p:nvPr/>
                </p:nvSpPr>
                <p:spPr>
                  <a:xfrm>
                    <a:off x="6100620" y="5106833"/>
                    <a:ext cx="63530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[10]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CAF2477-AC32-F7EB-FB28-4212ED24D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620" y="5106833"/>
                    <a:ext cx="63530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7105A171-5FAB-1D69-2912-16FEF226E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5256763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75B8119-FC0E-C1B5-7AE5-7789DD35F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8478" y="4870075"/>
                    <a:ext cx="13397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75B8119-FC0E-C1B5-7AE5-7789DD35F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8478" y="4870075"/>
                    <a:ext cx="133972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E96BA81-CFDD-BF19-C66D-254A85635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9253" y="5106833"/>
                    <a:ext cx="13397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E96BA81-CFDD-BF19-C66D-254A85635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9253" y="5106833"/>
                    <a:ext cx="1339726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직선 연결선[R] 86">
                <a:extLst>
                  <a:ext uri="{FF2B5EF4-FFF2-40B4-BE49-F238E27FC236}">
                    <a16:creationId xmlns:a16="http://schemas.microsoft.com/office/drawing/2014/main" id="{E0FE2F25-4BA1-1E5B-5971-32271927B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6012849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BABD94C-C78A-C229-BEB4-4D9E5123A40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9855" y="5862762"/>
                    <a:ext cx="51539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0BABD94C-C78A-C229-BEB4-4D9E5123A4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855" y="5862762"/>
                    <a:ext cx="515398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D5F6B94C-0FFE-B5DB-7CC3-EED89C04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6100620" y="6099520"/>
                    <a:ext cx="63530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[15]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D5F6B94C-0FFE-B5DB-7CC3-EED89C040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620" y="6099520"/>
                    <a:ext cx="63530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직선 연결선[R] 89">
                <a:extLst>
                  <a:ext uri="{FF2B5EF4-FFF2-40B4-BE49-F238E27FC236}">
                    <a16:creationId xmlns:a16="http://schemas.microsoft.com/office/drawing/2014/main" id="{2A107002-2626-93E8-26F9-16FA97AFF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840" y="6249450"/>
                <a:ext cx="391295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266962B0-9D28-DAE4-4B7D-39F3B098E9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8478" y="5862762"/>
                    <a:ext cx="13397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266962B0-9D28-DAE4-4B7D-39F3B098E9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8478" y="5862762"/>
                    <a:ext cx="133972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352BBC9-A9A6-1AFE-76FB-7745284FD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9253" y="6099520"/>
                    <a:ext cx="133972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𝑀𝑖𝑥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ore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12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d>
                          <m:r>
                            <a:rPr kumimoji="1" lang="en-US" altLang="ko-Kore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ore-KR" altLang="en-US" sz="12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352BBC9-A9A6-1AFE-76FB-7745284FDB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9253" y="6099520"/>
                    <a:ext cx="133972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CE2A80D-33A5-0A50-FA09-17025B73ABD1}"/>
                    </a:ext>
                  </a:extLst>
                </p:cNvPr>
                <p:cNvSpPr txBox="1"/>
                <p:nvPr/>
              </p:nvSpPr>
              <p:spPr>
                <a:xfrm>
                  <a:off x="8352174" y="5388266"/>
                  <a:ext cx="335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ko-Kore-KR" altLang="en-US" sz="20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CE2A80D-33A5-0A50-FA09-17025B73A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174" y="5388266"/>
                  <a:ext cx="33534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9790D18-ACDA-0960-B23E-F89AAC51FE4E}"/>
                </a:ext>
              </a:extLst>
            </p:cNvPr>
            <p:cNvSpPr/>
            <p:nvPr/>
          </p:nvSpPr>
          <p:spPr>
            <a:xfrm>
              <a:off x="7160590" y="3566308"/>
              <a:ext cx="2718520" cy="462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Algorithm 2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990EBC2-936D-1393-C8BD-B2F8D0A13050}"/>
                </a:ext>
              </a:extLst>
            </p:cNvPr>
            <p:cNvSpPr/>
            <p:nvPr/>
          </p:nvSpPr>
          <p:spPr>
            <a:xfrm>
              <a:off x="7167243" y="4856844"/>
              <a:ext cx="2718520" cy="462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Algorithm 2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7672B0C-0FF4-DB29-3A01-4835068F2E53}"/>
                </a:ext>
              </a:extLst>
            </p:cNvPr>
            <p:cNvSpPr/>
            <p:nvPr/>
          </p:nvSpPr>
          <p:spPr>
            <a:xfrm>
              <a:off x="7167243" y="5856852"/>
              <a:ext cx="2718520" cy="462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ysClr val="windowText" lastClr="000000"/>
                  </a:solidFill>
                </a:rPr>
                <a:t>Algorithm 2</a:t>
              </a:r>
              <a:endParaRPr kumimoji="1" lang="ko-Kore-KR" altLang="en-US" sz="1400" dirty="0">
                <a:solidFill>
                  <a:sysClr val="windowText" lastClr="0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C2197C3-9D92-B315-6B9B-CF2BF72CEEE7}"/>
                  </a:ext>
                </a:extLst>
              </p:cNvPr>
              <p:cNvSpPr txBox="1"/>
              <p:nvPr/>
            </p:nvSpPr>
            <p:spPr>
              <a:xfrm>
                <a:off x="5989413" y="5530320"/>
                <a:ext cx="3064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ore-KR" altLang="en-US" sz="1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C2197C3-9D92-B315-6B9B-CF2BF72C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3" y="5530320"/>
                <a:ext cx="306494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690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1027</Words>
  <Application>Microsoft Macintosh PowerPoint</Application>
  <PresentationFormat>와이드스크린</PresentationFormat>
  <Paragraphs>302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Parallel quantum circuit for LSH  https://youtu.be/WNU5sMFjRsI</vt:lpstr>
      <vt:lpstr>연구 동기</vt:lpstr>
      <vt:lpstr>LSH hash function</vt:lpstr>
      <vt:lpstr>Parallel LSH quantum circuit (제안 기법)</vt:lpstr>
      <vt:lpstr>Parallel LSH quantum circuit (제안 기법)</vt:lpstr>
      <vt:lpstr>Parallel LSH quantum circuit (제안 기법)</vt:lpstr>
      <vt:lpstr>Parallel LSH quantum circuit (제안 기법)</vt:lpstr>
      <vt:lpstr>Parallel LSH quantum circuit (제안 기법)</vt:lpstr>
      <vt:lpstr>Parallel LSH quantum circuit (제안 기법)</vt:lpstr>
      <vt:lpstr>Evaluation (평가)</vt:lpstr>
      <vt:lpstr>Evaluation (평가)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110</cp:revision>
  <dcterms:created xsi:type="dcterms:W3CDTF">2019-03-05T04:29:07Z</dcterms:created>
  <dcterms:modified xsi:type="dcterms:W3CDTF">2022-09-12T08:37:53Z</dcterms:modified>
</cp:coreProperties>
</file>