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7"/>
  </p:notesMasterIdLst>
  <p:handoutMasterIdLst>
    <p:handoutMasterId r:id="rId18"/>
  </p:handoutMasterIdLst>
  <p:sldIdLst>
    <p:sldId id="26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2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EOcrLrK1PM&amp;feature=youtu.b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AES-GCM </a:t>
            </a:r>
            <a:r>
              <a:rPr lang="ko-KR" altLang="en-US" dirty="0"/>
              <a:t>최적화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&amp;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ko-KR" altLang="en-US" dirty="0" err="1"/>
              <a:t>부채널</a:t>
            </a:r>
            <a:r>
              <a:rPr lang="ko-KR" altLang="en-US" dirty="0"/>
              <a:t> 공격 및 방어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r>
              <a:rPr lang="en-US" altLang="ko-KR">
                <a:hlinkClick r:id="rId2"/>
              </a:rPr>
              <a:t>https://www.youtube.com/watch?v=LEOcrLrK1PM&amp;feature=youtu.be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김경호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F5C7E-2C35-40EB-910E-DBAB7BCF4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This Work (SCA - CPA)</a:t>
            </a:r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FEE06B2-E867-406E-A6EB-478691557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342176C-BFF5-4D04-8C7C-B4D09E5ADEA2}"/>
              </a:ext>
            </a:extLst>
          </p:cNvPr>
          <p:cNvGrpSpPr/>
          <p:nvPr/>
        </p:nvGrpSpPr>
        <p:grpSpPr>
          <a:xfrm>
            <a:off x="-488698" y="1634857"/>
            <a:ext cx="12947398" cy="3635643"/>
            <a:chOff x="133602" y="1084288"/>
            <a:chExt cx="11924796" cy="2513013"/>
          </a:xfrm>
        </p:grpSpPr>
        <p:pic>
          <p:nvPicPr>
            <p:cNvPr id="2051" name="_x351905840">
              <a:extLst>
                <a:ext uri="{FF2B5EF4-FFF2-40B4-BE49-F238E27FC236}">
                  <a16:creationId xmlns:a16="http://schemas.microsoft.com/office/drawing/2014/main" id="{326FFCF6-81F6-4769-8DFC-77DCCF7330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1950" y="1084288"/>
              <a:ext cx="6616448" cy="2513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9" name="_x351907064">
              <a:extLst>
                <a:ext uri="{FF2B5EF4-FFF2-40B4-BE49-F238E27FC236}">
                  <a16:creationId xmlns:a16="http://schemas.microsoft.com/office/drawing/2014/main" id="{948AE26D-1860-406D-B20B-BDD5705761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602" y="1084288"/>
              <a:ext cx="6127750" cy="2513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FADC5BED-A982-4716-AC5A-E3A114411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9899CC-5173-4E21-9B54-A2C075BD2CA3}"/>
              </a:ext>
            </a:extLst>
          </p:cNvPr>
          <p:cNvSpPr txBox="1"/>
          <p:nvPr/>
        </p:nvSpPr>
        <p:spPr>
          <a:xfrm>
            <a:off x="4178300" y="5223143"/>
            <a:ext cx="383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&lt;B[1]&gt;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2245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FD149-73FA-4B27-8671-8DCA69058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This Work (SCA - SPA)</a:t>
            </a:r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8B8BCE4-9DBC-4226-9FAE-AEBB049E7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9B730-13FC-4F92-BD34-0973D23FF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84EF96-5A93-4398-9CD6-0B1358F30EFB}"/>
              </a:ext>
            </a:extLst>
          </p:cNvPr>
          <p:cNvGrpSpPr/>
          <p:nvPr/>
        </p:nvGrpSpPr>
        <p:grpSpPr>
          <a:xfrm>
            <a:off x="411920" y="1132412"/>
            <a:ext cx="11368160" cy="3566588"/>
            <a:chOff x="411920" y="1132412"/>
            <a:chExt cx="11203060" cy="3314145"/>
          </a:xfrm>
        </p:grpSpPr>
        <p:pic>
          <p:nvPicPr>
            <p:cNvPr id="3073" name="_x261831880">
              <a:extLst>
                <a:ext uri="{FF2B5EF4-FFF2-40B4-BE49-F238E27FC236}">
                  <a16:creationId xmlns:a16="http://schemas.microsoft.com/office/drawing/2014/main" id="{2515A312-9FC8-442D-9A95-29BFB56800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920" y="1132412"/>
              <a:ext cx="5400675" cy="2944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_x261801640">
              <a:extLst>
                <a:ext uri="{FF2B5EF4-FFF2-40B4-BE49-F238E27FC236}">
                  <a16:creationId xmlns:a16="http://schemas.microsoft.com/office/drawing/2014/main" id="{857AE65C-43AE-4690-8E70-0751D48CA3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4305" y="1132412"/>
              <a:ext cx="5400675" cy="285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C34DFA-493D-474D-9A16-7084F6777BC9}"/>
                </a:ext>
              </a:extLst>
            </p:cNvPr>
            <p:cNvSpPr txBox="1"/>
            <p:nvPr/>
          </p:nvSpPr>
          <p:spPr>
            <a:xfrm>
              <a:off x="1409700" y="4077225"/>
              <a:ext cx="4025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 = 0xffffffff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FEDEAB4-2E0F-4052-9C85-CFA7E6A9D8C0}"/>
                </a:ext>
              </a:extLst>
            </p:cNvPr>
            <p:cNvSpPr txBox="1"/>
            <p:nvPr/>
          </p:nvSpPr>
          <p:spPr>
            <a:xfrm>
              <a:off x="7226300" y="4049752"/>
              <a:ext cx="4025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 = 0</a:t>
              </a:r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C250FFA-7767-45E6-876F-0B6AC218CDA0}"/>
              </a:ext>
            </a:extLst>
          </p:cNvPr>
          <p:cNvSpPr txBox="1"/>
          <p:nvPr/>
        </p:nvSpPr>
        <p:spPr>
          <a:xfrm>
            <a:off x="0" y="5134715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Real Register</a:t>
            </a:r>
            <a:r>
              <a:rPr lang="ko-KR" altLang="en-US" sz="2000" dirty="0"/>
              <a:t>가 </a:t>
            </a:r>
            <a:r>
              <a:rPr lang="ko-KR" altLang="en-US" sz="2000" dirty="0" err="1"/>
              <a:t>연산되는</a:t>
            </a:r>
            <a:r>
              <a:rPr lang="ko-KR" altLang="en-US" sz="2000" dirty="0"/>
              <a:t> </a:t>
            </a:r>
            <a:r>
              <a:rPr lang="en-US" altLang="ko-KR" sz="2000" dirty="0"/>
              <a:t>0xffffffff </a:t>
            </a:r>
            <a:r>
              <a:rPr lang="ko-KR" altLang="en-US" sz="2000" dirty="0"/>
              <a:t>값 </a:t>
            </a:r>
            <a:r>
              <a:rPr lang="en-US" altLang="ko-KR" sz="2000" dirty="0"/>
              <a:t>Garbage Register</a:t>
            </a:r>
            <a:r>
              <a:rPr lang="ko-KR" altLang="en-US" sz="2000" dirty="0"/>
              <a:t>가 </a:t>
            </a:r>
            <a:r>
              <a:rPr lang="ko-KR" altLang="en-US" sz="2000" dirty="0" err="1"/>
              <a:t>연산되는</a:t>
            </a:r>
            <a:r>
              <a:rPr lang="ko-KR" altLang="en-US" sz="2000" dirty="0"/>
              <a:t> </a:t>
            </a:r>
            <a:r>
              <a:rPr lang="en-US" altLang="ko-KR" sz="2000" dirty="0"/>
              <a:t>0 </a:t>
            </a:r>
            <a:r>
              <a:rPr lang="ko-KR" altLang="en-US" sz="2000" dirty="0"/>
              <a:t>값 파형이 거의 비슷한 것을 확인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Timing Attack </a:t>
            </a:r>
            <a:r>
              <a:rPr lang="ko-KR" altLang="en-US" sz="2000" dirty="0"/>
              <a:t>불가능</a:t>
            </a:r>
          </a:p>
        </p:txBody>
      </p:sp>
    </p:spTree>
    <p:extLst>
      <p:ext uri="{BB962C8B-B14F-4D97-AF65-F5344CB8AC3E}">
        <p14:creationId xmlns:p14="http://schemas.microsoft.com/office/powerpoint/2010/main" val="4079722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66168-4E67-48B4-A9A1-8887EC7B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This Work</a:t>
            </a:r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EB68EE3-8E7E-4C56-8742-A1B5ECCAC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065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740273-3C3C-4695-9C92-C2612F1DF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065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25920C3-CC41-468A-B9E0-AC67FF182A01}"/>
              </a:ext>
            </a:extLst>
          </p:cNvPr>
          <p:cNvGrpSpPr/>
          <p:nvPr/>
        </p:nvGrpSpPr>
        <p:grpSpPr>
          <a:xfrm>
            <a:off x="221420" y="1206500"/>
            <a:ext cx="6179380" cy="4686300"/>
            <a:chOff x="411920" y="1155700"/>
            <a:chExt cx="5658644" cy="3981083"/>
          </a:xfrm>
        </p:grpSpPr>
        <p:pic>
          <p:nvPicPr>
            <p:cNvPr id="4097" name="_x261814600">
              <a:extLst>
                <a:ext uri="{FF2B5EF4-FFF2-40B4-BE49-F238E27FC236}">
                  <a16:creationId xmlns:a16="http://schemas.microsoft.com/office/drawing/2014/main" id="{EB31E659-2ABC-4767-A2D6-A14FB9A09E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920" y="1155700"/>
              <a:ext cx="5658644" cy="187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9" name="_x261811864">
              <a:extLst>
                <a:ext uri="{FF2B5EF4-FFF2-40B4-BE49-F238E27FC236}">
                  <a16:creationId xmlns:a16="http://schemas.microsoft.com/office/drawing/2014/main" id="{546E34CF-EEF8-452B-921C-8109CCC214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920" y="3271890"/>
              <a:ext cx="5658644" cy="1864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81965E5-11E5-48AC-B6A6-AFE702D0D007}"/>
              </a:ext>
            </a:extLst>
          </p:cNvPr>
          <p:cNvSpPr txBox="1"/>
          <p:nvPr/>
        </p:nvSpPr>
        <p:spPr>
          <a:xfrm>
            <a:off x="6941380" y="1663700"/>
            <a:ext cx="4838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Garbage Register 8</a:t>
            </a:r>
            <a:r>
              <a:rPr lang="ko-KR" altLang="en-US" dirty="0"/>
              <a:t>개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vs</a:t>
            </a:r>
          </a:p>
          <a:p>
            <a:endParaRPr lang="en-US" altLang="ko-KR" dirty="0"/>
          </a:p>
          <a:p>
            <a:r>
              <a:rPr lang="en-US" altLang="ko-KR" dirty="0"/>
              <a:t>Garbage Register 1</a:t>
            </a:r>
            <a:r>
              <a:rPr lang="ko-KR" altLang="en-US" dirty="0"/>
              <a:t>개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전력 파형에서 큰 변화가 없는 것을 확인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7</a:t>
            </a:r>
            <a:r>
              <a:rPr lang="ko-KR" altLang="en-US" dirty="0"/>
              <a:t>개의 </a:t>
            </a:r>
            <a:r>
              <a:rPr lang="en-US" altLang="ko-KR" dirty="0"/>
              <a:t>Register </a:t>
            </a:r>
            <a:r>
              <a:rPr lang="ko-KR" altLang="en-US" dirty="0"/>
              <a:t>확보 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구현 후 </a:t>
            </a:r>
            <a:r>
              <a:rPr lang="en-US" altLang="ko-KR" dirty="0"/>
              <a:t>CPA </a:t>
            </a:r>
            <a:r>
              <a:rPr lang="ko-KR" altLang="en-US" dirty="0"/>
              <a:t>공격 확인 필요</a:t>
            </a:r>
          </a:p>
        </p:txBody>
      </p:sp>
    </p:spTree>
    <p:extLst>
      <p:ext uri="{BB962C8B-B14F-4D97-AF65-F5344CB8AC3E}">
        <p14:creationId xmlns:p14="http://schemas.microsoft.com/office/powerpoint/2010/main" val="2201187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96087-D27C-42E8-8D84-98B4B8E1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 Work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91BA09-8417-4629-97CC-D31E881BDC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고정 값인 </a:t>
            </a:r>
            <a:r>
              <a:rPr lang="en-US" altLang="ko-KR" b="1" dirty="0"/>
              <a:t>H </a:t>
            </a:r>
            <a:r>
              <a:rPr lang="ko-KR" altLang="en-US" b="1" dirty="0"/>
              <a:t>값을 사전 연산하여 저장한 후 최적화 작업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확보한 </a:t>
            </a:r>
            <a:r>
              <a:rPr lang="en-US" altLang="ko-KR" b="1" dirty="0"/>
              <a:t>7</a:t>
            </a:r>
            <a:r>
              <a:rPr lang="ko-KR" altLang="en-US" b="1" dirty="0"/>
              <a:t>개 레지스터를 이용한 최적화 작업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구현 후 </a:t>
            </a:r>
            <a:r>
              <a:rPr lang="en-US" altLang="ko-KR" b="1" dirty="0"/>
              <a:t>CPA </a:t>
            </a:r>
            <a:r>
              <a:rPr lang="ko-KR" altLang="en-US" b="1" dirty="0"/>
              <a:t>공격 시도 후 안전성 확보</a:t>
            </a:r>
          </a:p>
        </p:txBody>
      </p:sp>
    </p:spTree>
    <p:extLst>
      <p:ext uri="{BB962C8B-B14F-4D97-AF65-F5344CB8AC3E}">
        <p14:creationId xmlns:p14="http://schemas.microsoft.com/office/powerpoint/2010/main" val="161419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AES–GCM  Multiplication</a:t>
            </a:r>
            <a:r>
              <a:rPr lang="ko-KR" altLang="en-US" dirty="0"/>
              <a:t> 구현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Look Up Table(LUT)</a:t>
            </a:r>
          </a:p>
          <a:p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Block-Comb</a:t>
            </a:r>
          </a:p>
          <a:p>
            <a:pPr lvl="1"/>
            <a:r>
              <a:rPr lang="en-US" altLang="ko-KR" sz="2800" dirty="0"/>
              <a:t>Secure GCM Implementation on AVR</a:t>
            </a:r>
          </a:p>
          <a:p>
            <a:pPr lvl="1"/>
            <a:r>
              <a:rPr lang="fr-FR" altLang="ko-KR" sz="2800" dirty="0"/>
              <a:t>SCA-Resistant GCM Implementation on 8-bit AVR Microcontrollers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F214B-6439-47DC-9941-DF706F789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Secure GCM Implementation on AVR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8EEF58-E53E-4152-9728-24AF6E8C3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86" y="2043112"/>
            <a:ext cx="5105400" cy="2771775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4CEFE0-5A8F-4361-B603-D27347FB5C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87786" y="1152525"/>
            <a:ext cx="6093051" cy="5057775"/>
          </a:xfrm>
        </p:spPr>
        <p:txBody>
          <a:bodyPr/>
          <a:lstStyle/>
          <a:p>
            <a:r>
              <a:rPr lang="en-US" altLang="ko-KR" dirty="0"/>
              <a:t>Block-Comb</a:t>
            </a:r>
            <a:r>
              <a:rPr lang="ko-KR" altLang="en-US" dirty="0"/>
              <a:t>를 이용한 곱셈 연산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If </a:t>
            </a:r>
            <a:r>
              <a:rPr lang="ko-KR" altLang="en-US" dirty="0"/>
              <a:t>문에 의한 </a:t>
            </a:r>
            <a:r>
              <a:rPr lang="en-US" altLang="ko-KR" dirty="0"/>
              <a:t>Timing Attack</a:t>
            </a:r>
            <a:r>
              <a:rPr lang="ko-KR" altLang="en-US" dirty="0"/>
              <a:t>을 방어하기 위해 </a:t>
            </a:r>
            <a:r>
              <a:rPr lang="en-US" altLang="ko-KR" dirty="0"/>
              <a:t>MASK </a:t>
            </a:r>
            <a:r>
              <a:rPr lang="ko-KR" altLang="en-US" dirty="0"/>
              <a:t>값을 이용하여 방어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MASK</a:t>
            </a:r>
            <a:r>
              <a:rPr lang="ko-KR" altLang="en-US" dirty="0"/>
              <a:t>를 사용할 때 </a:t>
            </a:r>
            <a:r>
              <a:rPr lang="en-US" altLang="ko-KR" dirty="0"/>
              <a:t>Zero </a:t>
            </a:r>
            <a:r>
              <a:rPr lang="ko-KR" altLang="en-US" dirty="0"/>
              <a:t>값을 이용하기 때문에 </a:t>
            </a:r>
            <a:r>
              <a:rPr lang="en-US" altLang="ko-KR" dirty="0"/>
              <a:t>CPA</a:t>
            </a:r>
            <a:r>
              <a:rPr lang="ko-KR" altLang="en-US" dirty="0"/>
              <a:t>에 취약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263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3D49B-B2F7-410B-B4C7-7C7CE56C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ko-KR" dirty="0"/>
              <a:t>SCA-Resistant GCM Implementation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4AF277-E9FC-4809-BD56-8EC8B361F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92" y="1252926"/>
            <a:ext cx="4924425" cy="48196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821DC2-0B4C-4C51-B1BD-213769191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857" y="1252926"/>
            <a:ext cx="4676775" cy="2714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144A32-8F78-4C79-ACD0-2AE2B2738287}"/>
              </a:ext>
            </a:extLst>
          </p:cNvPr>
          <p:cNvSpPr txBox="1"/>
          <p:nvPr/>
        </p:nvSpPr>
        <p:spPr>
          <a:xfrm>
            <a:off x="5078517" y="4404745"/>
            <a:ext cx="69593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Secure GCM Implementation on AVR</a:t>
            </a:r>
            <a:r>
              <a:rPr lang="ko-KR" altLang="en-US" dirty="0"/>
              <a:t>에서 구현한 곱셈기의 </a:t>
            </a:r>
            <a:r>
              <a:rPr lang="en-US" altLang="ko-KR" dirty="0"/>
              <a:t>CPA </a:t>
            </a:r>
            <a:r>
              <a:rPr lang="ko-KR" altLang="en-US" dirty="0"/>
              <a:t>취약점을 보완한 </a:t>
            </a:r>
            <a:r>
              <a:rPr lang="ko-KR" altLang="en-US" dirty="0" err="1"/>
              <a:t>곱셈기</a:t>
            </a:r>
            <a:r>
              <a:rPr lang="ko-KR" altLang="en-US" dirty="0"/>
              <a:t> 구현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Garbage </a:t>
            </a:r>
            <a:r>
              <a:rPr lang="ko-KR" altLang="en-US" dirty="0"/>
              <a:t>레지스터를 이용한 </a:t>
            </a:r>
            <a:r>
              <a:rPr lang="en-US" altLang="ko-KR" dirty="0"/>
              <a:t>CPA </a:t>
            </a:r>
            <a:r>
              <a:rPr lang="ko-KR" altLang="en-US" dirty="0"/>
              <a:t>공격 방어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If else</a:t>
            </a:r>
            <a:r>
              <a:rPr lang="ko-KR" altLang="en-US" dirty="0"/>
              <a:t>에 따라 </a:t>
            </a:r>
            <a:r>
              <a:rPr lang="en-US" altLang="ko-KR" dirty="0"/>
              <a:t>Real Register</a:t>
            </a:r>
            <a:r>
              <a:rPr lang="ko-KR" altLang="en-US" dirty="0"/>
              <a:t>와 </a:t>
            </a:r>
            <a:r>
              <a:rPr lang="en-US" altLang="ko-KR" dirty="0"/>
              <a:t>Garbage Register</a:t>
            </a:r>
            <a:r>
              <a:rPr lang="ko-KR" altLang="en-US" dirty="0"/>
              <a:t>에 동일 연산</a:t>
            </a:r>
          </a:p>
        </p:txBody>
      </p:sp>
    </p:spTree>
    <p:extLst>
      <p:ext uri="{BB962C8B-B14F-4D97-AF65-F5344CB8AC3E}">
        <p14:creationId xmlns:p14="http://schemas.microsoft.com/office/powerpoint/2010/main" val="3965004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8CA06-EFBF-4ECF-A68C-56DD5BAA6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ko-KR" dirty="0"/>
              <a:t>SCA-Resistant GCM Implementation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6945A6-CD3F-4638-BAFD-750C40322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535" y="1928949"/>
            <a:ext cx="6444545" cy="34497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0F76823-2244-4B65-B092-BE74ACB92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61" y="1928949"/>
            <a:ext cx="4220940" cy="344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66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7038F-64AC-4C91-AD1A-404CE95A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This Work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60002E-1FC2-40F3-A38A-A4ED1E612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70" y="1112613"/>
            <a:ext cx="9496425" cy="1542915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032D980-A15B-46A7-9C85-413C13DA1447}"/>
              </a:ext>
            </a:extLst>
          </p:cNvPr>
          <p:cNvCxnSpPr/>
          <p:nvPr/>
        </p:nvCxnSpPr>
        <p:spPr>
          <a:xfrm flipH="1">
            <a:off x="5773782" y="1567542"/>
            <a:ext cx="360000" cy="288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A7D3876-ACBD-45F1-8FD6-D7DEFA93591A}"/>
              </a:ext>
            </a:extLst>
          </p:cNvPr>
          <p:cNvCxnSpPr>
            <a:cxnSpLocks/>
          </p:cNvCxnSpPr>
          <p:nvPr/>
        </p:nvCxnSpPr>
        <p:spPr>
          <a:xfrm>
            <a:off x="5773782" y="1567542"/>
            <a:ext cx="360000" cy="288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E3EC9FE6-C3A7-4922-BA08-B2336EE6B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35" y="3293076"/>
            <a:ext cx="3313545" cy="17989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9217F05-A627-4ADF-97ED-11FBBB3BD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518" y="3083093"/>
            <a:ext cx="2378860" cy="2328246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C81D517-7F98-4786-8174-DAC6A85D90FD}"/>
              </a:ext>
            </a:extLst>
          </p:cNvPr>
          <p:cNvCxnSpPr/>
          <p:nvPr/>
        </p:nvCxnSpPr>
        <p:spPr>
          <a:xfrm>
            <a:off x="6295053" y="4192555"/>
            <a:ext cx="72156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C07DE43A-90F4-421F-8943-61EED8E4D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9514" y="2679899"/>
            <a:ext cx="2081401" cy="360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3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35DD1-1AC2-4FAC-AF89-6E2065157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This Work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ED21A34-DA4B-4B3F-9761-8E6D7A4892C6}"/>
              </a:ext>
            </a:extLst>
          </p:cNvPr>
          <p:cNvGrpSpPr/>
          <p:nvPr/>
        </p:nvGrpSpPr>
        <p:grpSpPr>
          <a:xfrm>
            <a:off x="877653" y="1604626"/>
            <a:ext cx="10437310" cy="4281034"/>
            <a:chOff x="305415" y="1976534"/>
            <a:chExt cx="9292675" cy="367315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8B46A7B-A620-4359-84A8-F4573FF99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5415" y="2200601"/>
              <a:ext cx="5255145" cy="2813048"/>
            </a:xfrm>
            <a:prstGeom prst="rect">
              <a:avLst/>
            </a:prstGeom>
          </p:spPr>
        </p:pic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2FE5DC25-518C-44AE-BDCD-4F9FE0C7CBCA}"/>
                </a:ext>
              </a:extLst>
            </p:cNvPr>
            <p:cNvCxnSpPr/>
            <p:nvPr/>
          </p:nvCxnSpPr>
          <p:spPr>
            <a:xfrm>
              <a:off x="6096000" y="3813110"/>
              <a:ext cx="721567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4D2D91F-41C3-47EA-B985-D1DC73EC8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28066" y="1976534"/>
              <a:ext cx="756505" cy="367315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24A79E5-B411-4E3F-AAD6-F58D6CC4E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0124" y="1976534"/>
              <a:ext cx="711816" cy="367315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71D9D0B-6B02-4B1A-B0F3-B0E73B6FD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76391" y="2674776"/>
              <a:ext cx="821699" cy="198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53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D1094-D6E5-4025-8609-AC493CDB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This Work (Evaluation)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0090DFB-29C0-46B3-BE43-499F2C88EA84}"/>
              </a:ext>
            </a:extLst>
          </p:cNvPr>
          <p:cNvGrpSpPr/>
          <p:nvPr/>
        </p:nvGrpSpPr>
        <p:grpSpPr>
          <a:xfrm>
            <a:off x="2910295" y="1382105"/>
            <a:ext cx="6371407" cy="1702598"/>
            <a:chOff x="411920" y="1163829"/>
            <a:chExt cx="6371407" cy="170259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54D1FED-3AB7-46E5-8615-939F2141E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1920" y="1163829"/>
              <a:ext cx="6371407" cy="138083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961D78D-CCE8-4537-B1AE-265435FDA5A7}"/>
                </a:ext>
              </a:extLst>
            </p:cNvPr>
            <p:cNvSpPr txBox="1"/>
            <p:nvPr/>
          </p:nvSpPr>
          <p:spPr>
            <a:xfrm>
              <a:off x="1459107" y="2497095"/>
              <a:ext cx="4636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&lt;</a:t>
              </a:r>
              <a:r>
                <a:rPr lang="fr-FR" altLang="ko-KR" dirty="0"/>
                <a:t>SCA-Resistant GCM Implementation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CB56B94-F03B-4A38-8928-01426B884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564893"/>
              </p:ext>
            </p:extLst>
          </p:nvPr>
        </p:nvGraphicFramePr>
        <p:xfrm>
          <a:off x="958317" y="3589180"/>
          <a:ext cx="9708044" cy="2299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942">
                  <a:extLst>
                    <a:ext uri="{9D8B030D-6E8A-4147-A177-3AD203B41FA5}">
                      <a16:colId xmlns:a16="http://schemas.microsoft.com/office/drawing/2014/main" val="3634603348"/>
                    </a:ext>
                  </a:extLst>
                </a:gridCol>
                <a:gridCol w="2532380">
                  <a:extLst>
                    <a:ext uri="{9D8B030D-6E8A-4147-A177-3AD203B41FA5}">
                      <a16:colId xmlns:a16="http://schemas.microsoft.com/office/drawing/2014/main" val="3248807514"/>
                    </a:ext>
                  </a:extLst>
                </a:gridCol>
                <a:gridCol w="2557780">
                  <a:extLst>
                    <a:ext uri="{9D8B030D-6E8A-4147-A177-3AD203B41FA5}">
                      <a16:colId xmlns:a16="http://schemas.microsoft.com/office/drawing/2014/main" val="4027014380"/>
                    </a:ext>
                  </a:extLst>
                </a:gridCol>
                <a:gridCol w="2308942">
                  <a:extLst>
                    <a:ext uri="{9D8B030D-6E8A-4147-A177-3AD203B41FA5}">
                      <a16:colId xmlns:a16="http://schemas.microsoft.com/office/drawing/2014/main" val="762992323"/>
                    </a:ext>
                  </a:extLst>
                </a:gridCol>
              </a:tblGrid>
              <a:tr h="509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Clock Cycle </a:t>
                      </a:r>
                      <a:r>
                        <a:rPr lang="ko-KR" altLang="en-US" dirty="0"/>
                        <a:t>최적화</a:t>
                      </a:r>
                      <a:r>
                        <a:rPr lang="en-US" altLang="ko-KR" dirty="0"/>
                        <a:t>(cc)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 </a:t>
                      </a:r>
                      <a:r>
                        <a:rPr lang="ko-KR" altLang="en-US" dirty="0"/>
                        <a:t>최적화 </a:t>
                      </a:r>
                      <a:r>
                        <a:rPr lang="en-US" altLang="ko-KR" dirty="0"/>
                        <a:t>(cc)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596503"/>
                  </a:ext>
                </a:extLst>
              </a:tr>
              <a:tr h="509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32-bit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Proposed Block-Comb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20661"/>
                  </a:ext>
                </a:extLst>
              </a:tr>
              <a:tr h="5096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64-bit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Karatsuba (Level 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109786"/>
                  </a:ext>
                </a:extLst>
              </a:tr>
              <a:tr h="5096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128-bit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Karatsuba (Level 2)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5750 – 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4559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ED34830-A2DC-4CC1-8D97-6AFDD8B2F339}"/>
              </a:ext>
            </a:extLst>
          </p:cNvPr>
          <p:cNvSpPr txBox="1"/>
          <p:nvPr/>
        </p:nvSpPr>
        <p:spPr>
          <a:xfrm>
            <a:off x="3777553" y="5917738"/>
            <a:ext cx="463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fr-FR" altLang="ko-KR" dirty="0"/>
              <a:t>This Work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8151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93FF7-6EE1-4104-96E9-B5FF2497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This Work (SCA - CPA)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919422-7227-49FB-AF5F-66D7E06D1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53775EB-630B-48FD-8146-122B702A8C94}"/>
              </a:ext>
            </a:extLst>
          </p:cNvPr>
          <p:cNvGrpSpPr/>
          <p:nvPr/>
        </p:nvGrpSpPr>
        <p:grpSpPr>
          <a:xfrm>
            <a:off x="-45947" y="1177657"/>
            <a:ext cx="12192000" cy="2970842"/>
            <a:chOff x="-758956" y="1291477"/>
            <a:chExt cx="13728849" cy="2857022"/>
          </a:xfrm>
        </p:grpSpPr>
        <p:pic>
          <p:nvPicPr>
            <p:cNvPr id="1029" name="_x351905048">
              <a:extLst>
                <a:ext uri="{FF2B5EF4-FFF2-40B4-BE49-F238E27FC236}">
                  <a16:creationId xmlns:a16="http://schemas.microsoft.com/office/drawing/2014/main" id="{B6998BF8-E00F-4C73-A52B-61F88128F8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3337" y="1387048"/>
              <a:ext cx="6996556" cy="2665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_x351902312">
              <a:extLst>
                <a:ext uri="{FF2B5EF4-FFF2-40B4-BE49-F238E27FC236}">
                  <a16:creationId xmlns:a16="http://schemas.microsoft.com/office/drawing/2014/main" id="{A2B31964-2163-410D-B62B-4E9653C5FF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58956" y="1291477"/>
              <a:ext cx="7498208" cy="2857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E9CD5BA-9FEB-4D7B-8197-C5806D54719D}"/>
              </a:ext>
            </a:extLst>
          </p:cNvPr>
          <p:cNvSpPr txBox="1"/>
          <p:nvPr/>
        </p:nvSpPr>
        <p:spPr>
          <a:xfrm>
            <a:off x="591015" y="4661209"/>
            <a:ext cx="111890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구현 결과에 </a:t>
            </a:r>
            <a:r>
              <a:rPr lang="en-US" altLang="ko-KR" dirty="0"/>
              <a:t>CPA </a:t>
            </a:r>
            <a:r>
              <a:rPr lang="ko-KR" altLang="en-US" dirty="0"/>
              <a:t>공격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c[</a:t>
            </a:r>
            <a:r>
              <a:rPr lang="en-US" altLang="ko-KR" dirty="0" err="1"/>
              <a:t>j+k</a:t>
            </a:r>
            <a:r>
              <a:rPr lang="en-US" altLang="ko-KR" dirty="0"/>
              <a:t>] ^= b[k] </a:t>
            </a:r>
            <a:r>
              <a:rPr lang="ko-KR" altLang="en-US" dirty="0"/>
              <a:t>를 </a:t>
            </a:r>
            <a:r>
              <a:rPr lang="ko-KR" altLang="en-US" dirty="0" err="1"/>
              <a:t>중간값으로</a:t>
            </a:r>
            <a:r>
              <a:rPr lang="ko-KR" altLang="en-US" dirty="0"/>
              <a:t> 공격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성공적으로 방어된 것을 확인</a:t>
            </a:r>
            <a:endParaRPr lang="en-US" altLang="ko-K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A95375-AA19-48F6-A8D5-520AD27D9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A0BF7F-1BCA-4463-8DCD-10D9D7AAB7DB}"/>
              </a:ext>
            </a:extLst>
          </p:cNvPr>
          <p:cNvSpPr txBox="1"/>
          <p:nvPr/>
        </p:nvSpPr>
        <p:spPr>
          <a:xfrm>
            <a:off x="4267847" y="4025900"/>
            <a:ext cx="383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&lt;B[0]&gt;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453748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317</Words>
  <Application>Microsoft Office PowerPoint</Application>
  <PresentationFormat>와이드스크린</PresentationFormat>
  <Paragraphs>82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CryptoCraft 테마</vt:lpstr>
      <vt:lpstr>제목 테마</vt:lpstr>
      <vt:lpstr>AES-GCM 최적화  &amp;  부채널 공격 및 방어</vt:lpstr>
      <vt:lpstr>AES–GCM  Multiplication 구현</vt:lpstr>
      <vt:lpstr>Secure GCM Implementation on AVR</vt:lpstr>
      <vt:lpstr>SCA-Resistant GCM Implementation</vt:lpstr>
      <vt:lpstr>SCA-Resistant GCM Implementation</vt:lpstr>
      <vt:lpstr>This Work</vt:lpstr>
      <vt:lpstr>This Work</vt:lpstr>
      <vt:lpstr>This Work (Evaluation)</vt:lpstr>
      <vt:lpstr>This Work (SCA - CPA)</vt:lpstr>
      <vt:lpstr>This Work (SCA - CPA)</vt:lpstr>
      <vt:lpstr>This Work (SCA - SPA)</vt:lpstr>
      <vt:lpstr>This Work</vt:lpstr>
      <vt:lpstr>Future Work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 경호</cp:lastModifiedBy>
  <cp:revision>47</cp:revision>
  <dcterms:created xsi:type="dcterms:W3CDTF">2019-03-05T04:29:07Z</dcterms:created>
  <dcterms:modified xsi:type="dcterms:W3CDTF">2020-02-21T18:26:02Z</dcterms:modified>
</cp:coreProperties>
</file>