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1DE38-DEA1-689E-E597-7066FCA2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EB1AA-9B8B-C2D9-D27B-DAE04EB03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전자서명에 적용</a:t>
            </a:r>
            <a:endParaRPr lang="en-US" altLang="ko-KR" dirty="0"/>
          </a:p>
          <a:p>
            <a:pPr lvl="1"/>
            <a:r>
              <a:rPr lang="ko-KR" altLang="en-US" dirty="0"/>
              <a:t>위조와 분리불가 특성을 가지도록 설계</a:t>
            </a:r>
            <a:endParaRPr lang="en-US" altLang="ko-KR" dirty="0"/>
          </a:p>
          <a:p>
            <a:pPr lvl="1"/>
            <a:r>
              <a:rPr lang="ko-KR" altLang="en-US" dirty="0"/>
              <a:t>위조</a:t>
            </a:r>
            <a:r>
              <a:rPr lang="en-US" altLang="ko-KR" dirty="0"/>
              <a:t>: </a:t>
            </a:r>
            <a:r>
              <a:rPr lang="ko-KR" altLang="en-US" dirty="0"/>
              <a:t>현대 암호</a:t>
            </a:r>
            <a:r>
              <a:rPr lang="en-US" altLang="ko-KR" dirty="0"/>
              <a:t>, </a:t>
            </a:r>
            <a:r>
              <a:rPr lang="ko-KR" altLang="en-US" dirty="0" err="1"/>
              <a:t>양자내성암호</a:t>
            </a:r>
            <a:r>
              <a:rPr lang="ko-KR" altLang="en-US" dirty="0"/>
              <a:t> 모두 알아야 가짜 서명 생성 가능</a:t>
            </a:r>
            <a:endParaRPr lang="en-US" altLang="ko-KR" dirty="0"/>
          </a:p>
          <a:p>
            <a:pPr lvl="1"/>
            <a:r>
              <a:rPr lang="ko-KR" altLang="en-US" dirty="0"/>
              <a:t>분리불가</a:t>
            </a:r>
            <a:r>
              <a:rPr lang="en-US" altLang="ko-KR" dirty="0"/>
              <a:t>: </a:t>
            </a:r>
            <a:r>
              <a:rPr lang="ko-KR" altLang="en-US" dirty="0"/>
              <a:t>기존 서명과 </a:t>
            </a:r>
            <a:r>
              <a:rPr lang="ko-KR" altLang="en-US" dirty="0" err="1"/>
              <a:t>양자내성서명을</a:t>
            </a:r>
            <a:r>
              <a:rPr lang="ko-KR" altLang="en-US" dirty="0"/>
              <a:t> 분리할 수 없음</a:t>
            </a:r>
            <a:endParaRPr lang="en-US" altLang="ko-KR" dirty="0"/>
          </a:p>
          <a:p>
            <a:pPr lvl="1"/>
            <a:r>
              <a:rPr lang="ko-KR" altLang="en-US" dirty="0"/>
              <a:t>메시지를 </a:t>
            </a:r>
            <a:r>
              <a:rPr lang="ko-KR" altLang="en-US" dirty="0" err="1"/>
              <a:t>양자내성암호로</a:t>
            </a:r>
            <a:r>
              <a:rPr lang="ko-KR" altLang="en-US" dirty="0"/>
              <a:t> 서명</a:t>
            </a:r>
            <a:endParaRPr lang="en-US" altLang="ko-KR" dirty="0"/>
          </a:p>
          <a:p>
            <a:pPr lvl="1"/>
            <a:r>
              <a:rPr lang="ko-KR" altLang="en-US" dirty="0"/>
              <a:t>메시지와 서명 값을 기존 알고리즘으로 추가 서명</a:t>
            </a:r>
          </a:p>
        </p:txBody>
      </p:sp>
      <p:pic>
        <p:nvPicPr>
          <p:cNvPr id="5" name="그림 4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92932A5-79E5-E3B9-A5B8-FDA63ECC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29" y="4433649"/>
            <a:ext cx="3933542" cy="22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양자내성암호의</a:t>
            </a:r>
            <a:r>
              <a:rPr lang="ko-KR" altLang="en-US" dirty="0"/>
              <a:t> 필요성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양자컴퓨터의 등장으로 현대 암호 체계의 붕괴가 우려됨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특히 공개키 암호는 거의 사용이 불가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전 세계에서 </a:t>
            </a:r>
            <a:r>
              <a:rPr lang="ko-KR" altLang="en-US" dirty="0" err="1"/>
              <a:t>양자내성암호로</a:t>
            </a:r>
            <a:r>
              <a:rPr lang="ko-KR" altLang="en-US" dirty="0"/>
              <a:t> 전환을 위해 노력이 진행 중</a:t>
            </a:r>
            <a:endParaRPr lang="en-US" altLang="ko-KR" dirty="0"/>
          </a:p>
          <a:p>
            <a:pPr lvl="1"/>
            <a:r>
              <a:rPr lang="ko-KR" altLang="en-US" dirty="0"/>
              <a:t>미국의 </a:t>
            </a:r>
            <a:r>
              <a:rPr lang="en-US" altLang="ko-KR" dirty="0"/>
              <a:t>NIST</a:t>
            </a:r>
            <a:r>
              <a:rPr lang="ko-KR" altLang="en-US" dirty="0"/>
              <a:t>에서는 </a:t>
            </a:r>
            <a:r>
              <a:rPr lang="ko-KR" altLang="en-US" dirty="0" err="1"/>
              <a:t>양자내성암호</a:t>
            </a:r>
            <a:r>
              <a:rPr lang="ko-KR" altLang="en-US" dirty="0"/>
              <a:t> 표준화 공모전 개최</a:t>
            </a:r>
            <a:endParaRPr lang="en-US" altLang="ko-KR" dirty="0"/>
          </a:p>
          <a:p>
            <a:pPr lvl="1"/>
            <a:r>
              <a:rPr lang="ko-KR" altLang="en-US" dirty="0"/>
              <a:t>한국의 </a:t>
            </a:r>
            <a:r>
              <a:rPr lang="ko-KR" altLang="en-US" dirty="0" err="1"/>
              <a:t>양자내성암호연구단에서도</a:t>
            </a:r>
            <a:r>
              <a:rPr lang="ko-KR" altLang="en-US" dirty="0"/>
              <a:t> 한국의 </a:t>
            </a:r>
            <a:r>
              <a:rPr lang="ko-KR" altLang="en-US" dirty="0" err="1"/>
              <a:t>양자내성암호</a:t>
            </a:r>
            <a:r>
              <a:rPr lang="ko-KR" altLang="en-US" dirty="0"/>
              <a:t> 표준 선정 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408CDC6-4FE3-7E38-FB8E-0256C16DC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3429000"/>
            <a:ext cx="5238750" cy="3019425"/>
          </a:xfrm>
          <a:prstGeom prst="rect">
            <a:avLst/>
          </a:prstGeom>
        </p:spPr>
      </p:pic>
      <p:pic>
        <p:nvPicPr>
          <p:cNvPr id="7" name="그림 6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01C57395-1DC1-0668-3EE2-AF8BDAF2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2" y="3429000"/>
            <a:ext cx="5562600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26B3AE-061E-866A-C4A8-AB3F69F33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551" y="5000625"/>
            <a:ext cx="2263322" cy="16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B290-8679-5407-6A4C-52FE7F09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양자내성암호의</a:t>
            </a:r>
            <a:r>
              <a:rPr lang="ko-KR" altLang="en-US" dirty="0"/>
              <a:t> 필요성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F7A20-4D36-409C-A5E4-BD376F13D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956980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양자컴퓨터는 정말로 위협적인가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캐나다의 </a:t>
            </a:r>
            <a:r>
              <a:rPr lang="en-US" altLang="ko-KR" sz="2000" dirty="0"/>
              <a:t>Global Risk Institute</a:t>
            </a:r>
            <a:r>
              <a:rPr lang="ko-KR" altLang="en-US" sz="2000" dirty="0"/>
              <a:t>에서 설문 조사</a:t>
            </a:r>
            <a:endParaRPr lang="en-US" altLang="ko-KR" sz="2000" dirty="0"/>
          </a:p>
          <a:p>
            <a:pPr lvl="1"/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ko-KR" altLang="en-US" sz="2000" b="1" dirty="0">
                <a:solidFill>
                  <a:srgbClr val="0070C0"/>
                </a:solidFill>
              </a:rPr>
              <a:t>년 내로 등장할 것이다 </a:t>
            </a: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회의적</a:t>
            </a:r>
            <a:endParaRPr lang="en-US" altLang="ko-KR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년 내로 등장할 것이다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반반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1025" name="_x545972856">
            <a:extLst>
              <a:ext uri="{FF2B5EF4-FFF2-40B4-BE49-F238E27FC236}">
                <a16:creationId xmlns:a16="http://schemas.microsoft.com/office/drawing/2014/main" id="{8D147F49-C924-5C2E-18D1-085AF078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6" y="2940956"/>
            <a:ext cx="4595813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33502248">
            <a:extLst>
              <a:ext uri="{FF2B5EF4-FFF2-40B4-BE49-F238E27FC236}">
                <a16:creationId xmlns:a16="http://schemas.microsoft.com/office/drawing/2014/main" id="{2EF715A9-6D9E-4E73-CA1D-687C9C3C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24" y="3367993"/>
            <a:ext cx="4673600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9AC44A1-B338-E39E-511D-74C56A1DAEC9}"/>
              </a:ext>
            </a:extLst>
          </p:cNvPr>
          <p:cNvSpPr txBox="1">
            <a:spLocks/>
          </p:cNvSpPr>
          <p:nvPr/>
        </p:nvSpPr>
        <p:spPr>
          <a:xfrm>
            <a:off x="5932449" y="1152524"/>
            <a:ext cx="6259551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양자컴퓨터가 나오기 전에 전환해야 하는가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 err="1"/>
              <a:t>Mosca</a:t>
            </a:r>
            <a:r>
              <a:rPr lang="ko-KR" altLang="en-US" sz="2000" dirty="0"/>
              <a:t>의 정리</a:t>
            </a:r>
            <a:endParaRPr lang="en-US" altLang="ko-KR" sz="2000" dirty="0"/>
          </a:p>
          <a:p>
            <a:pPr lvl="1"/>
            <a:r>
              <a:rPr lang="ko-KR" altLang="en-US" sz="2000" dirty="0"/>
              <a:t>비밀 데이터 유지 기간 </a:t>
            </a:r>
            <a:r>
              <a:rPr lang="en-US" altLang="ko-KR" sz="2000" dirty="0"/>
              <a:t>X</a:t>
            </a:r>
          </a:p>
          <a:p>
            <a:pPr lvl="1"/>
            <a:r>
              <a:rPr lang="ko-KR" altLang="en-US" sz="2000" dirty="0"/>
              <a:t>암호 알고리즘이 유효한 기간 </a:t>
            </a:r>
            <a:r>
              <a:rPr lang="en-US" altLang="ko-KR" sz="2000" dirty="0"/>
              <a:t>Y</a:t>
            </a:r>
          </a:p>
          <a:p>
            <a:pPr lvl="1"/>
            <a:r>
              <a:rPr lang="ko-KR" altLang="en-US" sz="2000" dirty="0"/>
              <a:t>양자컴퓨터 상용화까지 남은 기간 </a:t>
            </a:r>
            <a:r>
              <a:rPr lang="en-US" altLang="ko-KR" sz="2000" dirty="0"/>
              <a:t>Z</a:t>
            </a:r>
          </a:p>
          <a:p>
            <a:pPr lvl="1"/>
            <a:r>
              <a:rPr lang="en-US" altLang="ko-KR" sz="2000" b="1" dirty="0">
                <a:solidFill>
                  <a:srgbClr val="FF0000"/>
                </a:solidFill>
              </a:rPr>
              <a:t>X + Y &gt; Z</a:t>
            </a:r>
            <a:r>
              <a:rPr lang="ko-KR" altLang="en-US" sz="2000" b="1" dirty="0">
                <a:solidFill>
                  <a:srgbClr val="FF0000"/>
                </a:solidFill>
              </a:rPr>
              <a:t>일 경우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위험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7694C-A2A8-D4CF-BB93-12E4294D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양자내성암호의</a:t>
            </a:r>
            <a:r>
              <a:rPr lang="ko-KR" altLang="en-US" dirty="0"/>
              <a:t> 필요성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19C63-ACA5-C78A-F683-4120CEA23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Harvest Now Decrypt Later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통념과는 다르게 양자컴퓨터가 없는 현재에도 빠른 전환이 필요한 이유</a:t>
            </a:r>
          </a:p>
          <a:p>
            <a:r>
              <a:rPr lang="ko-KR" altLang="en-US" dirty="0"/>
              <a:t>비밀 데이터를 지금 획득하고 </a:t>
            </a:r>
            <a:r>
              <a:rPr lang="ko-KR" altLang="en-US" b="1" u="sng" dirty="0">
                <a:solidFill>
                  <a:srgbClr val="0070C0"/>
                </a:solidFill>
              </a:rPr>
              <a:t>나중에 분석</a:t>
            </a:r>
            <a:r>
              <a:rPr lang="ko-KR" altLang="en-US" dirty="0"/>
              <a:t>하는 공격 기법</a:t>
            </a:r>
            <a:endParaRPr lang="en-US" altLang="ko-KR" dirty="0"/>
          </a:p>
          <a:p>
            <a:pPr lvl="1"/>
            <a:r>
              <a:rPr lang="ko-KR" altLang="en-US" dirty="0"/>
              <a:t>현재는 양자컴퓨터가 없기에 데이터가 안전함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ko-KR" altLang="en-US" b="1" dirty="0">
                <a:solidFill>
                  <a:srgbClr val="FF0000"/>
                </a:solidFill>
              </a:rPr>
              <a:t>암호화 된 데이터를 탈취</a:t>
            </a:r>
            <a:r>
              <a:rPr lang="en-US" altLang="ko-KR" b="1" dirty="0">
                <a:solidFill>
                  <a:srgbClr val="0070C0"/>
                </a:solidFill>
              </a:rPr>
              <a:t>(Harvest Now)</a:t>
            </a:r>
            <a:r>
              <a:rPr lang="ko-KR" altLang="en-US" dirty="0"/>
              <a:t>하는 것은 가능</a:t>
            </a:r>
            <a:endParaRPr lang="en-US" altLang="ko-KR" dirty="0"/>
          </a:p>
          <a:p>
            <a:pPr lvl="1"/>
            <a:r>
              <a:rPr lang="ko-KR" altLang="en-US" dirty="0"/>
              <a:t>양자컴퓨터 등장 이후 </a:t>
            </a:r>
            <a:r>
              <a:rPr lang="ko-KR" altLang="en-US" b="1" dirty="0">
                <a:solidFill>
                  <a:srgbClr val="FF0000"/>
                </a:solidFill>
              </a:rPr>
              <a:t>탈취해둔 데이터를 복구</a:t>
            </a:r>
            <a:r>
              <a:rPr lang="en-US" altLang="ko-KR" b="1" dirty="0">
                <a:solidFill>
                  <a:srgbClr val="0070C0"/>
                </a:solidFill>
              </a:rPr>
              <a:t>(Decrypt Later)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비밀 정보 획득</a:t>
            </a:r>
            <a:endParaRPr lang="en-US" altLang="ko-KR" dirty="0"/>
          </a:p>
        </p:txBody>
      </p:sp>
      <p:pic>
        <p:nvPicPr>
          <p:cNvPr id="2049" name="_x783540560">
            <a:extLst>
              <a:ext uri="{FF2B5EF4-FFF2-40B4-BE49-F238E27FC236}">
                <a16:creationId xmlns:a16="http://schemas.microsoft.com/office/drawing/2014/main" id="{611B037B-255E-0486-9BB1-8E003338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42" y="4179783"/>
            <a:ext cx="6946116" cy="22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6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B9BDCAFE-6E23-0D09-8B3A-E2655E26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40" y="4278082"/>
            <a:ext cx="2237474" cy="22374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FE4DC9-8927-B72E-9791-13AB80AC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4C5D7-6C07-3DAC-305A-A04F32885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양자내성암호</a:t>
            </a:r>
            <a:r>
              <a:rPr lang="ko-KR" altLang="en-US" b="1" dirty="0">
                <a:solidFill>
                  <a:srgbClr val="FF0000"/>
                </a:solidFill>
              </a:rPr>
              <a:t> 표준은 이미 나와있음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Kyber</a:t>
            </a:r>
            <a:r>
              <a:rPr lang="en-US" altLang="ko-KR" dirty="0"/>
              <a:t> / </a:t>
            </a:r>
            <a:r>
              <a:rPr lang="en-US" altLang="ko-KR" dirty="0" err="1"/>
              <a:t>Dilithium</a:t>
            </a:r>
            <a:r>
              <a:rPr lang="en-US" altLang="ko-KR" dirty="0"/>
              <a:t>, Falcon, SPHINCS+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그리고 추가 표준도 등장할 예정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그러나 표준이 있다고 해서 </a:t>
            </a:r>
            <a:r>
              <a:rPr lang="ko-KR" altLang="en-US" b="1" u="sng" dirty="0"/>
              <a:t>전환이 되는 것은 아님</a:t>
            </a:r>
            <a:endParaRPr lang="en-US" altLang="ko-KR" b="1" u="sng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고려해야 할 두 가지 요소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/>
              <a:t>	1. </a:t>
            </a:r>
            <a:r>
              <a:rPr lang="ko-KR" altLang="en-US" dirty="0"/>
              <a:t>전환에 걸리는 시간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/>
              <a:t>	2. </a:t>
            </a:r>
            <a:r>
              <a:rPr lang="ko-KR" altLang="en-US" dirty="0"/>
              <a:t>전환 하는 방법</a:t>
            </a:r>
            <a:r>
              <a:rPr lang="en-US" altLang="ko-KR" dirty="0"/>
              <a:t>?</a:t>
            </a: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86BD46D7-B37E-AB62-BF0E-54EC9622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40" y="1330551"/>
            <a:ext cx="2237474" cy="22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B6A4-EA45-B52F-E388-E28117CB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E25DF-891A-8084-F1E5-C57E4CCE8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전환에 얼마나 시간이 걸리는가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r>
              <a:rPr lang="ko-KR" altLang="en-US" dirty="0"/>
              <a:t>과거의 암호 전환 기록을 통해 현재 전환을 예상해보기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E194D2-C6E9-3C0F-0C02-1A147F90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17703"/>
              </p:ext>
            </p:extLst>
          </p:nvPr>
        </p:nvGraphicFramePr>
        <p:xfrm>
          <a:off x="411163" y="2623762"/>
          <a:ext cx="11369673" cy="358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91">
                  <a:extLst>
                    <a:ext uri="{9D8B030D-6E8A-4147-A177-3AD203B41FA5}">
                      <a16:colId xmlns:a16="http://schemas.microsoft.com/office/drawing/2014/main" val="3864576227"/>
                    </a:ext>
                  </a:extLst>
                </a:gridCol>
                <a:gridCol w="3789891">
                  <a:extLst>
                    <a:ext uri="{9D8B030D-6E8A-4147-A177-3AD203B41FA5}">
                      <a16:colId xmlns:a16="http://schemas.microsoft.com/office/drawing/2014/main" val="418070700"/>
                    </a:ext>
                  </a:extLst>
                </a:gridCol>
                <a:gridCol w="3789891">
                  <a:extLst>
                    <a:ext uri="{9D8B030D-6E8A-4147-A177-3AD203B41FA5}">
                      <a16:colId xmlns:a16="http://schemas.microsoft.com/office/drawing/2014/main" val="547389235"/>
                    </a:ext>
                  </a:extLst>
                </a:gridCol>
              </a:tblGrid>
              <a:tr h="696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AES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SHA-1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SHA-2, SHA-3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227709"/>
                  </a:ext>
                </a:extLst>
              </a:tr>
              <a:tr h="2889711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90</a:t>
                      </a:r>
                      <a:r>
                        <a:rPr lang="ko-KR" altLang="en-US" sz="1600" dirty="0"/>
                        <a:t>년대 표준 </a:t>
                      </a:r>
                      <a:r>
                        <a:rPr lang="en-US" altLang="ko-KR" sz="1600" dirty="0"/>
                        <a:t>DES, 3DES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2001 Rijndael</a:t>
                      </a:r>
                      <a:r>
                        <a:rPr lang="ko-KR" altLang="en-US" sz="1600" dirty="0"/>
                        <a:t>을 </a:t>
                      </a:r>
                      <a:r>
                        <a:rPr lang="en-US" altLang="ko-KR" sz="1600" dirty="0"/>
                        <a:t>AES </a:t>
                      </a:r>
                      <a:r>
                        <a:rPr lang="ko-KR" altLang="en-US" sz="1600" dirty="0"/>
                        <a:t>표준 지정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DES, 3DES </a:t>
                      </a:r>
                      <a:r>
                        <a:rPr lang="en-US" altLang="ko-KR" sz="1600" dirty="0">
                          <a:sym typeface="Wingdings" panose="05000000000000000000" pitchFamily="2" charset="2"/>
                        </a:rPr>
                        <a:t> AES </a:t>
                      </a:r>
                      <a:r>
                        <a:rPr lang="ko-KR" altLang="en-US" sz="1600" dirty="0">
                          <a:sym typeface="Wingdings" panose="05000000000000000000" pitchFamily="2" charset="2"/>
                        </a:rPr>
                        <a:t>전환 시작</a:t>
                      </a:r>
                      <a:endParaRPr lang="en-US" altLang="ko-KR" sz="1600" dirty="0">
                        <a:sym typeface="Wingdings" panose="05000000000000000000" pitchFamily="2" charset="2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ym typeface="Wingdings" panose="05000000000000000000" pitchFamily="2" charset="2"/>
                        </a:rPr>
                        <a:t>그러나 일부 시스템에 </a:t>
                      </a:r>
                      <a:r>
                        <a:rPr lang="en-US" altLang="ko-KR" sz="1600" dirty="0">
                          <a:sym typeface="Wingdings" panose="05000000000000000000" pitchFamily="2" charset="2"/>
                        </a:rPr>
                        <a:t>3DES </a:t>
                      </a:r>
                      <a:r>
                        <a:rPr lang="ko-KR" altLang="en-US" sz="1600" dirty="0">
                          <a:sym typeface="Wingdings" panose="05000000000000000000" pitchFamily="2" charset="2"/>
                        </a:rPr>
                        <a:t>잔존</a:t>
                      </a:r>
                      <a:endParaRPr lang="en-US" altLang="ko-KR" sz="1600" dirty="0">
                        <a:sym typeface="Wingdings" panose="05000000000000000000" pitchFamily="2" charset="2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ym typeface="Wingdings" panose="05000000000000000000" pitchFamily="2" charset="2"/>
                        </a:rPr>
                        <a:t>여전히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전환이 진행 중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SHA-1</a:t>
                      </a:r>
                      <a:r>
                        <a:rPr lang="ko-KR" altLang="en-US" sz="1600" dirty="0"/>
                        <a:t>은 </a:t>
                      </a:r>
                      <a:r>
                        <a:rPr lang="en-US" altLang="ko-KR" sz="1600" dirty="0"/>
                        <a:t>95</a:t>
                      </a:r>
                      <a:r>
                        <a:rPr lang="ko-KR" altLang="en-US" sz="1600" dirty="0"/>
                        <a:t>년에 발표된 해시함수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SHA-1</a:t>
                      </a:r>
                      <a:r>
                        <a:rPr lang="ko-KR" altLang="en-US" sz="1600" dirty="0"/>
                        <a:t>의 취약성 인정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SHA-2, SHA-3</a:t>
                      </a:r>
                      <a:r>
                        <a:rPr lang="ko-KR" altLang="en-US" sz="1600" dirty="0"/>
                        <a:t>로 전환 권고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2030</a:t>
                      </a:r>
                      <a:r>
                        <a:rPr lang="ko-KR" altLang="en-US" sz="1600" dirty="0"/>
                        <a:t>년 말 </a:t>
                      </a:r>
                      <a:r>
                        <a:rPr lang="en-US" altLang="ko-KR" sz="1600" dirty="0"/>
                        <a:t>SHA-1</a:t>
                      </a:r>
                      <a:r>
                        <a:rPr lang="ko-KR" altLang="en-US" sz="1600" dirty="0"/>
                        <a:t>의 모든 지원 중단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약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년가량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소요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ECC</a:t>
                      </a:r>
                      <a:r>
                        <a:rPr lang="ko-KR" altLang="en-US" sz="1600" dirty="0"/>
                        <a:t>는 </a:t>
                      </a:r>
                      <a:r>
                        <a:rPr lang="en-US" altLang="ko-KR" sz="1600" dirty="0"/>
                        <a:t>1978</a:t>
                      </a:r>
                      <a:r>
                        <a:rPr lang="ko-KR" altLang="en-US" sz="1600" dirty="0"/>
                        <a:t>년에 발표 되어 지정됨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이후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교체된 적 없음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RSA</a:t>
                      </a:r>
                      <a:r>
                        <a:rPr lang="ko-KR" altLang="en-US" sz="1600" dirty="0"/>
                        <a:t>는 </a:t>
                      </a:r>
                      <a:r>
                        <a:rPr lang="en-US" altLang="ko-KR" sz="1600" dirty="0"/>
                        <a:t>ECC</a:t>
                      </a:r>
                      <a:r>
                        <a:rPr lang="ko-KR" altLang="en-US" sz="1600" dirty="0"/>
                        <a:t>보다 매개변수가 큼</a:t>
                      </a: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RSA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전환은 어려울 것으로 예상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9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94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B39B-CA60-4CD6-F0B6-D2D76ADC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3CF76-E77B-7D4F-CE20-66C80BDE9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ko-KR" altLang="en-US" dirty="0"/>
              <a:t>전환은</a:t>
            </a:r>
            <a:r>
              <a:rPr lang="en-US" altLang="ko-KR" dirty="0"/>
              <a:t> </a:t>
            </a:r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ko-KR" altLang="en-US" dirty="0" err="1"/>
              <a:t>해야하는가</a:t>
            </a:r>
            <a:r>
              <a:rPr lang="en-US" altLang="ko-KR" dirty="0"/>
              <a:t>?</a:t>
            </a: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ko-KR" altLang="en-US" dirty="0"/>
              <a:t>암호화</a:t>
            </a:r>
            <a:r>
              <a:rPr lang="en-US" altLang="ko-KR" dirty="0"/>
              <a:t> </a:t>
            </a:r>
            <a:r>
              <a:rPr lang="ko-KR" altLang="en-US" dirty="0"/>
              <a:t>민첩성</a:t>
            </a:r>
            <a:r>
              <a:rPr lang="en-US" altLang="ko-KR" dirty="0"/>
              <a:t>(Crypto Agility): </a:t>
            </a:r>
            <a:r>
              <a:rPr lang="ko-KR" altLang="en-US" dirty="0"/>
              <a:t>전환하고자 하는 알고리즘과의 호환성</a:t>
            </a:r>
            <a:endParaRPr lang="en-US" altLang="ko-KR" dirty="0"/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ko-KR" altLang="en-US" dirty="0"/>
              <a:t>암호화 인벤토리</a:t>
            </a:r>
            <a:r>
              <a:rPr lang="en-US" altLang="ko-KR" dirty="0"/>
              <a:t>(Crypto Inventory): </a:t>
            </a:r>
            <a:r>
              <a:rPr lang="ko-KR" altLang="en-US" dirty="0"/>
              <a:t>사용중인 암호 알고리즘의 목록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완전한 알고리즘 전환은 현 시점에서 불가능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민첩성 문제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완전한 호환이 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인벤토리 문제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어디서 무슨 알고리즘을 사용하는지 </a:t>
            </a:r>
            <a:r>
              <a:rPr lang="ko-KR" altLang="en-US" dirty="0" err="1">
                <a:sym typeface="Wingdings" panose="05000000000000000000" pitchFamily="2" charset="2"/>
              </a:rPr>
              <a:t>알고있지</a:t>
            </a:r>
            <a:r>
              <a:rPr lang="ko-KR" altLang="en-US" dirty="0">
                <a:sym typeface="Wingdings" panose="05000000000000000000" pitchFamily="2" charset="2"/>
              </a:rPr>
              <a:t>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11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867D6-1798-8BC5-6D4D-ED7EEFDB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85CC6-EE7D-59AB-B757-F5C3F4235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dirty="0"/>
              <a:t>하이브리드</a:t>
            </a:r>
            <a:r>
              <a:rPr lang="en-US" altLang="ko-KR" dirty="0"/>
              <a:t> </a:t>
            </a:r>
            <a:r>
              <a:rPr lang="ko-KR" altLang="en-US" dirty="0"/>
              <a:t>솔루션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현대 암호를 완벽하게 전환할 수 없다면</a:t>
            </a:r>
            <a:r>
              <a:rPr lang="en-US" altLang="ko-KR" dirty="0"/>
              <a:t>? </a:t>
            </a:r>
            <a:r>
              <a:rPr lang="ko-KR" alt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둘 다 쓰자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현대 암호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양자내성암호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당장 </a:t>
            </a:r>
            <a:r>
              <a:rPr lang="ko-KR" altLang="en-US" b="1" dirty="0" err="1">
                <a:solidFill>
                  <a:srgbClr val="FF0000"/>
                </a:solidFill>
              </a:rPr>
              <a:t>양자내성암호</a:t>
            </a:r>
            <a:r>
              <a:rPr lang="ko-KR" altLang="en-US" b="1" dirty="0">
                <a:solidFill>
                  <a:srgbClr val="FF0000"/>
                </a:solidFill>
              </a:rPr>
              <a:t> 적용이 가능함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암호화 민첩성과 관계 없이 적용 가능</a:t>
            </a:r>
            <a:endParaRPr lang="en-US" altLang="ko-K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양자컴퓨터가 등장할 때까지 임시로 버틸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완벽한 전환은 아니기에 결국 현대 암호를 포기해야 하는 시기가 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61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4410-F824-64CD-1315-9C286902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63BCC-F72D-D288-EE17-4CD263E09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KDF(Key Derivation Function)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현대 암호를 사용한 키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양자내성암호를</a:t>
            </a:r>
            <a:r>
              <a:rPr lang="ko-KR" altLang="en-US" dirty="0"/>
              <a:t> 통한 추가 키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필요에 따라서는 </a:t>
            </a:r>
            <a:r>
              <a:rPr lang="ko-KR" altLang="en-US" dirty="0" err="1"/>
              <a:t>양자내성암호를</a:t>
            </a:r>
            <a:r>
              <a:rPr lang="ko-KR" altLang="en-US" dirty="0"/>
              <a:t> 더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효과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HNDL</a:t>
            </a:r>
            <a:r>
              <a:rPr lang="ko-KR" altLang="en-US" dirty="0"/>
              <a:t> 공격으로 기존 암호 키를 탈취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그러나 </a:t>
            </a:r>
            <a:r>
              <a:rPr lang="ko-KR" altLang="en-US" dirty="0" err="1"/>
              <a:t>양자내성암호</a:t>
            </a:r>
            <a:r>
              <a:rPr lang="ko-KR" altLang="en-US" dirty="0"/>
              <a:t> 키는 복구 불가</a:t>
            </a:r>
            <a:endParaRPr lang="en-US" altLang="ko-KR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D56C8CF-B297-B863-09CE-6AEC0A8C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40" y="1862163"/>
            <a:ext cx="4406540" cy="31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4184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488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CryptoCraft 테마</vt:lpstr>
      <vt:lpstr>제목 테마</vt:lpstr>
      <vt:lpstr>양자내성암호 전환</vt:lpstr>
      <vt:lpstr> 양자내성암호의 필요성</vt:lpstr>
      <vt:lpstr> 양자내성암호의 필요성</vt:lpstr>
      <vt:lpstr> 양자내성암호의 필요성</vt:lpstr>
      <vt:lpstr> 양자내성암호 전환</vt:lpstr>
      <vt:lpstr> 양자내성암호 전환</vt:lpstr>
      <vt:lpstr> 양자내성암호 전환</vt:lpstr>
      <vt:lpstr> 양자내성암호 전환</vt:lpstr>
      <vt:lpstr> 양자내성암호 전환</vt:lpstr>
      <vt:lpstr> 양자내성암호 전환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 K</cp:lastModifiedBy>
  <cp:revision>56</cp:revision>
  <dcterms:created xsi:type="dcterms:W3CDTF">2019-03-05T04:29:07Z</dcterms:created>
  <dcterms:modified xsi:type="dcterms:W3CDTF">2023-10-15T16:50:05Z</dcterms:modified>
</cp:coreProperties>
</file>