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4" r:id="rId2"/>
  </p:sldMasterIdLst>
  <p:notesMasterIdLst>
    <p:notesMasterId r:id="rId14"/>
  </p:notesMasterIdLst>
  <p:handoutMasterIdLst>
    <p:handoutMasterId r:id="rId15"/>
  </p:handoutMasterIdLst>
  <p:sldIdLst>
    <p:sldId id="269" r:id="rId3"/>
    <p:sldId id="275" r:id="rId4"/>
    <p:sldId id="281" r:id="rId5"/>
    <p:sldId id="287" r:id="rId6"/>
    <p:sldId id="284" r:id="rId7"/>
    <p:sldId id="288" r:id="rId8"/>
    <p:sldId id="289" r:id="rId9"/>
    <p:sldId id="282" r:id="rId10"/>
    <p:sldId id="290" r:id="rId11"/>
    <p:sldId id="291" r:id="rId12"/>
    <p:sldId id="274" r:id="rId1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im3875" initials="k" lastIdx="5" clrIdx="0"/>
  <p:cmAuthor id="1" name="김상원" initials="" lastIdx="5" clrIdx="1">
    <p:extLst>
      <p:ext uri="{19B8F6BF-5375-455C-9EA6-DF929625EA0E}">
        <p15:presenceInfo xmlns:p15="http://schemas.microsoft.com/office/powerpoint/2012/main" userId="S::1791014@hansung.edu::124e7b57-b240-4403-813f-a0723fc21fa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09" autoAdjust="0"/>
    <p:restoredTop sz="95552"/>
  </p:normalViewPr>
  <p:slideViewPr>
    <p:cSldViewPr snapToGrid="0">
      <p:cViewPr varScale="1">
        <p:scale>
          <a:sx n="128" d="100"/>
          <a:sy n="128" d="100"/>
        </p:scale>
        <p:origin x="376" y="176"/>
      </p:cViewPr>
      <p:guideLst>
        <p:guide orient="horz" pos="2159"/>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92" d="100"/>
          <a:sy n="92" d="100"/>
        </p:scale>
        <p:origin x="3730"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10-16T09:43:00.001" idx="2">
    <p:pos x="10" y="10"/>
    <p:text>risc란 해석해보자면 축소 명령어 집합 컴퓨터라고 해석할 수 있고요, 1980년 IBM애서 발표된 CPU의 명령어셋 아키텍처와 마이크로 아키텍처 설계에 대해 새로 제시한 개념이라고 볼 수 있습니다. 특징이라고하면 1980년 이전에는 CPU 명령어셋을 만들때 특정한 기준이 없이 만들기만 해왔는데 RISC는 CPU를 고속화 시키기 위해 CPU에 같은 트랜지스터 숫자를 투입하면서도 더 높은 성능의 CPU가 만들어 질 수 있도록 설계했다는 점입니다. AVR은 8비트 프로세스로서 소모하는 전력이 굉장히 적습니다. 그래서 소형전자제품이나 센서같은 저전력 운영이 필요한 장치에 적합합니다.</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10-16T10:00:56.381" idx="3">
    <p:pos x="10" y="10"/>
    <p:text/>
  </p:cm>
  <p:cm authorId="0" dt="2023-10-16T10:01:51.065" idx="4">
    <p:pos x="10" y="146"/>
    <p:text>Store Load Move Word Add Return</p:text>
    <p:extLst>
      <p:ext uri="{C676402C-5697-4E1C-873F-D02D1690AC5C}">
        <p15:threadingInfo xmlns:p15="http://schemas.microsoft.com/office/powerpoint/2012/main" timeZoneBias="-540">
          <p15:parentCm authorId="0" idx="3"/>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10-16T13:16:35.089" idx="1">
    <p:pos x="10" y="10"/>
    <p:text>덧셈기 구현한 것에 대해 설명 드리곘습니다. MOVE WORD는 이전 페이지에서 설명 드렸듯이 2개의 워드 단위로 진행이 되고요 따라서 R24,R25의 정보가 R26,R27로 복사되는겁니다. LOAD는 X의 값을 R18에 복사 하는것이고요. 뒤에서 설명 드리겠지만 X 포인터의 위치는 R26, R27입니다. 따라서 R24,R25가 X포인터 값으로 저장되었고 이 값은 R18로 저장되었습니다. 이후 R22,R23을 똑같이 X포인터 위치 즉 R26,R27에 이동시켜주고요 이를 R19에 저장시킵니다. 이후 R20, R21을 R30,R31에 저장시킵니다. R30, R31은 또한 Z포인터  위치이기도 합니다. </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10-16T13:33:03.336" idx="2">
    <p:pos x="10" y="10"/>
    <p:text>덧셈기 구현한 것에 대해 설명 드리곘습니다. MOVE WORD는 이전 페이지에서 설명 드렸듯이 2개의 워드 단위로 진행이 되고요 따라서 R24,R25의 정보가 R26,R27로 복사되는겁니다. LOAD는 X의 값을 R18에 복사 하는것이고요. 뒤에서 설명 드리겠지만 X 포인터의 위치는 R26, R27입니다. 따라서 R24,R25가 X포인터 값으로 저장되었고 이 값은 R18로 저장되었습니다. 이후 R22,R23을 똑같이 X포인터 위치 즉 R26,R27에 이동시켜주고요 이를 R19에 저장시킵니다. 이후 R20, R21을 R30,R31에 저장시킵니다. R30, R31은 또한 Z포인터  위치이기도 합니다. </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0" dt="2023-10-16T08:50:02.438" idx="5">
    <p:pos x="10" y="10"/>
    <p:text/>
  </p:cm>
  <p:cm authorId="1" dt="2023-10-16T13:34:34.015" idx="3">
    <p:pos x="146" y="146"/>
    <p:text>이 그림은 AVR에서 사용하는 범용 레지스터를 표현한 그림입니다. 레지스터가 32개가 있는걸 볼 수 있구요. 그림에서 파란부분과 노란부분으로 나누어 놓았는데 색상은 특성을 나타내는 것이구요  28번과 29번은 두가지 특성을 동시에 가집니다.</p:text>
    <p:extLst>
      <p:ext uri="{C676402C-5697-4E1C-873F-D02D1690AC5C}">
        <p15:threadingInfo xmlns:p15="http://schemas.microsoft.com/office/powerpoint/2012/main" timeZoneBias="-540"/>
      </p:ext>
    </p:extLst>
  </p:cm>
  <p:cm authorId="1" dt="2023-10-16T13:47:06.359" idx="4">
    <p:pos x="146" y="282"/>
    <p:text>R1레지스터는 제로 레지스터로서 이 부분에 다른 값을 넣거나 할 수 있지만 함수가 종료된 후 반환될 때 0을 유지해야합니다. 파란색 레지스터들은 Callee Saved레지스터로서 사용 이전의 값 보존이 필요합니다.</p:text>
    <p:extLst>
      <p:ext uri="{C676402C-5697-4E1C-873F-D02D1690AC5C}">
        <p15:threadingInfo xmlns:p15="http://schemas.microsoft.com/office/powerpoint/2012/main" timeZoneBias="-540">
          <p15:parentCm authorId="1" idx="3"/>
        </p15:threadingInfo>
      </p:ext>
    </p:extLst>
  </p:cm>
  <p:cm authorId="1" dt="2023-10-16T14:24:11.747" idx="5">
    <p:pos x="146" y="418"/>
    <p:text>이 그림은 AVR에서 사용하는 범용 레지스터를 표현한 그림입니다. 레지스터가 32개가 있는걸 볼 수 있구요. 그림에서 파란부분과 노란부분으로 나누어 놓았는데 색상은 특성을 나타내는 것이구요  28번과 29번은 두가지 특성을 동시에 가집니다. R1레지스터는 제로 레지스터로서 이 부분에 다른 값을 넣거나 할 수 있지만 함수가 종료된 후 반환될 때 0을 유지해야합니다. 파란색 레지스터들은 Callee Saved레지스터로서 사용 이전의 값 보존이 필요합니다. X,Y,Z는 메모리 주소 레지스터로서 특정 메모리 위치에 데이터를 읽거나 쓸 수 있습니다.</p:text>
    <p:extLst>
      <p:ext uri="{C676402C-5697-4E1C-873F-D02D1690AC5C}">
        <p15:threadingInfo xmlns:p15="http://schemas.microsoft.com/office/powerpoint/2012/main" timeZoneBias="-540">
          <p15:parentCm authorId="1" idx="3"/>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lvl="0"/>
            <a:fld id="{45546E7E-6CE1-4F62-BC39-1BE7148D0D0D}" type="datetime1">
              <a:rPr lang="ko-KR" altLang="en-US" smtClean="0"/>
              <a:t>2023. 10. 16.</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lvl="0"/>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lvl="0"/>
            <a:fld id="{42F56489-CFDC-4DF4-92D1-C366C0FB1731}" type="slidenum">
              <a:rPr lang="ko-KR" altLang="en-US" smtClean="0"/>
              <a:t>‹#›</a:t>
            </a:fld>
            <a:endParaRPr lang="ko-KR" altLang="en-US"/>
          </a:p>
        </p:txBody>
      </p:sp>
    </p:spTree>
    <p:extLst>
      <p:ext uri="{BB962C8B-B14F-4D97-AF65-F5344CB8AC3E}">
        <p14:creationId xmlns:p14="http://schemas.microsoft.com/office/powerpoint/2010/main" val="4149840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lvl="0"/>
            <a:fld id="{6B8A1C54-2D0D-48EB-888A-9786B070F533}" type="datetime1">
              <a:rPr lang="ko-KR" altLang="en-US" smtClean="0"/>
              <a:t>2023. 10. 16.</a:t>
            </a:fld>
            <a:endParaRPr lang="ko-KR" altLang="en-US"/>
          </a:p>
        </p:txBody>
      </p:sp>
      <p:sp>
        <p:nvSpPr>
          <p:cNvPr id="4" name="슬라이드 이미지 개체 틀 3"/>
          <p:cNvSpPr>
            <a:spLocks noGrp="1" noRot="1" noChangeAspect="1" noTextEdi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a:lstStyle/>
          <a:p>
            <a:pPr lvl="0">
              <a:defRPr/>
            </a:pPr>
            <a:r>
              <a:rPr lang="ko-KR" altLang="en-US"/>
              <a:t>마스터 텍스트 스타일 편집</a:t>
            </a:r>
          </a:p>
          <a:p>
            <a:pPr lvl="1">
              <a:defRPr/>
            </a:pPr>
            <a:r>
              <a:rPr lang="ko-KR" altLang="en-US"/>
              <a:t>둘째 수준</a:t>
            </a:r>
          </a:p>
          <a:p>
            <a:pPr lvl="2">
              <a:defRPr/>
            </a:pPr>
            <a:r>
              <a:rPr lang="ko-KR" altLang="en-US"/>
              <a:t>셋째 수준</a:t>
            </a:r>
          </a:p>
          <a:p>
            <a:pPr lvl="3">
              <a:defRPr/>
            </a:pPr>
            <a:r>
              <a:rPr lang="ko-KR" altLang="en-US"/>
              <a:t>넷째 수준</a:t>
            </a:r>
          </a:p>
          <a:p>
            <a:pPr lvl="4">
              <a:defRPr/>
            </a:pPr>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lvl="0"/>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lvl="0"/>
            <a:fld id="{6002C913-610E-4BF0-B55F-9CE65BBA65D1}" type="slidenum">
              <a:rPr lang="ko-KR" altLang="en-US" smtClean="0"/>
              <a:t>‹#›</a:t>
            </a:fld>
            <a:endParaRPr lang="ko-KR" altLang="en-US"/>
          </a:p>
        </p:txBody>
      </p:sp>
    </p:spTree>
    <p:extLst>
      <p:ext uri="{BB962C8B-B14F-4D97-AF65-F5344CB8AC3E}">
        <p14:creationId xmlns:p14="http://schemas.microsoft.com/office/powerpoint/2010/main" val="532976516"/>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2</a:t>
            </a:fld>
            <a:endParaRPr lang="ko-KR" altLang="en-US"/>
          </a:p>
        </p:txBody>
      </p:sp>
    </p:spTree>
    <p:extLst>
      <p:ext uri="{BB962C8B-B14F-4D97-AF65-F5344CB8AC3E}">
        <p14:creationId xmlns:p14="http://schemas.microsoft.com/office/powerpoint/2010/main" val="372552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risc</a:t>
            </a:r>
            <a:r>
              <a:rPr lang="ko-KR" altLang="en-US" dirty="0"/>
              <a:t>란 해석해보자면 축소 명령어 집합 컴퓨터라고 해석할 수 있고요</a:t>
            </a:r>
            <a:r>
              <a:rPr lang="en-US" altLang="ko-KR" dirty="0"/>
              <a:t>, 1980</a:t>
            </a:r>
            <a:r>
              <a:rPr lang="ko-KR" altLang="en-US" dirty="0"/>
              <a:t>년 </a:t>
            </a:r>
            <a:r>
              <a:rPr lang="en-US" dirty="0"/>
              <a:t>IBM</a:t>
            </a:r>
            <a:r>
              <a:rPr lang="ko-KR" altLang="en-US" dirty="0"/>
              <a:t>애서 발표된 </a:t>
            </a:r>
            <a:r>
              <a:rPr lang="en-US" dirty="0"/>
              <a:t>CPU</a:t>
            </a:r>
            <a:r>
              <a:rPr lang="ko-KR" altLang="en-US" dirty="0"/>
              <a:t>의 명령어셋 아키텍처와 마이크로 아키텍처 설계에 대해 새로 제시한 개념이라고 볼 수 있습니다</a:t>
            </a:r>
            <a:r>
              <a:rPr lang="en-US" altLang="ko-KR" dirty="0"/>
              <a:t>. </a:t>
            </a:r>
            <a:r>
              <a:rPr lang="ko-KR" altLang="en-US" dirty="0" err="1"/>
              <a:t>특징이라고하면</a:t>
            </a:r>
            <a:r>
              <a:rPr lang="ko-KR" altLang="en-US" dirty="0"/>
              <a:t> </a:t>
            </a:r>
            <a:r>
              <a:rPr lang="en-US" altLang="ko-KR" dirty="0"/>
              <a:t>1980</a:t>
            </a:r>
            <a:r>
              <a:rPr lang="ko-KR" altLang="en-US" dirty="0"/>
              <a:t>년 이전에는 </a:t>
            </a:r>
            <a:r>
              <a:rPr lang="en-US" dirty="0"/>
              <a:t>CPU </a:t>
            </a:r>
            <a:r>
              <a:rPr lang="ko-KR" altLang="en-US" dirty="0"/>
              <a:t>명령어셋을 </a:t>
            </a:r>
            <a:r>
              <a:rPr lang="ko-KR" altLang="en-US" dirty="0" err="1"/>
              <a:t>만들때</a:t>
            </a:r>
            <a:r>
              <a:rPr lang="ko-KR" altLang="en-US" dirty="0"/>
              <a:t> 특정한 기준이 없이 만들기만 해왔는데 </a:t>
            </a:r>
            <a:r>
              <a:rPr lang="en-US" dirty="0"/>
              <a:t>RISC</a:t>
            </a:r>
            <a:r>
              <a:rPr lang="ko-KR" altLang="en-US" dirty="0"/>
              <a:t>는 </a:t>
            </a:r>
            <a:r>
              <a:rPr lang="en-US" dirty="0"/>
              <a:t>CPU</a:t>
            </a:r>
            <a:r>
              <a:rPr lang="ko-KR" altLang="en-US" dirty="0" err="1"/>
              <a:t>를</a:t>
            </a:r>
            <a:r>
              <a:rPr lang="ko-KR" altLang="en-US" dirty="0"/>
              <a:t> 고속화 시키기 위해 </a:t>
            </a:r>
            <a:r>
              <a:rPr lang="en-US" dirty="0"/>
              <a:t>CPU</a:t>
            </a:r>
            <a:r>
              <a:rPr lang="ko-KR" altLang="en-US" dirty="0"/>
              <a:t>에 같은 트랜지스터 숫자를 투입하면서도 더 높은 성능의 </a:t>
            </a:r>
            <a:r>
              <a:rPr lang="en-US" dirty="0"/>
              <a:t>CPU</a:t>
            </a:r>
            <a:r>
              <a:rPr lang="ko-KR" altLang="en-US" dirty="0"/>
              <a:t>가 만들어 질 수 있도록 설계했다는 점입니다</a:t>
            </a:r>
            <a:r>
              <a:rPr lang="en-US" altLang="ko-KR" dirty="0"/>
              <a:t>. </a:t>
            </a:r>
            <a:r>
              <a:rPr lang="en-US" dirty="0"/>
              <a:t>AVR</a:t>
            </a:r>
            <a:r>
              <a:rPr lang="ko-KR" altLang="en-US" dirty="0"/>
              <a:t>은 </a:t>
            </a:r>
            <a:r>
              <a:rPr lang="en-US" altLang="ko-KR" dirty="0"/>
              <a:t>8</a:t>
            </a:r>
            <a:r>
              <a:rPr lang="ko-KR" altLang="en-US" dirty="0"/>
              <a:t>비트 프로세스로서 소모하는 전력이 굉장히 적습니다</a:t>
            </a:r>
            <a:r>
              <a:rPr lang="en-US" altLang="ko-KR" dirty="0"/>
              <a:t>. </a:t>
            </a:r>
            <a:r>
              <a:rPr lang="ko-KR" altLang="en-US" dirty="0"/>
              <a:t>그래서 소형전자제품이나 </a:t>
            </a:r>
            <a:r>
              <a:rPr lang="ko-KR" altLang="en-US" dirty="0" err="1"/>
              <a:t>센서같은</a:t>
            </a:r>
            <a:r>
              <a:rPr lang="ko-KR" altLang="en-US" dirty="0"/>
              <a:t> 저전력 운영이 필요한 장치에 적합합니다</a:t>
            </a:r>
            <a:r>
              <a:rPr lang="en-US" altLang="ko-KR" dirty="0"/>
              <a:t>.</a:t>
            </a:r>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3</a:t>
            </a:fld>
            <a:endParaRPr lang="ko-KR" altLang="en-US"/>
          </a:p>
        </p:txBody>
      </p:sp>
    </p:spTree>
    <p:extLst>
      <p:ext uri="{BB962C8B-B14F-4D97-AF65-F5344CB8AC3E}">
        <p14:creationId xmlns:p14="http://schemas.microsoft.com/office/powerpoint/2010/main" val="1515007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Load Move Word Add Return</a:t>
            </a:r>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5</a:t>
            </a:fld>
            <a:endParaRPr lang="ko-KR" altLang="en-US"/>
          </a:p>
        </p:txBody>
      </p:sp>
    </p:spTree>
    <p:extLst>
      <p:ext uri="{BB962C8B-B14F-4D97-AF65-F5344CB8AC3E}">
        <p14:creationId xmlns:p14="http://schemas.microsoft.com/office/powerpoint/2010/main" val="221692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err="1"/>
              <a:t>덧셈기</a:t>
            </a:r>
            <a:r>
              <a:rPr lang="ko-KR" altLang="en-US" dirty="0"/>
              <a:t> 구현한 것에 대해 설명 </a:t>
            </a:r>
            <a:r>
              <a:rPr lang="ko-KR" altLang="en-US" dirty="0" err="1"/>
              <a:t>드리곘습니다</a:t>
            </a:r>
            <a:r>
              <a:rPr lang="en-US" altLang="ko-KR" dirty="0"/>
              <a:t>. </a:t>
            </a:r>
            <a:r>
              <a:rPr lang="en-US" dirty="0"/>
              <a:t>MOVE WORD</a:t>
            </a:r>
            <a:r>
              <a:rPr lang="ko-KR" altLang="en-US" dirty="0"/>
              <a:t>는 이전 페이지에서 설명 드렸듯이 </a:t>
            </a:r>
            <a:r>
              <a:rPr lang="en-US" altLang="ko-KR" dirty="0"/>
              <a:t>2</a:t>
            </a:r>
            <a:r>
              <a:rPr lang="ko-KR" altLang="en-US" dirty="0"/>
              <a:t>개의 워드 단위로 진행이 되고요 따라서 </a:t>
            </a:r>
            <a:r>
              <a:rPr lang="en-US" dirty="0"/>
              <a:t>R24,R25</a:t>
            </a:r>
            <a:r>
              <a:rPr lang="ko-KR" altLang="en-US" dirty="0"/>
              <a:t>의 정보가 </a:t>
            </a:r>
            <a:r>
              <a:rPr lang="en-US" dirty="0"/>
              <a:t>R26,R27</a:t>
            </a:r>
            <a:r>
              <a:rPr lang="ko-KR" altLang="en-US" dirty="0"/>
              <a:t>로 </a:t>
            </a:r>
            <a:r>
              <a:rPr lang="ko-KR" altLang="en-US" dirty="0" err="1"/>
              <a:t>복사되는겁니다</a:t>
            </a:r>
            <a:r>
              <a:rPr lang="en-US" altLang="ko-KR" dirty="0"/>
              <a:t>. </a:t>
            </a:r>
            <a:r>
              <a:rPr lang="en-US" dirty="0"/>
              <a:t>LOAD</a:t>
            </a:r>
            <a:r>
              <a:rPr lang="ko-KR" altLang="en-US" dirty="0"/>
              <a:t>는 </a:t>
            </a:r>
            <a:r>
              <a:rPr lang="en-US" dirty="0"/>
              <a:t>X</a:t>
            </a:r>
            <a:r>
              <a:rPr lang="ko-KR" altLang="en-US" dirty="0"/>
              <a:t>의 값을 </a:t>
            </a:r>
            <a:r>
              <a:rPr lang="en-US" dirty="0"/>
              <a:t>R18</a:t>
            </a:r>
            <a:r>
              <a:rPr lang="ko-KR" altLang="en-US" dirty="0"/>
              <a:t>에 복사 </a:t>
            </a:r>
            <a:r>
              <a:rPr lang="ko-KR" altLang="en-US" dirty="0" err="1"/>
              <a:t>하는것이고요</a:t>
            </a:r>
            <a:r>
              <a:rPr lang="en-US" altLang="ko-KR" dirty="0"/>
              <a:t>. </a:t>
            </a:r>
            <a:r>
              <a:rPr lang="ko-KR" altLang="en-US" dirty="0"/>
              <a:t>뒤에서 설명 드리겠지만 </a:t>
            </a:r>
            <a:r>
              <a:rPr lang="en-US" dirty="0"/>
              <a:t>X </a:t>
            </a:r>
            <a:r>
              <a:rPr lang="ko-KR" altLang="en-US" dirty="0"/>
              <a:t>포인터의 위치는 </a:t>
            </a:r>
            <a:r>
              <a:rPr lang="en-US" dirty="0"/>
              <a:t>R26, R27</a:t>
            </a:r>
            <a:r>
              <a:rPr lang="ko-KR" altLang="en-US" dirty="0"/>
              <a:t>입니다</a:t>
            </a:r>
            <a:r>
              <a:rPr lang="en-US" altLang="ko-KR" dirty="0"/>
              <a:t>. </a:t>
            </a:r>
            <a:r>
              <a:rPr lang="ko-KR" altLang="en-US" dirty="0"/>
              <a:t>따라서 </a:t>
            </a:r>
            <a:r>
              <a:rPr lang="en-US" dirty="0"/>
              <a:t>R24,R25</a:t>
            </a:r>
            <a:r>
              <a:rPr lang="ko-KR" altLang="en-US" dirty="0"/>
              <a:t>가 </a:t>
            </a:r>
            <a:r>
              <a:rPr lang="en-US" dirty="0"/>
              <a:t>X</a:t>
            </a:r>
            <a:r>
              <a:rPr lang="ko-KR" altLang="en-US" dirty="0"/>
              <a:t>포인터 값으로 저장되었고 이 값은 </a:t>
            </a:r>
            <a:r>
              <a:rPr lang="en-US" dirty="0"/>
              <a:t>R18</a:t>
            </a:r>
            <a:r>
              <a:rPr lang="ko-KR" altLang="en-US" dirty="0"/>
              <a:t>로 저장되었습니다</a:t>
            </a:r>
            <a:r>
              <a:rPr lang="en-US" altLang="ko-KR" dirty="0"/>
              <a:t>. </a:t>
            </a:r>
            <a:r>
              <a:rPr lang="ko-KR" altLang="en-US" dirty="0"/>
              <a:t>이후 </a:t>
            </a:r>
            <a:r>
              <a:rPr lang="en-US" dirty="0"/>
              <a:t>R22,R23</a:t>
            </a:r>
            <a:r>
              <a:rPr lang="ko-KR" altLang="en-US" dirty="0"/>
              <a:t>을 똑같이 </a:t>
            </a:r>
            <a:r>
              <a:rPr lang="en-US" dirty="0"/>
              <a:t>X</a:t>
            </a:r>
            <a:r>
              <a:rPr lang="ko-KR" altLang="en-US" dirty="0"/>
              <a:t>포인터 위치 즉 </a:t>
            </a:r>
            <a:r>
              <a:rPr lang="en-US" dirty="0"/>
              <a:t>R26,R27</a:t>
            </a:r>
            <a:r>
              <a:rPr lang="ko-KR" altLang="en-US" dirty="0"/>
              <a:t>에 이동시켜주고요 이를 </a:t>
            </a:r>
            <a:r>
              <a:rPr lang="en-US" dirty="0"/>
              <a:t>R19</a:t>
            </a:r>
            <a:r>
              <a:rPr lang="ko-KR" altLang="en-US" dirty="0"/>
              <a:t>에 저장시킵니다</a:t>
            </a:r>
            <a:r>
              <a:rPr lang="en-US" altLang="ko-KR" dirty="0"/>
              <a:t>. </a:t>
            </a:r>
            <a:r>
              <a:rPr lang="ko-KR" altLang="en-US" dirty="0"/>
              <a:t>이후 </a:t>
            </a:r>
            <a:r>
              <a:rPr lang="en-US" dirty="0"/>
              <a:t>R20, R21</a:t>
            </a:r>
            <a:r>
              <a:rPr lang="ko-KR" altLang="en-US" dirty="0"/>
              <a:t>을 </a:t>
            </a:r>
            <a:r>
              <a:rPr lang="en-US" dirty="0"/>
              <a:t>R30,R31</a:t>
            </a:r>
            <a:r>
              <a:rPr lang="ko-KR" altLang="en-US" dirty="0"/>
              <a:t>에 저장시킵니다</a:t>
            </a:r>
            <a:r>
              <a:rPr lang="en-US" altLang="ko-KR" dirty="0"/>
              <a:t>. </a:t>
            </a:r>
            <a:r>
              <a:rPr lang="en-US" dirty="0"/>
              <a:t>R30, R31</a:t>
            </a:r>
            <a:r>
              <a:rPr lang="ko-KR" altLang="en-US" dirty="0"/>
              <a:t>은 또한 </a:t>
            </a:r>
            <a:r>
              <a:rPr lang="en-US" dirty="0"/>
              <a:t>Z</a:t>
            </a:r>
            <a:r>
              <a:rPr lang="ko-KR" altLang="en-US" dirty="0"/>
              <a:t>포인터  위치이기도 합니다</a:t>
            </a:r>
            <a:r>
              <a:rPr lang="en-US" altLang="ko-KR" dirty="0"/>
              <a:t>. </a:t>
            </a:r>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6</a:t>
            </a:fld>
            <a:endParaRPr lang="ko-KR" altLang="en-US"/>
          </a:p>
        </p:txBody>
      </p:sp>
    </p:spTree>
    <p:extLst>
      <p:ext uri="{BB962C8B-B14F-4D97-AF65-F5344CB8AC3E}">
        <p14:creationId xmlns:p14="http://schemas.microsoft.com/office/powerpoint/2010/main" val="315432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err="1"/>
              <a:t>덧셈기</a:t>
            </a:r>
            <a:r>
              <a:rPr lang="ko-KR" altLang="en-US" dirty="0"/>
              <a:t> 구현한 것에 대해 설명 </a:t>
            </a:r>
            <a:r>
              <a:rPr lang="ko-KR" altLang="en-US" dirty="0" err="1"/>
              <a:t>드리곘습니다</a:t>
            </a:r>
            <a:r>
              <a:rPr lang="en-US" altLang="ko-KR" dirty="0"/>
              <a:t>. </a:t>
            </a:r>
            <a:r>
              <a:rPr lang="en-US" dirty="0"/>
              <a:t>MOVE WORD</a:t>
            </a:r>
            <a:r>
              <a:rPr lang="ko-KR" altLang="en-US" dirty="0"/>
              <a:t>는 이전 페이지에서 설명 드렸듯이 </a:t>
            </a:r>
            <a:r>
              <a:rPr lang="en-US" altLang="ko-KR" dirty="0"/>
              <a:t>2</a:t>
            </a:r>
            <a:r>
              <a:rPr lang="ko-KR" altLang="en-US" dirty="0"/>
              <a:t>개의 워드 단위로 진행이 되고요 따라서 </a:t>
            </a:r>
            <a:r>
              <a:rPr lang="en-US" dirty="0"/>
              <a:t>R24,R25</a:t>
            </a:r>
            <a:r>
              <a:rPr lang="ko-KR" altLang="en-US" dirty="0"/>
              <a:t>의 정보가 </a:t>
            </a:r>
            <a:r>
              <a:rPr lang="en-US" dirty="0"/>
              <a:t>R26,R27</a:t>
            </a:r>
            <a:r>
              <a:rPr lang="ko-KR" altLang="en-US" dirty="0"/>
              <a:t>로 </a:t>
            </a:r>
            <a:r>
              <a:rPr lang="ko-KR" altLang="en-US" dirty="0" err="1"/>
              <a:t>복사되는겁니다</a:t>
            </a:r>
            <a:r>
              <a:rPr lang="en-US" altLang="ko-KR" dirty="0"/>
              <a:t>. </a:t>
            </a:r>
            <a:r>
              <a:rPr lang="en-US" dirty="0"/>
              <a:t>LOAD</a:t>
            </a:r>
            <a:r>
              <a:rPr lang="ko-KR" altLang="en-US" dirty="0"/>
              <a:t>는 </a:t>
            </a:r>
            <a:r>
              <a:rPr lang="en-US" dirty="0"/>
              <a:t>X</a:t>
            </a:r>
            <a:r>
              <a:rPr lang="ko-KR" altLang="en-US" dirty="0"/>
              <a:t>의 값을 </a:t>
            </a:r>
            <a:r>
              <a:rPr lang="en-US" dirty="0"/>
              <a:t>R18</a:t>
            </a:r>
            <a:r>
              <a:rPr lang="ko-KR" altLang="en-US" dirty="0"/>
              <a:t>에 복사 </a:t>
            </a:r>
            <a:r>
              <a:rPr lang="ko-KR" altLang="en-US" dirty="0" err="1"/>
              <a:t>하는것이고요</a:t>
            </a:r>
            <a:r>
              <a:rPr lang="en-US" altLang="ko-KR" dirty="0"/>
              <a:t>. </a:t>
            </a:r>
            <a:r>
              <a:rPr lang="ko-KR" altLang="en-US" dirty="0"/>
              <a:t>뒤에서 설명 드리겠지만 </a:t>
            </a:r>
            <a:r>
              <a:rPr lang="en-US" dirty="0"/>
              <a:t>X </a:t>
            </a:r>
            <a:r>
              <a:rPr lang="ko-KR" altLang="en-US" dirty="0"/>
              <a:t>포인터의 위치는 </a:t>
            </a:r>
            <a:r>
              <a:rPr lang="en-US" dirty="0"/>
              <a:t>R26, R27</a:t>
            </a:r>
            <a:r>
              <a:rPr lang="ko-KR" altLang="en-US" dirty="0"/>
              <a:t>입니다</a:t>
            </a:r>
            <a:r>
              <a:rPr lang="en-US" altLang="ko-KR" dirty="0"/>
              <a:t>. </a:t>
            </a:r>
            <a:r>
              <a:rPr lang="ko-KR" altLang="en-US" dirty="0"/>
              <a:t>따라서 </a:t>
            </a:r>
            <a:r>
              <a:rPr lang="en-US" dirty="0"/>
              <a:t>R24,R25</a:t>
            </a:r>
            <a:r>
              <a:rPr lang="ko-KR" altLang="en-US" dirty="0"/>
              <a:t>가 </a:t>
            </a:r>
            <a:r>
              <a:rPr lang="en-US" dirty="0"/>
              <a:t>X</a:t>
            </a:r>
            <a:r>
              <a:rPr lang="ko-KR" altLang="en-US" dirty="0"/>
              <a:t>포인터 값으로 저장되었고 이 값은 </a:t>
            </a:r>
            <a:r>
              <a:rPr lang="en-US" dirty="0"/>
              <a:t>R18</a:t>
            </a:r>
            <a:r>
              <a:rPr lang="ko-KR" altLang="en-US" dirty="0"/>
              <a:t>로 저장되었습니다</a:t>
            </a:r>
            <a:r>
              <a:rPr lang="en-US" altLang="ko-KR" dirty="0"/>
              <a:t>. </a:t>
            </a:r>
            <a:r>
              <a:rPr lang="ko-KR" altLang="en-US" dirty="0"/>
              <a:t>이후 </a:t>
            </a:r>
            <a:r>
              <a:rPr lang="en-US" dirty="0"/>
              <a:t>R22,R23</a:t>
            </a:r>
            <a:r>
              <a:rPr lang="ko-KR" altLang="en-US" dirty="0"/>
              <a:t>을 똑같이 </a:t>
            </a:r>
            <a:r>
              <a:rPr lang="en-US" dirty="0"/>
              <a:t>X</a:t>
            </a:r>
            <a:r>
              <a:rPr lang="ko-KR" altLang="en-US" dirty="0"/>
              <a:t>포인터 위치 즉 </a:t>
            </a:r>
            <a:r>
              <a:rPr lang="en-US" dirty="0"/>
              <a:t>R26,R27</a:t>
            </a:r>
            <a:r>
              <a:rPr lang="ko-KR" altLang="en-US" dirty="0"/>
              <a:t>에 이동시켜주고요 이를 </a:t>
            </a:r>
            <a:r>
              <a:rPr lang="en-US" dirty="0"/>
              <a:t>R19</a:t>
            </a:r>
            <a:r>
              <a:rPr lang="ko-KR" altLang="en-US" dirty="0"/>
              <a:t>에 저장시킵니다</a:t>
            </a:r>
            <a:r>
              <a:rPr lang="en-US" altLang="ko-KR" dirty="0"/>
              <a:t>. </a:t>
            </a:r>
            <a:r>
              <a:rPr lang="ko-KR" altLang="en-US" dirty="0"/>
              <a:t>이후 </a:t>
            </a:r>
            <a:r>
              <a:rPr lang="en-US" dirty="0"/>
              <a:t>R20, R21</a:t>
            </a:r>
            <a:r>
              <a:rPr lang="ko-KR" altLang="en-US" dirty="0"/>
              <a:t>을 </a:t>
            </a:r>
            <a:r>
              <a:rPr lang="en-US" dirty="0"/>
              <a:t>R30,R31</a:t>
            </a:r>
            <a:r>
              <a:rPr lang="ko-KR" altLang="en-US" dirty="0"/>
              <a:t>에 저장시킵니다</a:t>
            </a:r>
            <a:r>
              <a:rPr lang="en-US" altLang="ko-KR" dirty="0"/>
              <a:t>. </a:t>
            </a:r>
            <a:r>
              <a:rPr lang="en-US" dirty="0"/>
              <a:t>R30, R31</a:t>
            </a:r>
            <a:r>
              <a:rPr lang="ko-KR" altLang="en-US" dirty="0"/>
              <a:t>은 또한 </a:t>
            </a:r>
            <a:r>
              <a:rPr lang="en-US" dirty="0"/>
              <a:t>Z</a:t>
            </a:r>
            <a:r>
              <a:rPr lang="ko-KR" altLang="en-US" dirty="0"/>
              <a:t>포인터  위치이기도 합니다</a:t>
            </a:r>
            <a:r>
              <a:rPr lang="en-US" altLang="ko-KR" dirty="0"/>
              <a:t>. </a:t>
            </a:r>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7</a:t>
            </a:fld>
            <a:endParaRPr lang="ko-KR" altLang="en-US"/>
          </a:p>
        </p:txBody>
      </p:sp>
    </p:spTree>
    <p:extLst>
      <p:ext uri="{BB962C8B-B14F-4D97-AF65-F5344CB8AC3E}">
        <p14:creationId xmlns:p14="http://schemas.microsoft.com/office/powerpoint/2010/main" val="4026503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이 그림은 </a:t>
            </a:r>
            <a:r>
              <a:rPr lang="en-US" dirty="0"/>
              <a:t>AVR</a:t>
            </a:r>
            <a:r>
              <a:rPr lang="ko-KR" altLang="en-US" dirty="0"/>
              <a:t>에서 사용하는 범용 레지스터를 표현한 그림입니다</a:t>
            </a:r>
            <a:r>
              <a:rPr lang="en-US" altLang="ko-KR" dirty="0"/>
              <a:t>. </a:t>
            </a:r>
            <a:r>
              <a:rPr lang="ko-KR" altLang="en-US" dirty="0"/>
              <a:t>레지스터가 </a:t>
            </a:r>
            <a:r>
              <a:rPr lang="en-US" altLang="ko-KR" dirty="0"/>
              <a:t>32</a:t>
            </a:r>
            <a:r>
              <a:rPr lang="ko-KR" altLang="en-US" dirty="0"/>
              <a:t>개가 </a:t>
            </a:r>
            <a:r>
              <a:rPr lang="ko-KR" altLang="en-US" dirty="0" err="1"/>
              <a:t>있는걸</a:t>
            </a:r>
            <a:r>
              <a:rPr lang="ko-KR" altLang="en-US" dirty="0"/>
              <a:t> 볼 수 </a:t>
            </a:r>
            <a:r>
              <a:rPr lang="ko-KR" altLang="en-US" dirty="0" err="1"/>
              <a:t>있구요</a:t>
            </a:r>
            <a:r>
              <a:rPr lang="en-US" altLang="ko-KR" dirty="0"/>
              <a:t>. </a:t>
            </a:r>
            <a:r>
              <a:rPr lang="ko-KR" altLang="en-US" dirty="0"/>
              <a:t>그림에서 파란부분과 </a:t>
            </a:r>
            <a:r>
              <a:rPr lang="ko-KR" altLang="en-US" dirty="0" err="1"/>
              <a:t>노란부분으로</a:t>
            </a:r>
            <a:r>
              <a:rPr lang="ko-KR" altLang="en-US" dirty="0"/>
              <a:t> 나누어 놓았는데 색상은 특성을 나타내는 </a:t>
            </a:r>
            <a:r>
              <a:rPr lang="ko-KR" altLang="en-US" dirty="0" err="1"/>
              <a:t>것이구요</a:t>
            </a:r>
            <a:r>
              <a:rPr lang="ko-KR" altLang="en-US" dirty="0"/>
              <a:t>  </a:t>
            </a:r>
            <a:r>
              <a:rPr lang="en-US" altLang="ko-KR" dirty="0"/>
              <a:t>28</a:t>
            </a:r>
            <a:r>
              <a:rPr lang="ko-KR" altLang="en-US" dirty="0"/>
              <a:t>번과 </a:t>
            </a:r>
            <a:r>
              <a:rPr lang="en-US" altLang="ko-KR" dirty="0"/>
              <a:t>29</a:t>
            </a:r>
            <a:r>
              <a:rPr lang="ko-KR" altLang="en-US" dirty="0"/>
              <a:t>번은 두가지 특성을 동시에 가집니다</a:t>
            </a:r>
            <a:r>
              <a:rPr lang="en-US" altLang="ko-KR" dirty="0"/>
              <a:t>. </a:t>
            </a:r>
            <a:r>
              <a:rPr lang="en-US" dirty="0"/>
              <a:t>R1</a:t>
            </a:r>
            <a:r>
              <a:rPr lang="ko-KR" altLang="en-US" dirty="0"/>
              <a:t>레지스터는 제로 레지스터로서 이 부분에 다른 값을 넣거나 할 수 있지만 함수가 종료된 후 반환될 때 </a:t>
            </a:r>
            <a:r>
              <a:rPr lang="en-US" altLang="ko-KR" dirty="0"/>
              <a:t>0</a:t>
            </a:r>
            <a:r>
              <a:rPr lang="ko-KR" altLang="en-US" dirty="0"/>
              <a:t>을 유지해야합니다</a:t>
            </a:r>
            <a:r>
              <a:rPr lang="en-US" altLang="ko-KR" dirty="0"/>
              <a:t>. </a:t>
            </a:r>
            <a:r>
              <a:rPr lang="ko-KR" altLang="en-US" dirty="0"/>
              <a:t>파란색 레지스터들은 </a:t>
            </a:r>
            <a:r>
              <a:rPr lang="en-US" dirty="0"/>
              <a:t>Callee Saved</a:t>
            </a:r>
            <a:r>
              <a:rPr lang="ko-KR" altLang="en-US" dirty="0"/>
              <a:t>레지스터로서 사용 이전의 값 보존이 필요합니다</a:t>
            </a:r>
            <a:r>
              <a:rPr lang="en-US" altLang="ko-KR" dirty="0"/>
              <a:t>. </a:t>
            </a:r>
            <a:r>
              <a:rPr lang="en-US" dirty="0"/>
              <a:t>X,Y,Z</a:t>
            </a:r>
            <a:r>
              <a:rPr lang="ko-KR" altLang="en-US" dirty="0"/>
              <a:t>는 메모리 주소 레지스터로서 특정 메모리 위치에 데이터를 읽거나 쓸 수 있습니다</a:t>
            </a:r>
            <a:r>
              <a:rPr lang="en-US" altLang="ko-KR" dirty="0"/>
              <a:t>.</a:t>
            </a:r>
            <a:endParaRPr lang="en-KR" dirty="0"/>
          </a:p>
        </p:txBody>
      </p:sp>
      <p:sp>
        <p:nvSpPr>
          <p:cNvPr id="4" name="Slide Number Placeholder 3"/>
          <p:cNvSpPr>
            <a:spLocks noGrp="1"/>
          </p:cNvSpPr>
          <p:nvPr>
            <p:ph type="sldNum" sz="quarter" idx="5"/>
          </p:nvPr>
        </p:nvSpPr>
        <p:spPr/>
        <p:txBody>
          <a:bodyPr/>
          <a:lstStyle/>
          <a:p>
            <a:pPr lvl="0"/>
            <a:fld id="{6002C913-610E-4BF0-B55F-9CE65BBA65D1}" type="slidenum">
              <a:rPr lang="ko-KR" altLang="en-US" smtClean="0"/>
              <a:t>8</a:t>
            </a:fld>
            <a:endParaRPr lang="ko-KR" altLang="en-US"/>
          </a:p>
        </p:txBody>
      </p:sp>
    </p:spTree>
    <p:extLst>
      <p:ext uri="{BB962C8B-B14F-4D97-AF65-F5344CB8AC3E}">
        <p14:creationId xmlns:p14="http://schemas.microsoft.com/office/powerpoint/2010/main" val="2213968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11920" y="207747"/>
            <a:ext cx="11368160" cy="762163"/>
          </a:xfrm>
        </p:spPr>
        <p:txBody>
          <a:bodyPr>
            <a:normAutofit/>
          </a:bodyPr>
          <a:lstStyle>
            <a:lvl1pPr>
              <a:defRPr sz="3600"/>
            </a:lvl1pPr>
          </a:lstStyle>
          <a:p>
            <a:r>
              <a:rPr lang="ko-KR" altLang="en-US" dirty="0"/>
              <a:t>마스터 제목 스타일 편집</a:t>
            </a:r>
          </a:p>
        </p:txBody>
      </p:sp>
      <p:sp>
        <p:nvSpPr>
          <p:cNvPr id="20" name="모서리가 둥근 직사각형 19"/>
          <p:cNvSpPr/>
          <p:nvPr userDrawn="1"/>
        </p:nvSpPr>
        <p:spPr>
          <a:xfrm>
            <a:off x="411920" y="207747"/>
            <a:ext cx="11368160" cy="762163"/>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텍스트 개체 틀 8"/>
          <p:cNvSpPr>
            <a:spLocks noGrp="1"/>
          </p:cNvSpPr>
          <p:nvPr>
            <p:ph type="body" sz="quarter" idx="10"/>
          </p:nvPr>
        </p:nvSpPr>
        <p:spPr>
          <a:xfrm>
            <a:off x="411163" y="1152525"/>
            <a:ext cx="11369675" cy="5057775"/>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19850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p:spTree>
      <p:nvGrpSpPr>
        <p:cNvPr id="1" name=""/>
        <p:cNvGrpSpPr/>
        <p:nvPr/>
      </p:nvGrpSpPr>
      <p:grpSpPr>
        <a:xfrm>
          <a:off x="0" y="0"/>
          <a:ext cx="0" cy="0"/>
          <a:chOff x="0" y="0"/>
          <a:chExt cx="0" cy="0"/>
        </a:xfrm>
      </p:grpSpPr>
      <p:sp>
        <p:nvSpPr>
          <p:cNvPr id="2" name="제목 1"/>
          <p:cNvSpPr>
            <a:spLocks noGrp="1"/>
          </p:cNvSpPr>
          <p:nvPr>
            <p:ph type="ctrTitle"/>
          </p:nvPr>
        </p:nvSpPr>
        <p:spPr>
          <a:xfrm>
            <a:off x="0" y="1223120"/>
            <a:ext cx="12192000" cy="2387600"/>
          </a:xfrm>
        </p:spPr>
        <p:txBody>
          <a:bodyPr anchor="ctr"/>
          <a:lstStyle>
            <a:lvl1pPr algn="ctr">
              <a:defRPr sz="6000" b="0">
                <a:latin typeface="+mj-ea"/>
                <a:ea typeface="+mj-ea"/>
                <a:cs typeface="함초롬돋움" panose="020B0604000101010101" pitchFamily="50" charset="-127"/>
              </a:defRPr>
            </a:lvl1pPr>
          </a:lstStyle>
          <a:p>
            <a:r>
              <a:rPr lang="ko-KR" altLang="en-US" dirty="0"/>
              <a:t>마스터 제목 스타일 편집</a:t>
            </a:r>
          </a:p>
        </p:txBody>
      </p:sp>
      <p:sp>
        <p:nvSpPr>
          <p:cNvPr id="3" name="부제목 2"/>
          <p:cNvSpPr>
            <a:spLocks noGrp="1"/>
          </p:cNvSpPr>
          <p:nvPr>
            <p:ph type="subTitle" idx="1"/>
          </p:nvPr>
        </p:nvSpPr>
        <p:spPr>
          <a:xfrm>
            <a:off x="-2" y="3794871"/>
            <a:ext cx="12192001" cy="1655762"/>
          </a:xfrm>
        </p:spPr>
        <p:txBody>
          <a:bodyPr anchor="ctr"/>
          <a:lstStyle>
            <a:lvl1pPr marL="0" indent="0" algn="ctr">
              <a:buNone/>
              <a:defRPr sz="2400">
                <a:latin typeface="+mn-ea"/>
                <a:ea typeface="+mn-ea"/>
                <a:cs typeface="함초롬돋움" panose="020B0604000101010101" pitchFamily="50"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pic>
        <p:nvPicPr>
          <p:cNvPr id="8" name="그림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896" y="6195047"/>
            <a:ext cx="3026852" cy="642781"/>
          </a:xfrm>
          <a:prstGeom prst="rect">
            <a:avLst/>
          </a:prstGeom>
        </p:spPr>
      </p:pic>
      <p:pic>
        <p:nvPicPr>
          <p:cNvPr id="9" name="그림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80202" y="6215220"/>
            <a:ext cx="1311798" cy="642780"/>
          </a:xfrm>
          <a:prstGeom prst="rect">
            <a:avLst/>
          </a:prstGeom>
        </p:spPr>
      </p:pic>
    </p:spTree>
    <p:extLst>
      <p:ext uri="{BB962C8B-B14F-4D97-AF65-F5344CB8AC3E}">
        <p14:creationId xmlns:p14="http://schemas.microsoft.com/office/powerpoint/2010/main" val="1868263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목차">
    <p:spTree>
      <p:nvGrpSpPr>
        <p:cNvPr id="1" name=""/>
        <p:cNvGrpSpPr/>
        <p:nvPr/>
      </p:nvGrpSpPr>
      <p:grpSpPr>
        <a:xfrm>
          <a:off x="0" y="0"/>
          <a:ext cx="0" cy="0"/>
          <a:chOff x="0" y="0"/>
          <a:chExt cx="0" cy="0"/>
        </a:xfrm>
      </p:grpSpPr>
      <p:cxnSp>
        <p:nvCxnSpPr>
          <p:cNvPr id="9" name="직선 연결선 8"/>
          <p:cNvCxnSpPr>
            <a:cxnSpLocks/>
          </p:cNvCxnSpPr>
          <p:nvPr userDrawn="1"/>
        </p:nvCxnSpPr>
        <p:spPr>
          <a:xfrm>
            <a:off x="4863597" y="2208981"/>
            <a:ext cx="19940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텍스트 개체 틀 4"/>
          <p:cNvSpPr>
            <a:spLocks noGrp="1"/>
          </p:cNvSpPr>
          <p:nvPr>
            <p:ph type="body" sz="quarter" idx="11" hasCustomPrompt="1"/>
          </p:nvPr>
        </p:nvSpPr>
        <p:spPr>
          <a:xfrm>
            <a:off x="1055592" y="1691017"/>
            <a:ext cx="10071852"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0" name="텍스트 개체 틀 4"/>
          <p:cNvSpPr>
            <a:spLocks noGrp="1"/>
          </p:cNvSpPr>
          <p:nvPr>
            <p:ph type="body" sz="quarter" idx="25" hasCustomPrompt="1"/>
          </p:nvPr>
        </p:nvSpPr>
        <p:spPr>
          <a:xfrm>
            <a:off x="1055592" y="2606858"/>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6" name="텍스트 개체 틀 4"/>
          <p:cNvSpPr>
            <a:spLocks noGrp="1"/>
          </p:cNvSpPr>
          <p:nvPr>
            <p:ph type="body" sz="quarter" idx="27" hasCustomPrompt="1"/>
          </p:nvPr>
        </p:nvSpPr>
        <p:spPr>
          <a:xfrm>
            <a:off x="1055592" y="3526039"/>
            <a:ext cx="10071850"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79" name="텍스트 개체 틀 4"/>
          <p:cNvSpPr>
            <a:spLocks noGrp="1"/>
          </p:cNvSpPr>
          <p:nvPr>
            <p:ph type="body" sz="quarter" idx="29" hasCustomPrompt="1"/>
          </p:nvPr>
        </p:nvSpPr>
        <p:spPr>
          <a:xfrm>
            <a:off x="1055593" y="4441880"/>
            <a:ext cx="10071849" cy="718952"/>
          </a:xfrm>
          <a:ln w="28575">
            <a:noFill/>
          </a:ln>
        </p:spPr>
        <p:txBody>
          <a:bodyPr anchor="ctr">
            <a:normAutofit/>
          </a:bodyPr>
          <a:lstStyle>
            <a:lvl1pPr marL="0" indent="0">
              <a:buNone/>
              <a:defRPr sz="2800" b="0" baseline="0">
                <a:ln>
                  <a:solidFill>
                    <a:schemeClr val="bg2">
                      <a:lumMod val="25000"/>
                    </a:schemeClr>
                  </a:solidFill>
                </a:ln>
                <a:solidFill>
                  <a:schemeClr val="bg2">
                    <a:lumMod val="25000"/>
                  </a:schemeClr>
                </a:solidFill>
                <a:latin typeface="+mn-ea"/>
                <a:ea typeface="+mn-ea"/>
              </a:defRPr>
            </a:lvl1pPr>
          </a:lstStyle>
          <a:p>
            <a:pPr lvl="0"/>
            <a:r>
              <a:rPr lang="ko-KR" altLang="en-US" dirty="0"/>
              <a:t>제목</a:t>
            </a:r>
          </a:p>
        </p:txBody>
      </p:sp>
      <p:sp>
        <p:nvSpPr>
          <p:cNvPr id="11" name="모서리가 둥근 직사각형 19">
            <a:extLst>
              <a:ext uri="{FF2B5EF4-FFF2-40B4-BE49-F238E27FC236}">
                <a16:creationId xmlns:a16="http://schemas.microsoft.com/office/drawing/2014/main" id="{9A1001AF-7C71-4701-94B0-3772F84D3418}"/>
              </a:ext>
            </a:extLst>
          </p:cNvPr>
          <p:cNvSpPr/>
          <p:nvPr userDrawn="1"/>
        </p:nvSpPr>
        <p:spPr>
          <a:xfrm>
            <a:off x="1064556" y="1691018"/>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모서리가 둥근 직사각형 19">
            <a:extLst>
              <a:ext uri="{FF2B5EF4-FFF2-40B4-BE49-F238E27FC236}">
                <a16:creationId xmlns:a16="http://schemas.microsoft.com/office/drawing/2014/main" id="{D9E18A4C-9D39-4312-9D41-EA0FA0703DAD}"/>
              </a:ext>
            </a:extLst>
          </p:cNvPr>
          <p:cNvSpPr/>
          <p:nvPr userDrawn="1"/>
        </p:nvSpPr>
        <p:spPr>
          <a:xfrm>
            <a:off x="1064556" y="26036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9">
            <a:extLst>
              <a:ext uri="{FF2B5EF4-FFF2-40B4-BE49-F238E27FC236}">
                <a16:creationId xmlns:a16="http://schemas.microsoft.com/office/drawing/2014/main" id="{DD43020D-DDFD-4ED7-A112-51545002358E}"/>
              </a:ext>
            </a:extLst>
          </p:cNvPr>
          <p:cNvSpPr/>
          <p:nvPr userDrawn="1"/>
        </p:nvSpPr>
        <p:spPr>
          <a:xfrm>
            <a:off x="1064556" y="3532617"/>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모서리가 둥근 직사각형 19">
            <a:extLst>
              <a:ext uri="{FF2B5EF4-FFF2-40B4-BE49-F238E27FC236}">
                <a16:creationId xmlns:a16="http://schemas.microsoft.com/office/drawing/2014/main" id="{7B5C337D-B310-4C62-8229-6DD25DC8C899}"/>
              </a:ext>
            </a:extLst>
          </p:cNvPr>
          <p:cNvSpPr/>
          <p:nvPr userDrawn="1"/>
        </p:nvSpPr>
        <p:spPr>
          <a:xfrm>
            <a:off x="1064556" y="4445220"/>
            <a:ext cx="10062886" cy="715612"/>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491475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종료">
    <p:spTree>
      <p:nvGrpSpPr>
        <p:cNvPr id="1" name=""/>
        <p:cNvGrpSpPr/>
        <p:nvPr/>
      </p:nvGrpSpPr>
      <p:grpSpPr>
        <a:xfrm>
          <a:off x="0" y="0"/>
          <a:ext cx="0" cy="0"/>
          <a:chOff x="0" y="0"/>
          <a:chExt cx="0" cy="0"/>
        </a:xfrm>
      </p:grpSpPr>
      <p:sp>
        <p:nvSpPr>
          <p:cNvPr id="4" name="직사각형 3"/>
          <p:cNvSpPr/>
          <p:nvPr userDrawn="1"/>
        </p:nvSpPr>
        <p:spPr>
          <a:xfrm>
            <a:off x="0" y="2767280"/>
            <a:ext cx="12191999" cy="1323439"/>
          </a:xfrm>
          <a:prstGeom prst="rect">
            <a:avLst/>
          </a:prstGeom>
        </p:spPr>
        <p:txBody>
          <a:bodyPr wrap="square">
            <a:spAutoFit/>
          </a:bodyPr>
          <a:lstStyle/>
          <a:p>
            <a:pPr algn="ctr"/>
            <a:r>
              <a:rPr lang="en-US" altLang="ko-KR" sz="8000" dirty="0">
                <a:latin typeface="+mj-lt"/>
              </a:rPr>
              <a:t>Q &amp; A</a:t>
            </a:r>
            <a:endParaRPr lang="ko-KR" altLang="en-US" sz="8000" dirty="0">
              <a:latin typeface="+mj-lt"/>
            </a:endParaRPr>
          </a:p>
        </p:txBody>
      </p:sp>
    </p:spTree>
    <p:extLst>
      <p:ext uri="{BB962C8B-B14F-4D97-AF65-F5344CB8AC3E}">
        <p14:creationId xmlns:p14="http://schemas.microsoft.com/office/powerpoint/2010/main" val="13294381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10" name="직사각형 9"/>
          <p:cNvSpPr/>
          <p:nvPr userDrawn="1"/>
        </p:nvSpPr>
        <p:spPr>
          <a:xfrm>
            <a:off x="8623390" y="6412231"/>
            <a:ext cx="3568610" cy="400110"/>
          </a:xfrm>
          <a:prstGeom prst="rect">
            <a:avLst/>
          </a:prstGeom>
        </p:spPr>
        <p:txBody>
          <a:bodyPr wrap="square">
            <a:spAutoFit/>
          </a:bodyPr>
          <a:lstStyle/>
          <a:p>
            <a:pPr algn="r"/>
            <a:fld id="{86B743E8-9D27-4F69-87ED-4623B89CBF9F}" type="slidenum">
              <a:rPr lang="ko-KR" altLang="en-US" sz="2000" smtClean="0">
                <a:solidFill>
                  <a:schemeClr val="tx1"/>
                </a:solidFill>
                <a:latin typeface="+mn-lt"/>
              </a:rPr>
              <a:t>‹#›</a:t>
            </a:fld>
            <a:endParaRPr lang="ko-KR" altLang="en-US" sz="2000" dirty="0">
              <a:solidFill>
                <a:schemeClr val="tx1"/>
              </a:solidFill>
              <a:latin typeface="+mn-lt"/>
            </a:endParaRPr>
          </a:p>
        </p:txBody>
      </p:sp>
    </p:spTree>
    <p:extLst>
      <p:ext uri="{BB962C8B-B14F-4D97-AF65-F5344CB8AC3E}">
        <p14:creationId xmlns:p14="http://schemas.microsoft.com/office/powerpoint/2010/main" val="2106993273"/>
      </p:ext>
    </p:extLst>
  </p:cSld>
  <p:clrMap bg1="lt1" tx1="dk1" bg2="lt2" tx2="dk2" accent1="accent1" accent2="accent2" accent3="accent3" accent4="accent4" accent5="accent5" accent6="accent6" hlink="hlink" folHlink="folHlink"/>
  <p:sldLayoutIdLst>
    <p:sldLayoutId id="2147483650" r:id="rId1"/>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dirty="0"/>
              <a:t>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8DAAC8-442A-4C15-9819-F07FF5E73150}" type="slidenum">
              <a:rPr lang="ko-KR" altLang="en-US" smtClean="0"/>
              <a:pPr/>
              <a:t>‹#›</a:t>
            </a:fld>
            <a:endParaRPr lang="ko-KR" altLang="en-US" dirty="0"/>
          </a:p>
        </p:txBody>
      </p:sp>
    </p:spTree>
    <p:extLst>
      <p:ext uri="{BB962C8B-B14F-4D97-AF65-F5344CB8AC3E}">
        <p14:creationId xmlns:p14="http://schemas.microsoft.com/office/powerpoint/2010/main" val="259666516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9" r:id="rId3"/>
  </p:sldLayoutIdLst>
  <p:hf sldNum="0"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comments" Target="../comments/commen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AVR</a:t>
            </a:r>
            <a:r>
              <a:rPr lang="ko-KR" altLang="en-US" dirty="0"/>
              <a:t> 프로그래밍</a:t>
            </a:r>
          </a:p>
        </p:txBody>
      </p:sp>
      <p:sp>
        <p:nvSpPr>
          <p:cNvPr id="3" name="부제목 2"/>
          <p:cNvSpPr>
            <a:spLocks noGrp="1"/>
          </p:cNvSpPr>
          <p:nvPr>
            <p:ph type="subTitle" idx="1"/>
          </p:nvPr>
        </p:nvSpPr>
        <p:spPr/>
        <p:txBody>
          <a:bodyPr/>
          <a:lstStyle/>
          <a:p>
            <a:r>
              <a:rPr lang="ko-KR" altLang="en-US" dirty="0"/>
              <a:t>김상원</a:t>
            </a:r>
            <a:endParaRPr lang="en-US" altLang="ko-KR" dirty="0"/>
          </a:p>
          <a:p>
            <a:r>
              <a:rPr lang="en-US" altLang="ko-KR" dirty="0"/>
              <a:t>https://</a:t>
            </a:r>
            <a:r>
              <a:rPr lang="en-US" altLang="ko-KR" dirty="0" err="1"/>
              <a:t>youtu.be</a:t>
            </a:r>
            <a:r>
              <a:rPr lang="en-US" altLang="ko-KR"/>
              <a:t>/E8Ovm7f_xmo</a:t>
            </a:r>
            <a:endParaRPr lang="ko-KR" altLang="en-US" dirty="0"/>
          </a:p>
        </p:txBody>
      </p:sp>
    </p:spTree>
    <p:extLst>
      <p:ext uri="{BB962C8B-B14F-4D97-AF65-F5344CB8AC3E}">
        <p14:creationId xmlns:p14="http://schemas.microsoft.com/office/powerpoint/2010/main" val="2406322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코드 분석</a:t>
            </a:r>
          </a:p>
        </p:txBody>
      </p:sp>
      <p:sp>
        <p:nvSpPr>
          <p:cNvPr id="3" name="Text Placeholder 2"/>
          <p:cNvSpPr>
            <a:spLocks noGrp="1"/>
          </p:cNvSpPr>
          <p:nvPr>
            <p:ph type="body" sz="quarter" idx="10"/>
          </p:nvPr>
        </p:nvSpPr>
        <p:spPr>
          <a:xfrm>
            <a:off x="411162" y="1386417"/>
            <a:ext cx="11369675" cy="2121241"/>
          </a:xfrm>
        </p:spPr>
        <p:txBody>
          <a:bodyPr/>
          <a:lstStyle/>
          <a:p>
            <a:pPr marL="228600" lvl="0" indent="-228600" algn="l">
              <a:defRPr/>
            </a:pPr>
            <a:r>
              <a:rPr lang="en-US" altLang="ko-KR"/>
              <a:t>R20 ~ R25</a:t>
            </a:r>
            <a:r>
              <a:rPr lang="ko-KR" altLang="en-US"/>
              <a:t>에 매개변수 주소 값이 저장</a:t>
            </a:r>
          </a:p>
          <a:p>
            <a:pPr marL="228600" lvl="0" indent="-228600" algn="l">
              <a:defRPr/>
            </a:pPr>
            <a:r>
              <a:rPr lang="ko-KR" altLang="en-US"/>
              <a:t>이 상태에서는 값을 불러올 수 없으므로</a:t>
            </a:r>
            <a:r>
              <a:rPr lang="en-US" altLang="ko-KR"/>
              <a:t>,</a:t>
            </a:r>
            <a:r>
              <a:rPr lang="ko-KR" altLang="en-US"/>
              <a:t> 각각을 </a:t>
            </a:r>
            <a:r>
              <a:rPr lang="en-US" altLang="ko-KR"/>
              <a:t>X</a:t>
            </a:r>
            <a:r>
              <a:rPr lang="ko-KR" altLang="en-US"/>
              <a:t> 또는 </a:t>
            </a:r>
            <a:r>
              <a:rPr lang="en-US" altLang="ko-KR"/>
              <a:t>Z</a:t>
            </a:r>
            <a:r>
              <a:rPr lang="ko-KR" altLang="en-US"/>
              <a:t>로 이동</a:t>
            </a:r>
          </a:p>
          <a:p>
            <a:pPr marL="685800" lvl="1" indent="-228600" algn="l">
              <a:defRPr/>
            </a:pPr>
            <a:r>
              <a:rPr lang="en-US" altLang="ko-KR"/>
              <a:t>Y</a:t>
            </a:r>
            <a:r>
              <a:rPr lang="ko-KR" altLang="en-US"/>
              <a:t>는 </a:t>
            </a:r>
            <a:r>
              <a:rPr lang="en-US" altLang="ko-KR"/>
              <a:t>callee saved </a:t>
            </a:r>
            <a:r>
              <a:rPr lang="ko-KR" altLang="en-US"/>
              <a:t>이므로 사용하지 않음</a:t>
            </a:r>
          </a:p>
          <a:p>
            <a:pPr marL="228600" lvl="0" indent="-228600" algn="l">
              <a:defRPr/>
            </a:pPr>
            <a:r>
              <a:rPr lang="en-US" altLang="ko-KR"/>
              <a:t>LD</a:t>
            </a:r>
            <a:r>
              <a:rPr lang="ko-KR" altLang="en-US"/>
              <a:t>를 통해서 메모리에 위치한 값을 가져올 수 있음</a:t>
            </a:r>
          </a:p>
        </p:txBody>
      </p:sp>
      <p:graphicFrame>
        <p:nvGraphicFramePr>
          <p:cNvPr id="6" name="표 5"/>
          <p:cNvGraphicFramePr>
            <a:graphicFrameLocks noGrp="1"/>
          </p:cNvGraphicFramePr>
          <p:nvPr/>
        </p:nvGraphicFramePr>
        <p:xfrm>
          <a:off x="699583" y="5692043"/>
          <a:ext cx="10792832" cy="731520"/>
        </p:xfrm>
        <a:graphic>
          <a:graphicData uri="http://schemas.openxmlformats.org/drawingml/2006/table">
            <a:tbl>
              <a:tblPr firstRow="1" bandRow="1">
                <a:tableStyleId>{01A66EDD-3DAB-4C5B-A090-DC80EC1FD486}</a:tableStyleId>
              </a:tblPr>
              <a:tblGrid>
                <a:gridCol w="674552">
                  <a:extLst>
                    <a:ext uri="{9D8B030D-6E8A-4147-A177-3AD203B41FA5}">
                      <a16:colId xmlns:a16="http://schemas.microsoft.com/office/drawing/2014/main" val="20000"/>
                    </a:ext>
                  </a:extLst>
                </a:gridCol>
                <a:gridCol w="674552">
                  <a:extLst>
                    <a:ext uri="{9D8B030D-6E8A-4147-A177-3AD203B41FA5}">
                      <a16:colId xmlns:a16="http://schemas.microsoft.com/office/drawing/2014/main" val="20001"/>
                    </a:ext>
                  </a:extLst>
                </a:gridCol>
                <a:gridCol w="674552">
                  <a:extLst>
                    <a:ext uri="{9D8B030D-6E8A-4147-A177-3AD203B41FA5}">
                      <a16:colId xmlns:a16="http://schemas.microsoft.com/office/drawing/2014/main" val="20002"/>
                    </a:ext>
                  </a:extLst>
                </a:gridCol>
                <a:gridCol w="674552">
                  <a:extLst>
                    <a:ext uri="{9D8B030D-6E8A-4147-A177-3AD203B41FA5}">
                      <a16:colId xmlns:a16="http://schemas.microsoft.com/office/drawing/2014/main" val="20003"/>
                    </a:ext>
                  </a:extLst>
                </a:gridCol>
                <a:gridCol w="674552">
                  <a:extLst>
                    <a:ext uri="{9D8B030D-6E8A-4147-A177-3AD203B41FA5}">
                      <a16:colId xmlns:a16="http://schemas.microsoft.com/office/drawing/2014/main" val="20004"/>
                    </a:ext>
                  </a:extLst>
                </a:gridCol>
                <a:gridCol w="674552">
                  <a:extLst>
                    <a:ext uri="{9D8B030D-6E8A-4147-A177-3AD203B41FA5}">
                      <a16:colId xmlns:a16="http://schemas.microsoft.com/office/drawing/2014/main" val="20005"/>
                    </a:ext>
                  </a:extLst>
                </a:gridCol>
                <a:gridCol w="674552">
                  <a:extLst>
                    <a:ext uri="{9D8B030D-6E8A-4147-A177-3AD203B41FA5}">
                      <a16:colId xmlns:a16="http://schemas.microsoft.com/office/drawing/2014/main" val="20006"/>
                    </a:ext>
                  </a:extLst>
                </a:gridCol>
                <a:gridCol w="674552">
                  <a:extLst>
                    <a:ext uri="{9D8B030D-6E8A-4147-A177-3AD203B41FA5}">
                      <a16:colId xmlns:a16="http://schemas.microsoft.com/office/drawing/2014/main" val="20007"/>
                    </a:ext>
                  </a:extLst>
                </a:gridCol>
                <a:gridCol w="674552">
                  <a:extLst>
                    <a:ext uri="{9D8B030D-6E8A-4147-A177-3AD203B41FA5}">
                      <a16:colId xmlns:a16="http://schemas.microsoft.com/office/drawing/2014/main" val="20008"/>
                    </a:ext>
                  </a:extLst>
                </a:gridCol>
                <a:gridCol w="674552">
                  <a:extLst>
                    <a:ext uri="{9D8B030D-6E8A-4147-A177-3AD203B41FA5}">
                      <a16:colId xmlns:a16="http://schemas.microsoft.com/office/drawing/2014/main" val="20009"/>
                    </a:ext>
                  </a:extLst>
                </a:gridCol>
                <a:gridCol w="674552">
                  <a:extLst>
                    <a:ext uri="{9D8B030D-6E8A-4147-A177-3AD203B41FA5}">
                      <a16:colId xmlns:a16="http://schemas.microsoft.com/office/drawing/2014/main" val="20010"/>
                    </a:ext>
                  </a:extLst>
                </a:gridCol>
                <a:gridCol w="674552">
                  <a:extLst>
                    <a:ext uri="{9D8B030D-6E8A-4147-A177-3AD203B41FA5}">
                      <a16:colId xmlns:a16="http://schemas.microsoft.com/office/drawing/2014/main" val="20011"/>
                    </a:ext>
                  </a:extLst>
                </a:gridCol>
                <a:gridCol w="674552">
                  <a:extLst>
                    <a:ext uri="{9D8B030D-6E8A-4147-A177-3AD203B41FA5}">
                      <a16:colId xmlns:a16="http://schemas.microsoft.com/office/drawing/2014/main" val="20012"/>
                    </a:ext>
                  </a:extLst>
                </a:gridCol>
                <a:gridCol w="674552">
                  <a:extLst>
                    <a:ext uri="{9D8B030D-6E8A-4147-A177-3AD203B41FA5}">
                      <a16:colId xmlns:a16="http://schemas.microsoft.com/office/drawing/2014/main" val="20013"/>
                    </a:ext>
                  </a:extLst>
                </a:gridCol>
                <a:gridCol w="674552">
                  <a:extLst>
                    <a:ext uri="{9D8B030D-6E8A-4147-A177-3AD203B41FA5}">
                      <a16:colId xmlns:a16="http://schemas.microsoft.com/office/drawing/2014/main" val="20014"/>
                    </a:ext>
                  </a:extLst>
                </a:gridCol>
                <a:gridCol w="674552">
                  <a:extLst>
                    <a:ext uri="{9D8B030D-6E8A-4147-A177-3AD203B41FA5}">
                      <a16:colId xmlns:a16="http://schemas.microsoft.com/office/drawing/2014/main" val="20015"/>
                    </a:ext>
                  </a:extLst>
                </a:gridCol>
              </a:tblGrid>
              <a:tr h="266812">
                <a:tc rowSpan="2">
                  <a:txBody>
                    <a:bodyPr/>
                    <a:lstStyle/>
                    <a:p>
                      <a:pPr lvl="0" algn="ctr">
                        <a:defRPr/>
                      </a:pPr>
                      <a:r>
                        <a:rPr lang="en-US" altLang="ko-KR" sz="3400">
                          <a:solidFill>
                            <a:srgbClr val="000000"/>
                          </a:solidFill>
                        </a:rPr>
                        <a:t>16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18</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19</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27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extLst>
                  <a:ext uri="{0D108BD9-81ED-4DB2-BD59-A6C34878D82A}">
                    <a16:rowId xmlns:a16="http://schemas.microsoft.com/office/drawing/2014/main" val="10000"/>
                  </a:ext>
                </a:extLst>
              </a:tr>
              <a:tr h="266812">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vMerge="1">
                  <a:txBody>
                    <a:bodyPr/>
                    <a:lstStyle/>
                    <a:p>
                      <a:pPr lvl="0">
                        <a:defRPr/>
                      </a:pPr>
                      <a:endParaRPr lang="en-US" altLang="ko-KR"/>
                    </a:p>
                  </a:txBody>
                  <a:tcPr/>
                </a:tc>
                <a:tc vMerge="1">
                  <a:txBody>
                    <a:bodyPr/>
                    <a:lstStyle/>
                    <a:p>
                      <a:pPr lvl="0">
                        <a:defRPr/>
                      </a:pPr>
                      <a:endParaRPr lang="en-US" altLang="ko-KR"/>
                    </a:p>
                  </a:txBody>
                  <a:tcPr/>
                </a:tc>
                <a:extLst>
                  <a:ext uri="{0D108BD9-81ED-4DB2-BD59-A6C34878D82A}">
                    <a16:rowId xmlns:a16="http://schemas.microsoft.com/office/drawing/2014/main" val="10001"/>
                  </a:ext>
                </a:extLst>
              </a:tr>
            </a:tbl>
          </a:graphicData>
        </a:graphic>
      </p:graphicFrame>
      <p:sp>
        <p:nvSpPr>
          <p:cNvPr id="23" name="가로 글상자 22"/>
          <p:cNvSpPr txBox="1"/>
          <p:nvPr/>
        </p:nvSpPr>
        <p:spPr>
          <a:xfrm>
            <a:off x="8803351" y="5748073"/>
            <a:ext cx="672353" cy="604333"/>
          </a:xfrm>
          <a:prstGeom prst="rect">
            <a:avLst/>
          </a:prstGeom>
        </p:spPr>
        <p:txBody>
          <a:bodyPr wrap="square">
            <a:spAutoFit/>
          </a:bodyPr>
          <a:lstStyle/>
          <a:p>
            <a:pPr lvl="0" algn="ctr">
              <a:defRPr/>
            </a:pPr>
            <a:r>
              <a:rPr lang="en-US" altLang="ko-KR" sz="3400" b="1"/>
              <a:t>28</a:t>
            </a:r>
          </a:p>
        </p:txBody>
      </p:sp>
      <p:sp>
        <p:nvSpPr>
          <p:cNvPr id="24" name="가로 글상자 23"/>
          <p:cNvSpPr txBox="1"/>
          <p:nvPr/>
        </p:nvSpPr>
        <p:spPr>
          <a:xfrm>
            <a:off x="9465110" y="5748072"/>
            <a:ext cx="672353" cy="604333"/>
          </a:xfrm>
          <a:prstGeom prst="rect">
            <a:avLst/>
          </a:prstGeom>
        </p:spPr>
        <p:txBody>
          <a:bodyPr wrap="square">
            <a:spAutoFit/>
          </a:bodyPr>
          <a:lstStyle/>
          <a:p>
            <a:pPr lvl="0" algn="ctr">
              <a:defRPr/>
            </a:pPr>
            <a:r>
              <a:rPr lang="en-US" altLang="ko-KR" sz="3400" b="1"/>
              <a:t>29</a:t>
            </a:r>
          </a:p>
        </p:txBody>
      </p:sp>
      <p:pic>
        <p:nvPicPr>
          <p:cNvPr id="25" name="그림 24"/>
          <p:cNvPicPr>
            <a:picLocks noChangeAspect="1"/>
          </p:cNvPicPr>
          <p:nvPr/>
        </p:nvPicPr>
        <p:blipFill rotWithShape="1">
          <a:blip r:embed="rId2"/>
          <a:stretch>
            <a:fillRect/>
          </a:stretch>
        </p:blipFill>
        <p:spPr>
          <a:xfrm>
            <a:off x="1452636" y="3453305"/>
            <a:ext cx="3486388" cy="1956937"/>
          </a:xfrm>
          <a:prstGeom prst="rect">
            <a:avLst/>
          </a:prstGeom>
        </p:spPr>
      </p:pic>
      <p:pic>
        <p:nvPicPr>
          <p:cNvPr id="26" name="그림 25"/>
          <p:cNvPicPr>
            <a:picLocks noChangeAspect="1"/>
          </p:cNvPicPr>
          <p:nvPr/>
        </p:nvPicPr>
        <p:blipFill rotWithShape="1">
          <a:blip r:embed="rId3"/>
          <a:srcRect l="13210" b="25950"/>
          <a:stretch>
            <a:fillRect/>
          </a:stretch>
        </p:blipFill>
        <p:spPr>
          <a:xfrm>
            <a:off x="8127798" y="3302000"/>
            <a:ext cx="2816317" cy="2242487"/>
          </a:xfrm>
          <a:prstGeom prst="rect">
            <a:avLst/>
          </a:prstGeom>
        </p:spPr>
      </p:pic>
      <p:sp>
        <p:nvSpPr>
          <p:cNvPr id="34" name="직사각형 33"/>
          <p:cNvSpPr/>
          <p:nvPr/>
        </p:nvSpPr>
        <p:spPr>
          <a:xfrm>
            <a:off x="3751097" y="5410392"/>
            <a:ext cx="751416" cy="291569"/>
          </a:xfrm>
          <a:custGeom>
            <a:avLst/>
            <a:gdLst>
              <a:gd name="connsiteX0" fmla="*/ 0 w 751417"/>
              <a:gd name="connsiteY0" fmla="*/ 296332 h 291570"/>
              <a:gd name="connsiteX1" fmla="*/ 0 w 751417"/>
              <a:gd name="connsiteY1" fmla="*/ 0 h 291570"/>
              <a:gd name="connsiteX2" fmla="*/ 751417 w 751417"/>
              <a:gd name="connsiteY2" fmla="*/ 0 h 291570"/>
              <a:gd name="connsiteX3" fmla="*/ 751417 w 751417"/>
              <a:gd name="connsiteY3" fmla="*/ 296332 h 291570"/>
            </a:gdLst>
            <a:ahLst/>
            <a:cxnLst>
              <a:cxn ang="0">
                <a:pos x="connsiteX0" y="connsiteY0"/>
              </a:cxn>
              <a:cxn ang="0">
                <a:pos x="connsiteX1" y="connsiteY1"/>
              </a:cxn>
              <a:cxn ang="0">
                <a:pos x="connsiteX2" y="connsiteY2"/>
              </a:cxn>
              <a:cxn ang="0">
                <a:pos x="connsiteX3" y="connsiteY3"/>
              </a:cxn>
            </a:cxnLst>
            <a:rect l="l" t="t" r="r" b="b"/>
            <a:pathLst>
              <a:path w="751417" h="291570">
                <a:moveTo>
                  <a:pt x="0" y="296332"/>
                </a:moveTo>
                <a:lnTo>
                  <a:pt x="0" y="0"/>
                </a:lnTo>
                <a:lnTo>
                  <a:pt x="751417" y="0"/>
                </a:lnTo>
                <a:lnTo>
                  <a:pt x="751417" y="296332"/>
                </a:lnTo>
              </a:path>
            </a:pathLst>
          </a:custGeom>
          <a:noFill/>
          <a:ln w="28575">
            <a:solidFill>
              <a:srgbClr val="008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5" name="직사각형 33"/>
          <p:cNvSpPr/>
          <p:nvPr/>
        </p:nvSpPr>
        <p:spPr>
          <a:xfrm>
            <a:off x="6356309" y="5394314"/>
            <a:ext cx="751416" cy="291569"/>
          </a:xfrm>
          <a:custGeom>
            <a:avLst/>
            <a:gdLst>
              <a:gd name="connsiteX0" fmla="*/ 0 w 751417"/>
              <a:gd name="connsiteY0" fmla="*/ 296332 h 291570"/>
              <a:gd name="connsiteX1" fmla="*/ 0 w 751417"/>
              <a:gd name="connsiteY1" fmla="*/ 0 h 291570"/>
              <a:gd name="connsiteX2" fmla="*/ 751417 w 751417"/>
              <a:gd name="connsiteY2" fmla="*/ 0 h 291570"/>
              <a:gd name="connsiteX3" fmla="*/ 751417 w 751417"/>
              <a:gd name="connsiteY3" fmla="*/ 296332 h 291570"/>
            </a:gdLst>
            <a:ahLst/>
            <a:cxnLst>
              <a:cxn ang="0">
                <a:pos x="connsiteX0" y="connsiteY0"/>
              </a:cxn>
              <a:cxn ang="0">
                <a:pos x="connsiteX1" y="connsiteY1"/>
              </a:cxn>
              <a:cxn ang="0">
                <a:pos x="connsiteX2" y="connsiteY2"/>
              </a:cxn>
              <a:cxn ang="0">
                <a:pos x="connsiteX3" y="connsiteY3"/>
              </a:cxn>
            </a:cxnLst>
            <a:rect l="l" t="t" r="r" b="b"/>
            <a:pathLst>
              <a:path w="751417" h="291570">
                <a:moveTo>
                  <a:pt x="0" y="296332"/>
                </a:moveTo>
                <a:lnTo>
                  <a:pt x="0" y="0"/>
                </a:lnTo>
                <a:lnTo>
                  <a:pt x="751417" y="0"/>
                </a:lnTo>
                <a:lnTo>
                  <a:pt x="751417" y="296332"/>
                </a:lnTo>
              </a:path>
            </a:pathLst>
          </a:custGeom>
          <a:noFill/>
          <a:ln w="28575">
            <a:solidFill>
              <a:srgbClr val="FF0000"/>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6" name="직사각형 33"/>
          <p:cNvSpPr/>
          <p:nvPr/>
        </p:nvSpPr>
        <p:spPr>
          <a:xfrm>
            <a:off x="5071602" y="5400174"/>
            <a:ext cx="751416" cy="291569"/>
          </a:xfrm>
          <a:custGeom>
            <a:avLst/>
            <a:gdLst>
              <a:gd name="connsiteX0" fmla="*/ 0 w 751417"/>
              <a:gd name="connsiteY0" fmla="*/ 296332 h 291570"/>
              <a:gd name="connsiteX1" fmla="*/ 0 w 751417"/>
              <a:gd name="connsiteY1" fmla="*/ 0 h 291570"/>
              <a:gd name="connsiteX2" fmla="*/ 751417 w 751417"/>
              <a:gd name="connsiteY2" fmla="*/ 0 h 291570"/>
              <a:gd name="connsiteX3" fmla="*/ 751417 w 751417"/>
              <a:gd name="connsiteY3" fmla="*/ 296332 h 291570"/>
            </a:gdLst>
            <a:ahLst/>
            <a:cxnLst>
              <a:cxn ang="0">
                <a:pos x="connsiteX0" y="connsiteY0"/>
              </a:cxn>
              <a:cxn ang="0">
                <a:pos x="connsiteX1" y="connsiteY1"/>
              </a:cxn>
              <a:cxn ang="0">
                <a:pos x="connsiteX2" y="connsiteY2"/>
              </a:cxn>
              <a:cxn ang="0">
                <a:pos x="connsiteX3" y="connsiteY3"/>
              </a:cxn>
            </a:cxnLst>
            <a:rect l="l" t="t" r="r" b="b"/>
            <a:pathLst>
              <a:path w="751417" h="291570">
                <a:moveTo>
                  <a:pt x="0" y="296332"/>
                </a:moveTo>
                <a:lnTo>
                  <a:pt x="0" y="0"/>
                </a:lnTo>
                <a:lnTo>
                  <a:pt x="751417" y="0"/>
                </a:lnTo>
                <a:lnTo>
                  <a:pt x="751417" y="296332"/>
                </a:lnTo>
              </a:path>
            </a:pathLst>
          </a:custGeom>
          <a:noFill/>
          <a:ln w="28575">
            <a:solidFill>
              <a:schemeClr val="accent5"/>
            </a:solidFill>
          </a:ln>
        </p:spPr>
        <p:style>
          <a:lnRef idx="2">
            <a:schemeClr val="accent1">
              <a:shade val="20000"/>
            </a:schemeClr>
          </a:lnRef>
          <a:fillRef idx="1">
            <a:schemeClr val="accent1"/>
          </a:fillRef>
          <a:effectRef idx="0">
            <a:schemeClr val="accent1"/>
          </a:effectRef>
          <a:fontRef idx="minor">
            <a:schemeClr val="lt1"/>
          </a:fontRef>
        </p:style>
        <p:txBody>
          <a:bodyPr anchor="ctr"/>
          <a:lstStyle/>
          <a:p>
            <a:pPr lvl="0" algn="ctr">
              <a:defRPr/>
            </a:pPr>
            <a:endParaRPr lang="ko-KR" altLang="en-US"/>
          </a:p>
        </p:txBody>
      </p:sp>
      <p:sp>
        <p:nvSpPr>
          <p:cNvPr id="37" name="가로 글상자 36"/>
          <p:cNvSpPr txBox="1"/>
          <p:nvPr/>
        </p:nvSpPr>
        <p:spPr>
          <a:xfrm>
            <a:off x="6296526" y="4959105"/>
            <a:ext cx="1072815" cy="316431"/>
          </a:xfrm>
          <a:prstGeom prst="rect">
            <a:avLst/>
          </a:prstGeom>
        </p:spPr>
        <p:txBody>
          <a:bodyPr wrap="square">
            <a:spAutoFit/>
          </a:bodyPr>
          <a:lstStyle/>
          <a:p>
            <a:pPr lvl="0">
              <a:defRPr/>
            </a:pPr>
            <a:r>
              <a:rPr lang="en-US" altLang="ko-KR" sz="1500"/>
              <a:t>a</a:t>
            </a:r>
            <a:r>
              <a:rPr lang="ko-KR" altLang="en-US" sz="1500"/>
              <a:t>의 주소</a:t>
            </a:r>
          </a:p>
        </p:txBody>
      </p:sp>
      <p:sp>
        <p:nvSpPr>
          <p:cNvPr id="38" name="가로 글상자 37"/>
          <p:cNvSpPr txBox="1"/>
          <p:nvPr/>
        </p:nvSpPr>
        <p:spPr>
          <a:xfrm>
            <a:off x="4961535" y="4959105"/>
            <a:ext cx="1072815" cy="316431"/>
          </a:xfrm>
          <a:prstGeom prst="rect">
            <a:avLst/>
          </a:prstGeom>
        </p:spPr>
        <p:txBody>
          <a:bodyPr wrap="square">
            <a:spAutoFit/>
          </a:bodyPr>
          <a:lstStyle/>
          <a:p>
            <a:pPr lvl="0">
              <a:defRPr/>
            </a:pPr>
            <a:r>
              <a:rPr lang="en-US" altLang="ko-KR" sz="1500"/>
              <a:t>b</a:t>
            </a:r>
            <a:r>
              <a:rPr lang="ko-KR" altLang="en-US" sz="1500"/>
              <a:t>의 주소</a:t>
            </a:r>
          </a:p>
        </p:txBody>
      </p:sp>
      <p:sp>
        <p:nvSpPr>
          <p:cNvPr id="39" name="가로 글상자 38"/>
          <p:cNvSpPr txBox="1"/>
          <p:nvPr/>
        </p:nvSpPr>
        <p:spPr>
          <a:xfrm>
            <a:off x="3657222" y="5009143"/>
            <a:ext cx="939166" cy="316431"/>
          </a:xfrm>
          <a:prstGeom prst="rect">
            <a:avLst/>
          </a:prstGeom>
        </p:spPr>
        <p:txBody>
          <a:bodyPr wrap="square">
            <a:spAutoFit/>
          </a:bodyPr>
          <a:lstStyle/>
          <a:p>
            <a:pPr lvl="0">
              <a:defRPr/>
            </a:pPr>
            <a:r>
              <a:rPr lang="en-US" altLang="ko-KR" sz="1500" dirty="0"/>
              <a:t>c</a:t>
            </a:r>
            <a:r>
              <a:rPr lang="ko-KR" altLang="en-US" sz="1500" dirty="0"/>
              <a:t>의 주소</a:t>
            </a:r>
          </a:p>
        </p:txBody>
      </p:sp>
    </p:spTree>
    <p:extLst>
      <p:ext uri="{BB962C8B-B14F-4D97-AF65-F5344CB8AC3E}">
        <p14:creationId xmlns:p14="http://schemas.microsoft.com/office/powerpoint/2010/main" val="144383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99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1"/>
          </p:nvPr>
        </p:nvSpPr>
        <p:spPr/>
        <p:txBody>
          <a:bodyPr/>
          <a:lstStyle/>
          <a:p>
            <a:r>
              <a:rPr lang="en-US" altLang="ko-KR" dirty="0"/>
              <a:t>AVR</a:t>
            </a:r>
            <a:r>
              <a:rPr lang="ko-KR" altLang="en-US" dirty="0"/>
              <a:t>이란</a:t>
            </a:r>
            <a:r>
              <a:rPr lang="en-US" altLang="ko-KR" dirty="0"/>
              <a:t>?</a:t>
            </a:r>
            <a:endParaRPr lang="ko-KR" altLang="en-US" dirty="0"/>
          </a:p>
        </p:txBody>
      </p:sp>
      <p:sp>
        <p:nvSpPr>
          <p:cNvPr id="3" name="텍스트 개체 틀 2"/>
          <p:cNvSpPr>
            <a:spLocks noGrp="1"/>
          </p:cNvSpPr>
          <p:nvPr>
            <p:ph type="body" sz="quarter" idx="25"/>
          </p:nvPr>
        </p:nvSpPr>
        <p:spPr/>
        <p:txBody>
          <a:bodyPr/>
          <a:lstStyle/>
          <a:p>
            <a:r>
              <a:rPr lang="ko-KR" altLang="en-US" dirty="0"/>
              <a:t>기초 어셈블리 구현</a:t>
            </a:r>
          </a:p>
        </p:txBody>
      </p:sp>
      <p:sp>
        <p:nvSpPr>
          <p:cNvPr id="4" name="텍스트 개체 틀 3"/>
          <p:cNvSpPr>
            <a:spLocks noGrp="1"/>
          </p:cNvSpPr>
          <p:nvPr>
            <p:ph type="body" sz="quarter" idx="27"/>
          </p:nvPr>
        </p:nvSpPr>
        <p:spPr/>
        <p:txBody>
          <a:bodyPr/>
          <a:lstStyle/>
          <a:p>
            <a:pPr lvl="0">
              <a:defRPr/>
            </a:pPr>
            <a:r>
              <a:rPr lang="ko-KR" altLang="en-US"/>
              <a:t>코드 분석</a:t>
            </a:r>
          </a:p>
        </p:txBody>
      </p:sp>
      <p:sp>
        <p:nvSpPr>
          <p:cNvPr id="5" name="텍스트 개체 틀 4"/>
          <p:cNvSpPr>
            <a:spLocks noGrp="1"/>
          </p:cNvSpPr>
          <p:nvPr>
            <p:ph type="body" sz="quarter" idx="29"/>
          </p:nvPr>
        </p:nvSpPr>
        <p:spPr/>
        <p:txBody>
          <a:bodyPr/>
          <a:lstStyle/>
          <a:p>
            <a:r>
              <a:rPr lang="en-US" altLang="ko-KR" dirty="0"/>
              <a:t>Q &amp; A</a:t>
            </a:r>
            <a:endParaRPr lang="ko-KR" altLang="en-US" dirty="0"/>
          </a:p>
        </p:txBody>
      </p:sp>
    </p:spTree>
    <p:extLst>
      <p:ext uri="{BB962C8B-B14F-4D97-AF65-F5344CB8AC3E}">
        <p14:creationId xmlns:p14="http://schemas.microsoft.com/office/powerpoint/2010/main" val="5755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AVR</a:t>
            </a:r>
            <a:r>
              <a:rPr lang="ko-KR" altLang="en-US" dirty="0"/>
              <a:t>이란</a:t>
            </a:r>
            <a:r>
              <a:rPr lang="en-US" altLang="ko-KR" dirty="0"/>
              <a:t>?</a:t>
            </a:r>
            <a:endParaRPr lang="ko-KR" altLang="en-US" dirty="0"/>
          </a:p>
        </p:txBody>
      </p:sp>
      <p:sp>
        <p:nvSpPr>
          <p:cNvPr id="3" name="TextBox 2"/>
          <p:cNvSpPr txBox="1"/>
          <p:nvPr/>
        </p:nvSpPr>
        <p:spPr>
          <a:xfrm>
            <a:off x="656216" y="1516828"/>
            <a:ext cx="10972800" cy="5215442"/>
          </a:xfrm>
          <a:prstGeom prst="rect">
            <a:avLst/>
          </a:prstGeom>
          <a:noFill/>
        </p:spPr>
        <p:txBody>
          <a:bodyPr wrap="square">
            <a:spAutoFit/>
          </a:bodyPr>
          <a:lstStyle/>
          <a:p>
            <a:pPr marL="457200" lvl="0" indent="-457200">
              <a:lnSpc>
                <a:spcPct val="150000"/>
              </a:lnSpc>
              <a:buFont typeface="Arial"/>
              <a:buChar char="•"/>
              <a:defRPr/>
            </a:pPr>
            <a:r>
              <a:rPr lang="en-US" altLang="ko-KR" sz="2800" dirty="0"/>
              <a:t>1996</a:t>
            </a:r>
            <a:r>
              <a:rPr lang="ko-KR" altLang="en-US" sz="2800" dirty="0"/>
              <a:t>년 미국 </a:t>
            </a:r>
            <a:r>
              <a:rPr lang="en-US" altLang="ko-KR" sz="2800" dirty="0"/>
              <a:t>Atmel</a:t>
            </a:r>
            <a:r>
              <a:rPr lang="ko-KR" altLang="en-US" sz="2800" dirty="0"/>
              <a:t>에서 개발 </a:t>
            </a:r>
          </a:p>
          <a:p>
            <a:pPr marL="457200" lvl="0" indent="-457200">
              <a:lnSpc>
                <a:spcPct val="150000"/>
              </a:lnSpc>
              <a:buFont typeface="Arial"/>
              <a:buChar char="•"/>
              <a:defRPr/>
            </a:pPr>
            <a:r>
              <a:rPr lang="en-US" altLang="ko-KR" sz="2800" dirty="0"/>
              <a:t>RISC(Reduced Instruction Set Computing)</a:t>
            </a:r>
            <a:r>
              <a:rPr lang="ko-KR" altLang="en-US" sz="2800" dirty="0"/>
              <a:t> 아키텍처</a:t>
            </a:r>
          </a:p>
          <a:p>
            <a:pPr marL="457200" lvl="0" indent="-457200">
              <a:lnSpc>
                <a:spcPct val="150000"/>
              </a:lnSpc>
              <a:buFont typeface="Arial"/>
              <a:buChar char="•"/>
              <a:defRPr/>
            </a:pPr>
            <a:r>
              <a:rPr lang="en-US" altLang="ko-KR" sz="2800" b="1" dirty="0">
                <a:solidFill>
                  <a:srgbClr val="FF0000"/>
                </a:solidFill>
              </a:rPr>
              <a:t>8-bit</a:t>
            </a:r>
            <a:r>
              <a:rPr lang="ko-KR" altLang="en-US" sz="2800" b="1" dirty="0">
                <a:solidFill>
                  <a:srgbClr val="FF0000"/>
                </a:solidFill>
              </a:rPr>
              <a:t> 프로세서</a:t>
            </a:r>
          </a:p>
          <a:p>
            <a:pPr marL="457200" lvl="0" indent="-457200">
              <a:lnSpc>
                <a:spcPct val="150000"/>
              </a:lnSpc>
              <a:buFont typeface="Arial"/>
              <a:buChar char="•"/>
              <a:defRPr/>
            </a:pPr>
            <a:r>
              <a:rPr lang="en-US" sz="2800" dirty="0" err="1"/>
              <a:t>저전력</a:t>
            </a:r>
            <a:r>
              <a:rPr lang="en-US" sz="2800" dirty="0"/>
              <a:t> </a:t>
            </a:r>
            <a:r>
              <a:rPr lang="en-US" sz="2800" dirty="0" err="1"/>
              <a:t>운영</a:t>
            </a:r>
            <a:r>
              <a:rPr lang="ko-KR" altLang="en-US" sz="2800" dirty="0" err="1"/>
              <a:t>으로</a:t>
            </a:r>
            <a:r>
              <a:rPr lang="ko-KR" altLang="en-US" sz="2800" dirty="0"/>
              <a:t> </a:t>
            </a:r>
            <a:r>
              <a:rPr lang="en-US" sz="2800" dirty="0" err="1"/>
              <a:t>배터리</a:t>
            </a:r>
            <a:r>
              <a:rPr lang="en-US" sz="2800" dirty="0"/>
              <a:t> </a:t>
            </a:r>
            <a:r>
              <a:rPr lang="en-US" sz="2800" dirty="0" err="1"/>
              <a:t>작동</a:t>
            </a:r>
            <a:r>
              <a:rPr lang="en-US" sz="2800" dirty="0"/>
              <a:t> </a:t>
            </a:r>
            <a:r>
              <a:rPr lang="en-US" sz="2800" dirty="0" err="1"/>
              <a:t>장치</a:t>
            </a:r>
            <a:r>
              <a:rPr lang="en-US" sz="2800" dirty="0"/>
              <a:t> </a:t>
            </a:r>
            <a:r>
              <a:rPr lang="en-US" sz="2800" dirty="0" err="1"/>
              <a:t>및</a:t>
            </a:r>
            <a:r>
              <a:rPr lang="en-US" sz="2800" dirty="0"/>
              <a:t> </a:t>
            </a:r>
            <a:r>
              <a:rPr lang="en-US" sz="2800" dirty="0" err="1"/>
              <a:t>이동형</a:t>
            </a:r>
            <a:r>
              <a:rPr lang="en-US" sz="2800" dirty="0"/>
              <a:t> </a:t>
            </a:r>
            <a:r>
              <a:rPr lang="en-US" sz="2800" dirty="0" err="1"/>
              <a:t>장치에</a:t>
            </a:r>
            <a:r>
              <a:rPr lang="en-US" sz="2800" dirty="0"/>
              <a:t> </a:t>
            </a:r>
            <a:r>
              <a:rPr lang="en-US" sz="2800" dirty="0" err="1"/>
              <a:t>적합함</a:t>
            </a:r>
            <a:endParaRPr lang="en-US" sz="2800" dirty="0"/>
          </a:p>
          <a:p>
            <a:pPr marL="457200" lvl="0" indent="-457200">
              <a:lnSpc>
                <a:spcPct val="150000"/>
              </a:lnSpc>
              <a:buFont typeface="Arial"/>
              <a:buChar char="•"/>
              <a:defRPr/>
            </a:pPr>
            <a:r>
              <a:rPr lang="en-US" sz="2800" b="1" dirty="0">
                <a:solidFill>
                  <a:srgbClr val="FF0000"/>
                </a:solidFill>
              </a:rPr>
              <a:t>ATmega128</a:t>
            </a:r>
            <a:r>
              <a:rPr lang="en-US" sz="2800" dirty="0"/>
              <a:t>, UC3, XMEGA, </a:t>
            </a:r>
            <a:r>
              <a:rPr lang="en-US" sz="2800" dirty="0" err="1"/>
              <a:t>megaAVR</a:t>
            </a:r>
            <a:r>
              <a:rPr lang="ko-KR" altLang="en-US" sz="2800" dirty="0"/>
              <a:t> 등 다양한 모델 포함</a:t>
            </a:r>
          </a:p>
          <a:p>
            <a:pPr marL="457200" lvl="0" indent="-457200">
              <a:lnSpc>
                <a:spcPct val="150000"/>
              </a:lnSpc>
              <a:buFont typeface="Arial"/>
              <a:buChar char="•"/>
              <a:defRPr/>
            </a:pPr>
            <a:r>
              <a:rPr lang="en-US" altLang="ko-KR" sz="2800" b="1" dirty="0">
                <a:solidFill>
                  <a:srgbClr val="FF0000"/>
                </a:solidFill>
              </a:rPr>
              <a:t>ATmega128</a:t>
            </a:r>
            <a:r>
              <a:rPr lang="ko-KR" altLang="en-US" sz="2800" dirty="0"/>
              <a:t>이 교육용으로 가장 널리 사용됨</a:t>
            </a:r>
          </a:p>
          <a:p>
            <a:pPr marL="457200" lvl="0" indent="-457200">
              <a:lnSpc>
                <a:spcPct val="150000"/>
              </a:lnSpc>
              <a:buFont typeface="Arial"/>
              <a:buChar char="•"/>
              <a:defRPr/>
            </a:pPr>
            <a:endParaRPr lang="en-US" sz="2800" dirty="0"/>
          </a:p>
          <a:p>
            <a:pPr marL="457200" lvl="0" indent="-457200">
              <a:lnSpc>
                <a:spcPct val="150000"/>
              </a:lnSpc>
              <a:buFont typeface="Arial"/>
              <a:buChar char="•"/>
              <a:defRPr/>
            </a:pPr>
            <a:endParaRPr lang="en-KR" sz="2800" dirty="0"/>
          </a:p>
        </p:txBody>
      </p:sp>
    </p:spTree>
    <p:extLst>
      <p:ext uri="{BB962C8B-B14F-4D97-AF65-F5344CB8AC3E}">
        <p14:creationId xmlns:p14="http://schemas.microsoft.com/office/powerpoint/2010/main" val="328925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AVR</a:t>
            </a:r>
            <a:r>
              <a:rPr lang="ko-KR" altLang="en-US" dirty="0"/>
              <a:t>이란</a:t>
            </a:r>
            <a:r>
              <a:rPr lang="en-US" altLang="ko-KR" dirty="0"/>
              <a:t>?</a:t>
            </a:r>
            <a:endParaRPr lang="ko-KR" altLang="en-US" dirty="0"/>
          </a:p>
        </p:txBody>
      </p:sp>
      <p:sp>
        <p:nvSpPr>
          <p:cNvPr id="3" name="TextBox 2">
            <a:extLst>
              <a:ext uri="{FF2B5EF4-FFF2-40B4-BE49-F238E27FC236}">
                <a16:creationId xmlns:a16="http://schemas.microsoft.com/office/drawing/2014/main" id="{49A89A3A-122C-4CAE-24CB-FF83C335D8A5}"/>
              </a:ext>
            </a:extLst>
          </p:cNvPr>
          <p:cNvSpPr txBox="1"/>
          <p:nvPr/>
        </p:nvSpPr>
        <p:spPr>
          <a:xfrm>
            <a:off x="656216" y="1516828"/>
            <a:ext cx="10972800" cy="647574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ko-KR" sz="2800" dirty="0"/>
              <a:t>ATmega128</a:t>
            </a:r>
            <a:r>
              <a:rPr lang="ko-KR" altLang="en-US" sz="2800" dirty="0"/>
              <a:t> 스펙</a:t>
            </a:r>
            <a:endParaRPr lang="en-US" altLang="ko-KR" sz="2800" dirty="0"/>
          </a:p>
          <a:p>
            <a:pPr marL="914400" lvl="1" indent="-457200">
              <a:lnSpc>
                <a:spcPct val="150000"/>
              </a:lnSpc>
              <a:buFont typeface="Arial" panose="020B0604020202020204" pitchFamily="34" charset="0"/>
              <a:buChar char="•"/>
            </a:pPr>
            <a:r>
              <a:rPr lang="en-US" altLang="ko-KR" sz="2800" dirty="0"/>
              <a:t>133</a:t>
            </a:r>
            <a:r>
              <a:rPr lang="ko-KR" altLang="en-US" sz="2800" dirty="0"/>
              <a:t>개의 </a:t>
            </a:r>
            <a:r>
              <a:rPr lang="en-US" altLang="ko-KR" sz="2800" dirty="0"/>
              <a:t>RISC </a:t>
            </a:r>
            <a:r>
              <a:rPr lang="ko-KR" altLang="en-US" sz="2800" dirty="0"/>
              <a:t>명령어</a:t>
            </a:r>
            <a:endParaRPr lang="en-US" altLang="ko-KR" sz="2800" dirty="0"/>
          </a:p>
          <a:p>
            <a:pPr marL="914400" lvl="1" indent="-457200">
              <a:lnSpc>
                <a:spcPct val="150000"/>
              </a:lnSpc>
              <a:buFont typeface="Arial" panose="020B0604020202020204" pitchFamily="34" charset="0"/>
              <a:buChar char="•"/>
            </a:pPr>
            <a:r>
              <a:rPr lang="en-US" altLang="ko-KR" sz="2800" dirty="0"/>
              <a:t>32</a:t>
            </a:r>
            <a:r>
              <a:rPr lang="ko-KR" altLang="en-US" sz="2800" dirty="0"/>
              <a:t>개의 </a:t>
            </a:r>
            <a:r>
              <a:rPr lang="en-US" altLang="ko-KR" sz="2800" dirty="0"/>
              <a:t>8-bit </a:t>
            </a:r>
            <a:r>
              <a:rPr lang="ko-KR" altLang="en-US" sz="2800" dirty="0"/>
              <a:t>범용 레지스터</a:t>
            </a:r>
            <a:endParaRPr lang="en-US" altLang="ko-KR" sz="2800" dirty="0"/>
          </a:p>
          <a:p>
            <a:pPr marL="914400" lvl="1" indent="-457200">
              <a:lnSpc>
                <a:spcPct val="150000"/>
              </a:lnSpc>
              <a:buFont typeface="Arial" panose="020B0604020202020204" pitchFamily="34" charset="0"/>
              <a:buChar char="•"/>
            </a:pPr>
            <a:r>
              <a:rPr lang="en-US" altLang="ko-KR" sz="2800" dirty="0"/>
              <a:t>16MHz CPU</a:t>
            </a:r>
            <a:r>
              <a:rPr lang="ko-KR" altLang="en-US" sz="2800" dirty="0"/>
              <a:t> </a:t>
            </a:r>
            <a:r>
              <a:rPr lang="ko-KR" altLang="en-US" sz="2800" dirty="0" err="1"/>
              <a:t>클록</a:t>
            </a:r>
            <a:endParaRPr lang="en-US" altLang="ko-KR" sz="2800" dirty="0"/>
          </a:p>
          <a:p>
            <a:pPr marL="914400" lvl="1" indent="-457200">
              <a:lnSpc>
                <a:spcPct val="150000"/>
              </a:lnSpc>
              <a:buFont typeface="Arial" panose="020B0604020202020204" pitchFamily="34" charset="0"/>
              <a:buChar char="•"/>
            </a:pPr>
            <a:r>
              <a:rPr lang="en-US" altLang="ko-KR" sz="2800" dirty="0"/>
              <a:t>128KB </a:t>
            </a:r>
            <a:r>
              <a:rPr lang="ko-KR" altLang="en-US" sz="2800" dirty="0"/>
              <a:t>플래시 메모리</a:t>
            </a:r>
            <a:endParaRPr lang="en-US" altLang="ko-KR" sz="2800" dirty="0"/>
          </a:p>
          <a:p>
            <a:pPr marL="914400" lvl="1" indent="-457200">
              <a:lnSpc>
                <a:spcPct val="150000"/>
              </a:lnSpc>
              <a:buFont typeface="Arial" panose="020B0604020202020204" pitchFamily="34" charset="0"/>
              <a:buChar char="•"/>
            </a:pPr>
            <a:r>
              <a:rPr lang="en-US" altLang="ko-KR" sz="2800" dirty="0"/>
              <a:t>4KB</a:t>
            </a:r>
            <a:r>
              <a:rPr lang="ko-KR" altLang="en-US" sz="2800" dirty="0"/>
              <a:t> </a:t>
            </a:r>
            <a:r>
              <a:rPr lang="en-US" altLang="ko-KR" sz="2800" dirty="0"/>
              <a:t>EEPROM</a:t>
            </a:r>
          </a:p>
          <a:p>
            <a:pPr marL="914400" lvl="1" indent="-457200">
              <a:lnSpc>
                <a:spcPct val="150000"/>
              </a:lnSpc>
              <a:buFont typeface="Arial" panose="020B0604020202020204" pitchFamily="34" charset="0"/>
              <a:buChar char="•"/>
            </a:pPr>
            <a:r>
              <a:rPr lang="en-US" altLang="ko-KR" sz="2800" dirty="0"/>
              <a:t>4KB SRAM</a:t>
            </a:r>
          </a:p>
          <a:p>
            <a:pPr marL="457200" indent="-457200">
              <a:lnSpc>
                <a:spcPct val="150000"/>
              </a:lnSpc>
              <a:buFont typeface="Arial" panose="020B0604020202020204" pitchFamily="34" charset="0"/>
              <a:buChar char="•"/>
            </a:pPr>
            <a:endParaRPr lang="en-US" altLang="ko-KR" sz="2800" dirty="0"/>
          </a:p>
          <a:p>
            <a:pPr marL="457200" indent="-457200">
              <a:lnSpc>
                <a:spcPct val="150000"/>
              </a:lnSpc>
              <a:buFont typeface="Arial" panose="020B0604020202020204" pitchFamily="34" charset="0"/>
              <a:buChar char="•"/>
            </a:pPr>
            <a:endParaRPr lang="en-US" sz="2800" dirty="0"/>
          </a:p>
          <a:p>
            <a:pPr marL="457200" indent="-457200">
              <a:lnSpc>
                <a:spcPct val="150000"/>
              </a:lnSpc>
              <a:buFont typeface="Arial" panose="020B0604020202020204" pitchFamily="34" charset="0"/>
              <a:buChar char="•"/>
            </a:pPr>
            <a:endParaRPr lang="en-KR" sz="2800" dirty="0"/>
          </a:p>
        </p:txBody>
      </p:sp>
      <p:pic>
        <p:nvPicPr>
          <p:cNvPr id="1026" name="Picture 2" descr="ATmega128-V3X-Regular">
            <a:extLst>
              <a:ext uri="{FF2B5EF4-FFF2-40B4-BE49-F238E27FC236}">
                <a16:creationId xmlns:a16="http://schemas.microsoft.com/office/drawing/2014/main" id="{877965DD-97E8-DF10-9B5A-C03F1AEF2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681" y="2577191"/>
            <a:ext cx="3335331" cy="276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928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4783-6613-E3E2-2028-7B0D0A48D507}"/>
              </a:ext>
            </a:extLst>
          </p:cNvPr>
          <p:cNvSpPr>
            <a:spLocks noGrp="1"/>
          </p:cNvSpPr>
          <p:nvPr>
            <p:ph type="title"/>
          </p:nvPr>
        </p:nvSpPr>
        <p:spPr/>
        <p:txBody>
          <a:bodyPr/>
          <a:lstStyle/>
          <a:p>
            <a:r>
              <a:rPr lang="ko-KR" altLang="en-US" dirty="0"/>
              <a:t>기초 어셈블리 구현</a:t>
            </a:r>
            <a:endParaRPr lang="en-KR" dirty="0"/>
          </a:p>
        </p:txBody>
      </p:sp>
      <p:sp>
        <p:nvSpPr>
          <p:cNvPr id="3" name="Text Placeholder 2">
            <a:extLst>
              <a:ext uri="{FF2B5EF4-FFF2-40B4-BE49-F238E27FC236}">
                <a16:creationId xmlns:a16="http://schemas.microsoft.com/office/drawing/2014/main" id="{64828A53-BCBF-DE99-BC07-F91A069CB816}"/>
              </a:ext>
            </a:extLst>
          </p:cNvPr>
          <p:cNvSpPr>
            <a:spLocks noGrp="1"/>
          </p:cNvSpPr>
          <p:nvPr>
            <p:ph type="body" sz="quarter" idx="10"/>
          </p:nvPr>
        </p:nvSpPr>
        <p:spPr/>
        <p:txBody>
          <a:bodyPr/>
          <a:lstStyle/>
          <a:p>
            <a:r>
              <a:rPr lang="ko-KR" altLang="en-US" dirty="0"/>
              <a:t>사용할 명령어 모음</a:t>
            </a:r>
            <a:endParaRPr lang="en-US" altLang="ko-KR" dirty="0">
              <a:effectLst/>
              <a:latin typeface="Helvetica" pitchFamily="2" charset="0"/>
            </a:endParaRPr>
          </a:p>
        </p:txBody>
      </p:sp>
      <p:graphicFrame>
        <p:nvGraphicFramePr>
          <p:cNvPr id="4" name="Table 3"/>
          <p:cNvGraphicFramePr>
            <a:graphicFrameLocks noGrp="1"/>
          </p:cNvGraphicFramePr>
          <p:nvPr/>
        </p:nvGraphicFramePr>
        <p:xfrm>
          <a:off x="2032000" y="2568892"/>
          <a:ext cx="8128000" cy="222504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5920509">
                  <a:extLst>
                    <a:ext uri="{9D8B030D-6E8A-4147-A177-3AD203B41FA5}">
                      <a16:colId xmlns:a16="http://schemas.microsoft.com/office/drawing/2014/main" val="20001"/>
                    </a:ext>
                  </a:extLst>
                </a:gridCol>
              </a:tblGrid>
              <a:tr h="370840">
                <a:tc>
                  <a:txBody>
                    <a:bodyPr/>
                    <a:lstStyle/>
                    <a:p>
                      <a:pPr lvl="0" algn="ctr">
                        <a:defRPr/>
                      </a:pPr>
                      <a:r>
                        <a:rPr lang="ko-KR" altLang="en-US"/>
                        <a:t>명령어</a:t>
                      </a:r>
                      <a:endParaRPr lang="en-KR"/>
                    </a:p>
                  </a:txBody>
                  <a:tcPr/>
                </a:tc>
                <a:tc>
                  <a:txBody>
                    <a:bodyPr/>
                    <a:lstStyle/>
                    <a:p>
                      <a:pPr lvl="0" algn="ctr">
                        <a:defRPr/>
                      </a:pPr>
                      <a:r>
                        <a:rPr lang="ko-KR" altLang="en-US"/>
                        <a:t>동작</a:t>
                      </a:r>
                      <a:endParaRPr lang="en-KR"/>
                    </a:p>
                  </a:txBody>
                  <a:tcPr/>
                </a:tc>
                <a:extLst>
                  <a:ext uri="{0D108BD9-81ED-4DB2-BD59-A6C34878D82A}">
                    <a16:rowId xmlns:a16="http://schemas.microsoft.com/office/drawing/2014/main" val="10000"/>
                  </a:ext>
                </a:extLst>
              </a:tr>
              <a:tr h="370840">
                <a:tc>
                  <a:txBody>
                    <a:bodyPr/>
                    <a:lstStyle/>
                    <a:p>
                      <a:pPr lvl="0" algn="ctr">
                        <a:defRPr/>
                      </a:pPr>
                      <a:r>
                        <a:rPr lang="en-US" altLang="ko-KR"/>
                        <a:t>ST</a:t>
                      </a:r>
                      <a:endParaRPr lang="en-KR"/>
                    </a:p>
                  </a:txBody>
                  <a:tcPr/>
                </a:tc>
                <a:tc>
                  <a:txBody>
                    <a:bodyPr/>
                    <a:lstStyle/>
                    <a:p>
                      <a:pPr lvl="0" algn="ctr">
                        <a:defRPr/>
                      </a:pPr>
                      <a:r>
                        <a:rPr lang="ko-KR" altLang="en-US"/>
                        <a:t>레지스터에서 메모리로 저장</a:t>
                      </a:r>
                      <a:endParaRPr lang="en-KR"/>
                    </a:p>
                  </a:txBody>
                  <a:tcPr/>
                </a:tc>
                <a:extLst>
                  <a:ext uri="{0D108BD9-81ED-4DB2-BD59-A6C34878D82A}">
                    <a16:rowId xmlns:a16="http://schemas.microsoft.com/office/drawing/2014/main" val="10001"/>
                  </a:ext>
                </a:extLst>
              </a:tr>
              <a:tr h="370840">
                <a:tc>
                  <a:txBody>
                    <a:bodyPr/>
                    <a:lstStyle/>
                    <a:p>
                      <a:pPr lvl="0" algn="ctr">
                        <a:defRPr/>
                      </a:pPr>
                      <a:r>
                        <a:rPr lang="en-US"/>
                        <a:t>LD</a:t>
                      </a:r>
                      <a:endParaRPr lang="en-KR"/>
                    </a:p>
                  </a:txBody>
                  <a:tcPr/>
                </a:tc>
                <a:tc>
                  <a:txBody>
                    <a:bodyPr/>
                    <a:lstStyle/>
                    <a:p>
                      <a:pPr lvl="0" algn="ctr">
                        <a:defRPr/>
                      </a:pPr>
                      <a:r>
                        <a:rPr lang="ko-KR" altLang="en-US"/>
                        <a:t>메모리에서 레지스터로 로드</a:t>
                      </a:r>
                      <a:endParaRPr lang="en-KR"/>
                    </a:p>
                  </a:txBody>
                  <a:tcPr/>
                </a:tc>
                <a:extLst>
                  <a:ext uri="{0D108BD9-81ED-4DB2-BD59-A6C34878D82A}">
                    <a16:rowId xmlns:a16="http://schemas.microsoft.com/office/drawing/2014/main" val="10002"/>
                  </a:ext>
                </a:extLst>
              </a:tr>
              <a:tr h="370840">
                <a:tc>
                  <a:txBody>
                    <a:bodyPr/>
                    <a:lstStyle/>
                    <a:p>
                      <a:pPr lvl="0" algn="ctr">
                        <a:defRPr/>
                      </a:pPr>
                      <a:r>
                        <a:rPr lang="en-KR"/>
                        <a:t>MOVW</a:t>
                      </a:r>
                    </a:p>
                  </a:txBody>
                  <a:tcPr/>
                </a:tc>
                <a:tc>
                  <a:txBody>
                    <a:bodyPr/>
                    <a:lstStyle/>
                    <a:p>
                      <a:pPr lvl="0" algn="ctr">
                        <a:defRPr/>
                      </a:pPr>
                      <a:r>
                        <a:rPr lang="ko-KR" altLang="en-US"/>
                        <a:t>레지스터 </a:t>
                      </a:r>
                      <a:r>
                        <a:rPr lang="en-US" altLang="ko-KR">
                          <a:solidFill>
                            <a:srgbClr val="FF0000"/>
                          </a:solidFill>
                        </a:rPr>
                        <a:t>2</a:t>
                      </a:r>
                      <a:r>
                        <a:rPr lang="ko-KR" altLang="en-US">
                          <a:solidFill>
                            <a:srgbClr val="FF0000"/>
                          </a:solidFill>
                        </a:rPr>
                        <a:t>개</a:t>
                      </a:r>
                      <a:r>
                        <a:rPr lang="en-US" altLang="ko-KR">
                          <a:solidFill>
                            <a:srgbClr val="FF0000"/>
                          </a:solidFill>
                        </a:rPr>
                        <a:t>(</a:t>
                      </a:r>
                      <a:r>
                        <a:rPr lang="ko-KR" altLang="en-US">
                          <a:solidFill>
                            <a:srgbClr val="FF0000"/>
                          </a:solidFill>
                        </a:rPr>
                        <a:t>워드</a:t>
                      </a:r>
                      <a:r>
                        <a:rPr lang="en-US" altLang="ko-KR">
                          <a:solidFill>
                            <a:srgbClr val="FF0000"/>
                          </a:solidFill>
                        </a:rPr>
                        <a:t>)</a:t>
                      </a:r>
                      <a:r>
                        <a:rPr lang="ko-KR" altLang="en-US">
                          <a:solidFill>
                            <a:srgbClr val="FF0000"/>
                          </a:solidFill>
                        </a:rPr>
                        <a:t> 단위</a:t>
                      </a:r>
                      <a:r>
                        <a:rPr lang="ko-KR" altLang="en-US"/>
                        <a:t>로 이동</a:t>
                      </a:r>
                      <a:r>
                        <a:rPr lang="en-US" altLang="ko-KR"/>
                        <a:t>(</a:t>
                      </a:r>
                      <a:r>
                        <a:rPr lang="ko-KR" altLang="en-US"/>
                        <a:t>복사</a:t>
                      </a:r>
                      <a:r>
                        <a:rPr lang="en-US" altLang="ko-KR"/>
                        <a:t>)</a:t>
                      </a:r>
                      <a:endParaRPr lang="en-KR"/>
                    </a:p>
                  </a:txBody>
                  <a:tcPr/>
                </a:tc>
                <a:extLst>
                  <a:ext uri="{0D108BD9-81ED-4DB2-BD59-A6C34878D82A}">
                    <a16:rowId xmlns:a16="http://schemas.microsoft.com/office/drawing/2014/main" val="10003"/>
                  </a:ext>
                </a:extLst>
              </a:tr>
              <a:tr h="370840">
                <a:tc>
                  <a:txBody>
                    <a:bodyPr/>
                    <a:lstStyle/>
                    <a:p>
                      <a:pPr lvl="0" algn="ctr">
                        <a:defRPr/>
                      </a:pPr>
                      <a:r>
                        <a:rPr lang="en-KR"/>
                        <a:t>ADD</a:t>
                      </a:r>
                    </a:p>
                  </a:txBody>
                  <a:tcPr/>
                </a:tc>
                <a:tc>
                  <a:txBody>
                    <a:bodyPr/>
                    <a:lstStyle/>
                    <a:p>
                      <a:pPr lvl="0" algn="ctr">
                        <a:defRPr/>
                      </a:pPr>
                      <a:r>
                        <a:rPr lang="ko-KR" altLang="en-US"/>
                        <a:t>레지스터 덧셈</a:t>
                      </a:r>
                      <a:endParaRPr lang="en-KR"/>
                    </a:p>
                  </a:txBody>
                  <a:tcPr/>
                </a:tc>
                <a:extLst>
                  <a:ext uri="{0D108BD9-81ED-4DB2-BD59-A6C34878D82A}">
                    <a16:rowId xmlns:a16="http://schemas.microsoft.com/office/drawing/2014/main" val="10004"/>
                  </a:ext>
                </a:extLst>
              </a:tr>
              <a:tr h="370840">
                <a:tc>
                  <a:txBody>
                    <a:bodyPr/>
                    <a:lstStyle/>
                    <a:p>
                      <a:pPr lvl="0" algn="ctr">
                        <a:defRPr/>
                      </a:pPr>
                      <a:r>
                        <a:rPr lang="en-KR"/>
                        <a:t>RET</a:t>
                      </a:r>
                    </a:p>
                  </a:txBody>
                  <a:tcPr/>
                </a:tc>
                <a:tc>
                  <a:txBody>
                    <a:bodyPr/>
                    <a:lstStyle/>
                    <a:p>
                      <a:pPr lvl="0" algn="ctr">
                        <a:defRPr/>
                      </a:pPr>
                      <a:r>
                        <a:rPr lang="ko-KR" altLang="en-US"/>
                        <a:t>함수 반환</a:t>
                      </a:r>
                      <a:endParaRPr lang="en-K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4095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44783-6613-E3E2-2028-7B0D0A48D507}"/>
              </a:ext>
            </a:extLst>
          </p:cNvPr>
          <p:cNvSpPr>
            <a:spLocks noGrp="1"/>
          </p:cNvSpPr>
          <p:nvPr>
            <p:ph type="title"/>
          </p:nvPr>
        </p:nvSpPr>
        <p:spPr/>
        <p:txBody>
          <a:bodyPr/>
          <a:lstStyle/>
          <a:p>
            <a:r>
              <a:rPr lang="ko-KR" altLang="en-US"/>
              <a:t>기초 어셈블리 구현</a:t>
            </a:r>
            <a:endParaRPr lang="en-KR" dirty="0"/>
          </a:p>
        </p:txBody>
      </p:sp>
      <p:sp>
        <p:nvSpPr>
          <p:cNvPr id="3" name="Text Placeholder 2"/>
          <p:cNvSpPr>
            <a:spLocks noGrp="1"/>
          </p:cNvSpPr>
          <p:nvPr>
            <p:ph type="body" sz="quarter" idx="10"/>
          </p:nvPr>
        </p:nvSpPr>
        <p:spPr/>
        <p:txBody>
          <a:bodyPr/>
          <a:lstStyle/>
          <a:p>
            <a:pPr lvl="0">
              <a:defRPr/>
            </a:pPr>
            <a:r>
              <a:rPr lang="en-US" altLang="ko-KR" dirty="0" err="1"/>
              <a:t>adder.s</a:t>
            </a:r>
            <a:endParaRPr lang="en-US" altLang="ko-KR" dirty="0"/>
          </a:p>
          <a:p>
            <a:pPr marL="457200" lvl="1" indent="0">
              <a:buNone/>
              <a:defRPr/>
            </a:pPr>
            <a:r>
              <a:rPr lang="en-US" altLang="ko-KR" dirty="0">
                <a:latin typeface="Arial"/>
              </a:rPr>
              <a:t>MOVW R26, R24</a:t>
            </a:r>
          </a:p>
          <a:p>
            <a:pPr marL="457200" lvl="1" indent="0">
              <a:buNone/>
              <a:defRPr/>
            </a:pPr>
            <a:r>
              <a:rPr lang="en-US" altLang="ko-KR" dirty="0">
                <a:latin typeface="Arial"/>
              </a:rPr>
              <a:t>LD R18, X</a:t>
            </a:r>
          </a:p>
          <a:p>
            <a:pPr marL="457200" lvl="1" indent="0">
              <a:buNone/>
              <a:defRPr/>
            </a:pPr>
            <a:r>
              <a:rPr lang="en-US" altLang="ko-KR" dirty="0">
                <a:effectLst/>
                <a:latin typeface="Arial"/>
              </a:rPr>
              <a:t>MOVW R26, R22</a:t>
            </a:r>
          </a:p>
          <a:p>
            <a:pPr marL="457200" lvl="1" indent="0">
              <a:buNone/>
              <a:defRPr/>
            </a:pPr>
            <a:r>
              <a:rPr lang="en-US" altLang="ko-KR" dirty="0">
                <a:effectLst/>
                <a:latin typeface="Arial"/>
              </a:rPr>
              <a:t>LD R19, X</a:t>
            </a:r>
          </a:p>
          <a:p>
            <a:pPr marL="457200" lvl="1" indent="0">
              <a:buNone/>
              <a:defRPr/>
            </a:pPr>
            <a:r>
              <a:rPr lang="en-US" altLang="ko-KR" dirty="0">
                <a:effectLst/>
                <a:latin typeface="Arial"/>
              </a:rPr>
              <a:t>MOVW R30, R20</a:t>
            </a:r>
          </a:p>
          <a:p>
            <a:pPr marL="457200" lvl="1" indent="0">
              <a:buNone/>
              <a:defRPr/>
            </a:pPr>
            <a:r>
              <a:rPr lang="en-US" altLang="ko-KR" dirty="0">
                <a:effectLst/>
                <a:latin typeface="Arial"/>
              </a:rPr>
              <a:t>ADD R18, R19</a:t>
            </a:r>
          </a:p>
          <a:p>
            <a:pPr marL="457200" lvl="1" indent="0">
              <a:buNone/>
              <a:defRPr/>
            </a:pPr>
            <a:r>
              <a:rPr lang="en-US" altLang="ko-KR" dirty="0">
                <a:effectLst/>
                <a:latin typeface="Arial"/>
              </a:rPr>
              <a:t>ST Z, R18</a:t>
            </a:r>
          </a:p>
          <a:p>
            <a:pPr marL="457200" lvl="1" indent="0">
              <a:buNone/>
              <a:defRPr/>
            </a:pPr>
            <a:r>
              <a:rPr lang="en-US" altLang="ko-KR" dirty="0">
                <a:effectLst/>
                <a:latin typeface="Arial"/>
              </a:rPr>
              <a:t>RET</a:t>
            </a:r>
          </a:p>
          <a:p>
            <a:pPr marL="457200" lvl="1" indent="0">
              <a:buNone/>
              <a:defRPr/>
            </a:pPr>
            <a:endParaRPr lang="en-US" altLang="ko-KR" dirty="0">
              <a:effectLst/>
              <a:latin typeface="Arial"/>
            </a:endParaRPr>
          </a:p>
        </p:txBody>
      </p:sp>
      <p:pic>
        <p:nvPicPr>
          <p:cNvPr id="5" name="그림 4"/>
          <p:cNvPicPr>
            <a:picLocks noChangeAspect="1"/>
          </p:cNvPicPr>
          <p:nvPr/>
        </p:nvPicPr>
        <p:blipFill rotWithShape="1">
          <a:blip r:embed="rId3"/>
          <a:stretch>
            <a:fillRect/>
          </a:stretch>
        </p:blipFill>
        <p:spPr>
          <a:xfrm>
            <a:off x="7272254" y="3605242"/>
            <a:ext cx="3450320" cy="3045012"/>
          </a:xfrm>
          <a:prstGeom prst="rect">
            <a:avLst/>
          </a:prstGeom>
        </p:spPr>
      </p:pic>
      <p:pic>
        <p:nvPicPr>
          <p:cNvPr id="4" name="그림 3">
            <a:extLst>
              <a:ext uri="{FF2B5EF4-FFF2-40B4-BE49-F238E27FC236}">
                <a16:creationId xmlns:a16="http://schemas.microsoft.com/office/drawing/2014/main" id="{051EF73F-9E14-35D3-B42C-9A5B6E7E252C}"/>
              </a:ext>
            </a:extLst>
          </p:cNvPr>
          <p:cNvPicPr>
            <a:picLocks noChangeAspect="1"/>
          </p:cNvPicPr>
          <p:nvPr/>
        </p:nvPicPr>
        <p:blipFill rotWithShape="1">
          <a:blip r:embed="rId4"/>
          <a:stretch>
            <a:fillRect/>
          </a:stretch>
        </p:blipFill>
        <p:spPr>
          <a:xfrm>
            <a:off x="7272254" y="1223731"/>
            <a:ext cx="3848828" cy="2310305"/>
          </a:xfrm>
          <a:prstGeom prst="rect">
            <a:avLst/>
          </a:prstGeom>
        </p:spPr>
      </p:pic>
    </p:spTree>
    <p:extLst>
      <p:ext uri="{BB962C8B-B14F-4D97-AF65-F5344CB8AC3E}">
        <p14:creationId xmlns:p14="http://schemas.microsoft.com/office/powerpoint/2010/main" val="43181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기초 어셈블리 구현</a:t>
            </a:r>
            <a:endParaRPr lang="en-KR"/>
          </a:p>
        </p:txBody>
      </p:sp>
      <p:sp>
        <p:nvSpPr>
          <p:cNvPr id="3" name="Text Placeholder 2"/>
          <p:cNvSpPr>
            <a:spLocks noGrp="1"/>
          </p:cNvSpPr>
          <p:nvPr>
            <p:ph type="body" sz="quarter" idx="10"/>
          </p:nvPr>
        </p:nvSpPr>
        <p:spPr/>
        <p:txBody>
          <a:bodyPr/>
          <a:lstStyle/>
          <a:p>
            <a:pPr lvl="0">
              <a:defRPr/>
            </a:pPr>
            <a:r>
              <a:rPr lang="en-US" altLang="ko-KR" dirty="0"/>
              <a:t>MOVW Rd, Rr</a:t>
            </a:r>
          </a:p>
          <a:p>
            <a:pPr lvl="0">
              <a:defRPr/>
            </a:pPr>
            <a:r>
              <a:rPr lang="en-US" altLang="ko-KR" dirty="0"/>
              <a:t>ADD Rd, Rr</a:t>
            </a:r>
          </a:p>
          <a:p>
            <a:pPr lvl="0">
              <a:defRPr/>
            </a:pPr>
            <a:r>
              <a:rPr lang="en-US" altLang="ko-KR" dirty="0"/>
              <a:t>LD Rd, X</a:t>
            </a:r>
          </a:p>
          <a:p>
            <a:pPr lvl="0">
              <a:defRPr/>
            </a:pPr>
            <a:r>
              <a:rPr lang="en-US" altLang="ko-KR" dirty="0"/>
              <a:t>ST Z, Rr</a:t>
            </a:r>
          </a:p>
          <a:p>
            <a:pPr lvl="1">
              <a:defRPr/>
            </a:pPr>
            <a:r>
              <a:rPr lang="en-US" altLang="ko-KR" dirty="0"/>
              <a:t>Rd : </a:t>
            </a:r>
            <a:r>
              <a:rPr lang="ko-KR" altLang="en-US" dirty="0"/>
              <a:t>목적지 레지스터</a:t>
            </a:r>
          </a:p>
          <a:p>
            <a:pPr lvl="1">
              <a:defRPr/>
            </a:pPr>
            <a:r>
              <a:rPr lang="en-US" altLang="ko-KR" dirty="0"/>
              <a:t>Rr : </a:t>
            </a:r>
            <a:r>
              <a:rPr lang="ko-KR" altLang="en-US" dirty="0"/>
              <a:t>출발 레지스터</a:t>
            </a:r>
          </a:p>
          <a:p>
            <a:pPr lvl="1">
              <a:defRPr/>
            </a:pPr>
            <a:r>
              <a:rPr lang="en-US" altLang="ko-KR" dirty="0"/>
              <a:t>X, Z : </a:t>
            </a:r>
            <a:r>
              <a:rPr lang="ko-KR" altLang="en-US" dirty="0"/>
              <a:t>포인터 레지스터</a:t>
            </a:r>
          </a:p>
          <a:p>
            <a:pPr lvl="1">
              <a:defRPr/>
            </a:pPr>
            <a:endParaRPr lang="en-US" altLang="ko-KR" dirty="0">
              <a:effectLst/>
              <a:latin typeface="Arial"/>
            </a:endParaRPr>
          </a:p>
          <a:p>
            <a:pPr lvl="0">
              <a:defRPr/>
            </a:pPr>
            <a:r>
              <a:rPr lang="ko-KR" altLang="en-US" dirty="0"/>
              <a:t>즉</a:t>
            </a:r>
            <a:r>
              <a:rPr lang="en-US" altLang="ko-KR" dirty="0"/>
              <a:t>,</a:t>
            </a:r>
            <a:r>
              <a:rPr lang="ko-KR" altLang="en-US" dirty="0"/>
              <a:t> </a:t>
            </a:r>
            <a:r>
              <a:rPr lang="en-US" altLang="ko-KR" dirty="0"/>
              <a:t>MOVW R26, R24</a:t>
            </a:r>
            <a:r>
              <a:rPr lang="ko-KR" altLang="en-US" dirty="0"/>
              <a:t>는</a:t>
            </a:r>
          </a:p>
          <a:p>
            <a:pPr marL="0" lvl="0" indent="0">
              <a:buNone/>
              <a:defRPr/>
            </a:pPr>
            <a:r>
              <a:rPr lang="ko-KR" altLang="en-US" dirty="0"/>
              <a:t>  </a:t>
            </a:r>
            <a:r>
              <a:rPr lang="en-US" altLang="ko-KR" dirty="0"/>
              <a:t>R24, R25</a:t>
            </a:r>
            <a:r>
              <a:rPr lang="ko-KR" altLang="en-US" dirty="0"/>
              <a:t>의 내용을 </a:t>
            </a:r>
            <a:r>
              <a:rPr lang="en-US" altLang="ko-KR" dirty="0"/>
              <a:t>R26, R27</a:t>
            </a:r>
            <a:r>
              <a:rPr lang="ko-KR" altLang="en-US" dirty="0"/>
              <a:t>로 이동</a:t>
            </a:r>
            <a:r>
              <a:rPr lang="en-US" altLang="ko-KR" dirty="0"/>
              <a:t>(</a:t>
            </a:r>
            <a:r>
              <a:rPr lang="ko-KR" altLang="en-US" dirty="0"/>
              <a:t>복사</a:t>
            </a:r>
            <a:r>
              <a:rPr lang="en-US" altLang="ko-KR" dirty="0"/>
              <a:t>)</a:t>
            </a:r>
          </a:p>
        </p:txBody>
      </p:sp>
      <p:sp>
        <p:nvSpPr>
          <p:cNvPr id="5" name="Text Placeholder 2"/>
          <p:cNvSpPr>
            <a:spLocks noGrp="1"/>
          </p:cNvSpPr>
          <p:nvPr/>
        </p:nvSpPr>
        <p:spPr>
          <a:xfrm>
            <a:off x="7630499" y="1135933"/>
            <a:ext cx="4955664" cy="3214225"/>
          </a:xfrm>
          <a:prstGeom prst="rect">
            <a:avLst/>
          </a:prstGeom>
        </p:spPr>
        <p:txBody>
          <a:bodyPr vert="horz" lIns="91440" tIns="45720" rIns="91440" bIns="45720">
            <a:normAutofit/>
          </a:bodyPr>
          <a:lstStyle/>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latin typeface="Arial"/>
              </a:rPr>
              <a:t>MOVW R26, R24</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latin typeface="Arial"/>
              </a:rPr>
              <a:t>LD R18, X</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MOVW R26, R22</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LD R19, X</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MOVW R30, R20</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ADD R18, R19</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ST Z, R18</a:t>
            </a:r>
          </a:p>
          <a:p>
            <a:pPr marL="457200" lvl="1" indent="0" algn="l" defTabSz="914400" rtl="0" eaLnBrk="1" latinLnBrk="1" hangingPunct="1">
              <a:lnSpc>
                <a:spcPct val="90000"/>
              </a:lnSpc>
              <a:spcBef>
                <a:spcPts val="500"/>
              </a:spcBef>
              <a:spcAft>
                <a:spcPts val="0"/>
              </a:spcAft>
              <a:buFont typeface="Arial"/>
              <a:buNone/>
              <a:defRPr/>
            </a:pPr>
            <a:r>
              <a:rPr kumimoji="0" lang="en-US" altLang="ko-KR" sz="2400" b="0" i="0" u="none" strike="noStrike" kern="1200" cap="none" spc="0" normalizeH="0" baseline="0" dirty="0">
                <a:solidFill>
                  <a:schemeClr val="tx1"/>
                </a:solidFill>
                <a:effectLst/>
                <a:latin typeface="Arial"/>
              </a:rPr>
              <a:t>RET</a:t>
            </a:r>
          </a:p>
          <a:p>
            <a:pPr marL="685800" lvl="1" indent="-228600" algn="l" defTabSz="914400" rtl="0" eaLnBrk="1" latinLnBrk="1" hangingPunct="1">
              <a:lnSpc>
                <a:spcPct val="90000"/>
              </a:lnSpc>
              <a:spcBef>
                <a:spcPts val="500"/>
              </a:spcBef>
              <a:spcAft>
                <a:spcPts val="0"/>
              </a:spcAft>
              <a:buFont typeface="Arial"/>
              <a:buChar char="•"/>
              <a:defRPr/>
            </a:pPr>
            <a:endParaRPr kumimoji="0" lang="en-US" altLang="ko-KR" sz="2400" b="0" i="0" u="none" strike="noStrike" kern="1200" cap="none" spc="0" normalizeH="0" baseline="0" dirty="0">
              <a:solidFill>
                <a:schemeClr val="tx1"/>
              </a:solidFill>
              <a:effectLst/>
              <a:latin typeface="Arial"/>
            </a:endParaRPr>
          </a:p>
          <a:p>
            <a:pPr marL="0" lvl="0" indent="0" algn="l" defTabSz="914400" rtl="0" eaLnBrk="1" latinLnBrk="1" hangingPunct="1">
              <a:lnSpc>
                <a:spcPct val="90000"/>
              </a:lnSpc>
              <a:spcBef>
                <a:spcPts val="1000"/>
              </a:spcBef>
              <a:spcAft>
                <a:spcPts val="0"/>
              </a:spcAft>
              <a:buFont typeface="Arial"/>
              <a:buNone/>
              <a:defRPr/>
            </a:pPr>
            <a:endParaRPr kumimoji="0" lang="ko-KR" altLang="en-US" sz="2800" b="0" i="0" u="none" strike="noStrike" kern="1200" cap="none" spc="0" normalizeH="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3751259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코드 분석</a:t>
            </a:r>
          </a:p>
        </p:txBody>
      </p:sp>
      <p:sp>
        <p:nvSpPr>
          <p:cNvPr id="3" name="Text Placeholder 2"/>
          <p:cNvSpPr>
            <a:spLocks noGrp="1"/>
          </p:cNvSpPr>
          <p:nvPr>
            <p:ph type="body" sz="quarter" idx="10"/>
          </p:nvPr>
        </p:nvSpPr>
        <p:spPr>
          <a:xfrm>
            <a:off x="411162" y="3316474"/>
            <a:ext cx="11369675" cy="3221908"/>
          </a:xfrm>
        </p:spPr>
        <p:txBody>
          <a:bodyPr/>
          <a:lstStyle/>
          <a:p>
            <a:pPr marL="228600" lvl="0" indent="-228600" algn="l">
              <a:defRPr/>
            </a:pPr>
            <a:r>
              <a:rPr lang="en-US" altLang="ko-KR" dirty="0"/>
              <a:t>R1 : ZERO, </a:t>
            </a:r>
            <a:r>
              <a:rPr lang="ko-KR" altLang="en-US" dirty="0"/>
              <a:t>종료 시에는 항상 </a:t>
            </a:r>
            <a:r>
              <a:rPr lang="en-US" altLang="ko-KR" dirty="0"/>
              <a:t>0</a:t>
            </a:r>
            <a:r>
              <a:rPr lang="ko-KR" altLang="en-US" dirty="0" err="1"/>
              <a:t>으로</a:t>
            </a:r>
            <a:r>
              <a:rPr lang="ko-KR" altLang="en-US" dirty="0"/>
              <a:t> 유지</a:t>
            </a:r>
          </a:p>
          <a:p>
            <a:pPr marL="228600" lvl="0" indent="-228600" algn="l">
              <a:defRPr/>
            </a:pPr>
            <a:r>
              <a:rPr lang="en-US" altLang="ko-KR" dirty="0"/>
              <a:t>R2~R17, R28, R29 : Callee Saved, </a:t>
            </a:r>
            <a:r>
              <a:rPr lang="ko-KR" altLang="en-US" dirty="0"/>
              <a:t>사용 이전의 값 보존이 필요</a:t>
            </a:r>
          </a:p>
          <a:p>
            <a:pPr marL="228600" lvl="0" indent="-228600" algn="l">
              <a:defRPr/>
            </a:pPr>
            <a:r>
              <a:rPr lang="en-US" altLang="ko-KR" dirty="0"/>
              <a:t>R26, R27 : X pointer</a:t>
            </a:r>
          </a:p>
          <a:p>
            <a:pPr marL="228600" lvl="0" indent="-228600" algn="l">
              <a:defRPr/>
            </a:pPr>
            <a:r>
              <a:rPr lang="en-US" altLang="ko-KR" dirty="0"/>
              <a:t>R28, R29 : Y pointer</a:t>
            </a:r>
          </a:p>
          <a:p>
            <a:pPr marL="228600" lvl="0" indent="-228600" algn="l">
              <a:defRPr/>
            </a:pPr>
            <a:r>
              <a:rPr lang="en-US" altLang="ko-KR" dirty="0"/>
              <a:t>R30, R31 : Z pointer</a:t>
            </a:r>
          </a:p>
        </p:txBody>
      </p:sp>
      <p:graphicFrame>
        <p:nvGraphicFramePr>
          <p:cNvPr id="4" name="표 3"/>
          <p:cNvGraphicFramePr>
            <a:graphicFrameLocks noGrp="1"/>
          </p:cNvGraphicFramePr>
          <p:nvPr/>
        </p:nvGraphicFramePr>
        <p:xfrm>
          <a:off x="699583" y="1265053"/>
          <a:ext cx="10791923" cy="716540"/>
        </p:xfrm>
        <a:graphic>
          <a:graphicData uri="http://schemas.openxmlformats.org/drawingml/2006/table">
            <a:tbl>
              <a:tblPr firstRow="1" bandRow="1">
                <a:tableStyleId>{01A66EDD-3DAB-4C5B-A090-DC80EC1FD486}</a:tableStyleId>
              </a:tblPr>
              <a:tblGrid>
                <a:gridCol w="674552">
                  <a:extLst>
                    <a:ext uri="{9D8B030D-6E8A-4147-A177-3AD203B41FA5}">
                      <a16:colId xmlns:a16="http://schemas.microsoft.com/office/drawing/2014/main" val="20000"/>
                    </a:ext>
                  </a:extLst>
                </a:gridCol>
                <a:gridCol w="674552">
                  <a:extLst>
                    <a:ext uri="{9D8B030D-6E8A-4147-A177-3AD203B41FA5}">
                      <a16:colId xmlns:a16="http://schemas.microsoft.com/office/drawing/2014/main" val="20001"/>
                    </a:ext>
                  </a:extLst>
                </a:gridCol>
                <a:gridCol w="674552">
                  <a:extLst>
                    <a:ext uri="{9D8B030D-6E8A-4147-A177-3AD203B41FA5}">
                      <a16:colId xmlns:a16="http://schemas.microsoft.com/office/drawing/2014/main" val="20002"/>
                    </a:ext>
                  </a:extLst>
                </a:gridCol>
                <a:gridCol w="674552">
                  <a:extLst>
                    <a:ext uri="{9D8B030D-6E8A-4147-A177-3AD203B41FA5}">
                      <a16:colId xmlns:a16="http://schemas.microsoft.com/office/drawing/2014/main" val="20003"/>
                    </a:ext>
                  </a:extLst>
                </a:gridCol>
                <a:gridCol w="674552">
                  <a:extLst>
                    <a:ext uri="{9D8B030D-6E8A-4147-A177-3AD203B41FA5}">
                      <a16:colId xmlns:a16="http://schemas.microsoft.com/office/drawing/2014/main" val="20004"/>
                    </a:ext>
                  </a:extLst>
                </a:gridCol>
                <a:gridCol w="674552">
                  <a:extLst>
                    <a:ext uri="{9D8B030D-6E8A-4147-A177-3AD203B41FA5}">
                      <a16:colId xmlns:a16="http://schemas.microsoft.com/office/drawing/2014/main" val="20005"/>
                    </a:ext>
                  </a:extLst>
                </a:gridCol>
                <a:gridCol w="674552">
                  <a:extLst>
                    <a:ext uri="{9D8B030D-6E8A-4147-A177-3AD203B41FA5}">
                      <a16:colId xmlns:a16="http://schemas.microsoft.com/office/drawing/2014/main" val="20006"/>
                    </a:ext>
                  </a:extLst>
                </a:gridCol>
                <a:gridCol w="674552">
                  <a:extLst>
                    <a:ext uri="{9D8B030D-6E8A-4147-A177-3AD203B41FA5}">
                      <a16:colId xmlns:a16="http://schemas.microsoft.com/office/drawing/2014/main" val="20007"/>
                    </a:ext>
                  </a:extLst>
                </a:gridCol>
                <a:gridCol w="674552">
                  <a:extLst>
                    <a:ext uri="{9D8B030D-6E8A-4147-A177-3AD203B41FA5}">
                      <a16:colId xmlns:a16="http://schemas.microsoft.com/office/drawing/2014/main" val="20008"/>
                    </a:ext>
                  </a:extLst>
                </a:gridCol>
                <a:gridCol w="674552">
                  <a:extLst>
                    <a:ext uri="{9D8B030D-6E8A-4147-A177-3AD203B41FA5}">
                      <a16:colId xmlns:a16="http://schemas.microsoft.com/office/drawing/2014/main" val="20009"/>
                    </a:ext>
                  </a:extLst>
                </a:gridCol>
                <a:gridCol w="668656">
                  <a:extLst>
                    <a:ext uri="{9D8B030D-6E8A-4147-A177-3AD203B41FA5}">
                      <a16:colId xmlns:a16="http://schemas.microsoft.com/office/drawing/2014/main" val="20010"/>
                    </a:ext>
                  </a:extLst>
                </a:gridCol>
                <a:gridCol w="674552">
                  <a:extLst>
                    <a:ext uri="{9D8B030D-6E8A-4147-A177-3AD203B41FA5}">
                      <a16:colId xmlns:a16="http://schemas.microsoft.com/office/drawing/2014/main" val="20011"/>
                    </a:ext>
                  </a:extLst>
                </a:gridCol>
                <a:gridCol w="668655">
                  <a:extLst>
                    <a:ext uri="{9D8B030D-6E8A-4147-A177-3AD203B41FA5}">
                      <a16:colId xmlns:a16="http://schemas.microsoft.com/office/drawing/2014/main" val="20012"/>
                    </a:ext>
                  </a:extLst>
                </a:gridCol>
                <a:gridCol w="678180">
                  <a:extLst>
                    <a:ext uri="{9D8B030D-6E8A-4147-A177-3AD203B41FA5}">
                      <a16:colId xmlns:a16="http://schemas.microsoft.com/office/drawing/2014/main" val="20013"/>
                    </a:ext>
                  </a:extLst>
                </a:gridCol>
                <a:gridCol w="678180">
                  <a:extLst>
                    <a:ext uri="{9D8B030D-6E8A-4147-A177-3AD203B41FA5}">
                      <a16:colId xmlns:a16="http://schemas.microsoft.com/office/drawing/2014/main" val="20014"/>
                    </a:ext>
                  </a:extLst>
                </a:gridCol>
                <a:gridCol w="678180">
                  <a:extLst>
                    <a:ext uri="{9D8B030D-6E8A-4147-A177-3AD203B41FA5}">
                      <a16:colId xmlns:a16="http://schemas.microsoft.com/office/drawing/2014/main" val="20015"/>
                    </a:ext>
                  </a:extLst>
                </a:gridCol>
              </a:tblGrid>
              <a:tr h="716540">
                <a:tc>
                  <a:txBody>
                    <a:bodyPr/>
                    <a:lstStyle/>
                    <a:p>
                      <a:pPr lvl="0" algn="ctr">
                        <a:defRPr/>
                      </a:pPr>
                      <a:r>
                        <a:rPr lang="en-US" altLang="ko-KR" sz="3400">
                          <a:solidFill>
                            <a:srgbClr val="000000"/>
                          </a:solidFill>
                        </a:rPr>
                        <a:t>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a:txBody>
                    <a:bodyPr/>
                    <a:lstStyle/>
                    <a:p>
                      <a:pPr lvl="0" algn="ctr">
                        <a:defRPr/>
                      </a:pPr>
                      <a:r>
                        <a:rPr lang="en-US" altLang="ko-KR" sz="3400">
                          <a:solidFill>
                            <a:srgbClr val="000000"/>
                          </a:solidFill>
                        </a:rPr>
                        <a:t>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lt2"/>
                    </a:solidFill>
                  </a:tcPr>
                </a:tc>
                <a:tc>
                  <a:txBody>
                    <a:bodyPr/>
                    <a:lstStyle/>
                    <a:p>
                      <a:pPr lvl="0" algn="ctr">
                        <a:defRPr/>
                      </a:pPr>
                      <a:r>
                        <a:rPr lang="en-US" altLang="ko-KR" sz="3400">
                          <a:solidFill>
                            <a:srgbClr val="000000"/>
                          </a:solidFill>
                        </a:rPr>
                        <a:t>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8</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9</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extLst>
                  <a:ext uri="{0D108BD9-81ED-4DB2-BD59-A6C34878D82A}">
                    <a16:rowId xmlns:a16="http://schemas.microsoft.com/office/drawing/2014/main" val="10000"/>
                  </a:ext>
                </a:extLst>
              </a:tr>
            </a:tbl>
          </a:graphicData>
        </a:graphic>
      </p:graphicFrame>
      <p:graphicFrame>
        <p:nvGraphicFramePr>
          <p:cNvPr id="6" name="표 5"/>
          <p:cNvGraphicFramePr>
            <a:graphicFrameLocks noGrp="1"/>
          </p:cNvGraphicFramePr>
          <p:nvPr/>
        </p:nvGraphicFramePr>
        <p:xfrm>
          <a:off x="699584" y="2220709"/>
          <a:ext cx="10792832" cy="731520"/>
        </p:xfrm>
        <a:graphic>
          <a:graphicData uri="http://schemas.openxmlformats.org/drawingml/2006/table">
            <a:tbl>
              <a:tblPr firstRow="1" bandRow="1">
                <a:tableStyleId>{01A66EDD-3DAB-4C5B-A090-DC80EC1FD486}</a:tableStyleId>
              </a:tblPr>
              <a:tblGrid>
                <a:gridCol w="674552">
                  <a:extLst>
                    <a:ext uri="{9D8B030D-6E8A-4147-A177-3AD203B41FA5}">
                      <a16:colId xmlns:a16="http://schemas.microsoft.com/office/drawing/2014/main" val="20000"/>
                    </a:ext>
                  </a:extLst>
                </a:gridCol>
                <a:gridCol w="674552">
                  <a:extLst>
                    <a:ext uri="{9D8B030D-6E8A-4147-A177-3AD203B41FA5}">
                      <a16:colId xmlns:a16="http://schemas.microsoft.com/office/drawing/2014/main" val="20001"/>
                    </a:ext>
                  </a:extLst>
                </a:gridCol>
                <a:gridCol w="674552">
                  <a:extLst>
                    <a:ext uri="{9D8B030D-6E8A-4147-A177-3AD203B41FA5}">
                      <a16:colId xmlns:a16="http://schemas.microsoft.com/office/drawing/2014/main" val="20002"/>
                    </a:ext>
                  </a:extLst>
                </a:gridCol>
                <a:gridCol w="674552">
                  <a:extLst>
                    <a:ext uri="{9D8B030D-6E8A-4147-A177-3AD203B41FA5}">
                      <a16:colId xmlns:a16="http://schemas.microsoft.com/office/drawing/2014/main" val="20003"/>
                    </a:ext>
                  </a:extLst>
                </a:gridCol>
                <a:gridCol w="674552">
                  <a:extLst>
                    <a:ext uri="{9D8B030D-6E8A-4147-A177-3AD203B41FA5}">
                      <a16:colId xmlns:a16="http://schemas.microsoft.com/office/drawing/2014/main" val="20004"/>
                    </a:ext>
                  </a:extLst>
                </a:gridCol>
                <a:gridCol w="674552">
                  <a:extLst>
                    <a:ext uri="{9D8B030D-6E8A-4147-A177-3AD203B41FA5}">
                      <a16:colId xmlns:a16="http://schemas.microsoft.com/office/drawing/2014/main" val="20005"/>
                    </a:ext>
                  </a:extLst>
                </a:gridCol>
                <a:gridCol w="674552">
                  <a:extLst>
                    <a:ext uri="{9D8B030D-6E8A-4147-A177-3AD203B41FA5}">
                      <a16:colId xmlns:a16="http://schemas.microsoft.com/office/drawing/2014/main" val="20006"/>
                    </a:ext>
                  </a:extLst>
                </a:gridCol>
                <a:gridCol w="674552">
                  <a:extLst>
                    <a:ext uri="{9D8B030D-6E8A-4147-A177-3AD203B41FA5}">
                      <a16:colId xmlns:a16="http://schemas.microsoft.com/office/drawing/2014/main" val="20007"/>
                    </a:ext>
                  </a:extLst>
                </a:gridCol>
                <a:gridCol w="674552">
                  <a:extLst>
                    <a:ext uri="{9D8B030D-6E8A-4147-A177-3AD203B41FA5}">
                      <a16:colId xmlns:a16="http://schemas.microsoft.com/office/drawing/2014/main" val="20008"/>
                    </a:ext>
                  </a:extLst>
                </a:gridCol>
                <a:gridCol w="674552">
                  <a:extLst>
                    <a:ext uri="{9D8B030D-6E8A-4147-A177-3AD203B41FA5}">
                      <a16:colId xmlns:a16="http://schemas.microsoft.com/office/drawing/2014/main" val="20009"/>
                    </a:ext>
                  </a:extLst>
                </a:gridCol>
                <a:gridCol w="674552">
                  <a:extLst>
                    <a:ext uri="{9D8B030D-6E8A-4147-A177-3AD203B41FA5}">
                      <a16:colId xmlns:a16="http://schemas.microsoft.com/office/drawing/2014/main" val="20010"/>
                    </a:ext>
                  </a:extLst>
                </a:gridCol>
                <a:gridCol w="674552">
                  <a:extLst>
                    <a:ext uri="{9D8B030D-6E8A-4147-A177-3AD203B41FA5}">
                      <a16:colId xmlns:a16="http://schemas.microsoft.com/office/drawing/2014/main" val="20011"/>
                    </a:ext>
                  </a:extLst>
                </a:gridCol>
                <a:gridCol w="674552">
                  <a:extLst>
                    <a:ext uri="{9D8B030D-6E8A-4147-A177-3AD203B41FA5}">
                      <a16:colId xmlns:a16="http://schemas.microsoft.com/office/drawing/2014/main" val="20012"/>
                    </a:ext>
                  </a:extLst>
                </a:gridCol>
                <a:gridCol w="674552">
                  <a:extLst>
                    <a:ext uri="{9D8B030D-6E8A-4147-A177-3AD203B41FA5}">
                      <a16:colId xmlns:a16="http://schemas.microsoft.com/office/drawing/2014/main" val="20013"/>
                    </a:ext>
                  </a:extLst>
                </a:gridCol>
                <a:gridCol w="674552">
                  <a:extLst>
                    <a:ext uri="{9D8B030D-6E8A-4147-A177-3AD203B41FA5}">
                      <a16:colId xmlns:a16="http://schemas.microsoft.com/office/drawing/2014/main" val="20014"/>
                    </a:ext>
                  </a:extLst>
                </a:gridCol>
                <a:gridCol w="674552">
                  <a:extLst>
                    <a:ext uri="{9D8B030D-6E8A-4147-A177-3AD203B41FA5}">
                      <a16:colId xmlns:a16="http://schemas.microsoft.com/office/drawing/2014/main" val="20015"/>
                    </a:ext>
                  </a:extLst>
                </a:gridCol>
              </a:tblGrid>
              <a:tr h="266812">
                <a:tc rowSpan="2">
                  <a:txBody>
                    <a:bodyPr/>
                    <a:lstStyle/>
                    <a:p>
                      <a:pPr lvl="0" algn="ctr">
                        <a:defRPr/>
                      </a:pPr>
                      <a:r>
                        <a:rPr lang="en-US" altLang="ko-KR" sz="3400">
                          <a:solidFill>
                            <a:srgbClr val="000000"/>
                          </a:solidFill>
                        </a:rPr>
                        <a:t>16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18</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19</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27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extLst>
                  <a:ext uri="{0D108BD9-81ED-4DB2-BD59-A6C34878D82A}">
                    <a16:rowId xmlns:a16="http://schemas.microsoft.com/office/drawing/2014/main" val="10000"/>
                  </a:ext>
                </a:extLst>
              </a:tr>
              <a:tr h="266812">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vMerge="1">
                  <a:txBody>
                    <a:bodyPr/>
                    <a:lstStyle/>
                    <a:p>
                      <a:pPr lvl="0">
                        <a:defRPr/>
                      </a:pPr>
                      <a:endParaRPr lang="en-US" altLang="ko-KR"/>
                    </a:p>
                  </a:txBody>
                  <a:tcPr/>
                </a:tc>
                <a:tc vMerge="1">
                  <a:txBody>
                    <a:bodyPr/>
                    <a:lstStyle/>
                    <a:p>
                      <a:pPr lvl="0">
                        <a:defRPr/>
                      </a:pPr>
                      <a:endParaRPr lang="en-US" altLang="ko-KR"/>
                    </a:p>
                  </a:txBody>
                  <a:tcPr/>
                </a:tc>
                <a:extLst>
                  <a:ext uri="{0D108BD9-81ED-4DB2-BD59-A6C34878D82A}">
                    <a16:rowId xmlns:a16="http://schemas.microsoft.com/office/drawing/2014/main" val="10001"/>
                  </a:ext>
                </a:extLst>
              </a:tr>
            </a:tbl>
          </a:graphicData>
        </a:graphic>
      </p:graphicFrame>
      <p:sp>
        <p:nvSpPr>
          <p:cNvPr id="23" name="가로 글상자 22"/>
          <p:cNvSpPr txBox="1"/>
          <p:nvPr/>
        </p:nvSpPr>
        <p:spPr>
          <a:xfrm>
            <a:off x="8803352" y="2276738"/>
            <a:ext cx="672353" cy="604333"/>
          </a:xfrm>
          <a:prstGeom prst="rect">
            <a:avLst/>
          </a:prstGeom>
        </p:spPr>
        <p:txBody>
          <a:bodyPr wrap="square">
            <a:spAutoFit/>
          </a:bodyPr>
          <a:lstStyle/>
          <a:p>
            <a:pPr lvl="0" algn="ctr">
              <a:defRPr/>
            </a:pPr>
            <a:r>
              <a:rPr lang="en-US" altLang="ko-KR" sz="3400" b="1"/>
              <a:t>28</a:t>
            </a:r>
          </a:p>
        </p:txBody>
      </p:sp>
      <p:sp>
        <p:nvSpPr>
          <p:cNvPr id="24" name="가로 글상자 23"/>
          <p:cNvSpPr txBox="1"/>
          <p:nvPr/>
        </p:nvSpPr>
        <p:spPr>
          <a:xfrm>
            <a:off x="9465111" y="2276738"/>
            <a:ext cx="672353" cy="604333"/>
          </a:xfrm>
          <a:prstGeom prst="rect">
            <a:avLst/>
          </a:prstGeom>
        </p:spPr>
        <p:txBody>
          <a:bodyPr wrap="square">
            <a:spAutoFit/>
          </a:bodyPr>
          <a:lstStyle/>
          <a:p>
            <a:pPr lvl="0" algn="ctr">
              <a:defRPr/>
            </a:pPr>
            <a:r>
              <a:rPr lang="en-US" altLang="ko-KR" sz="3400" b="1"/>
              <a:t>29</a:t>
            </a:r>
          </a:p>
        </p:txBody>
      </p:sp>
    </p:spTree>
    <p:extLst>
      <p:ext uri="{BB962C8B-B14F-4D97-AF65-F5344CB8AC3E}">
        <p14:creationId xmlns:p14="http://schemas.microsoft.com/office/powerpoint/2010/main" val="273490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defRPr/>
            </a:pPr>
            <a:r>
              <a:rPr lang="ko-KR" altLang="en-US"/>
              <a:t>코드 분석</a:t>
            </a:r>
          </a:p>
        </p:txBody>
      </p:sp>
      <p:sp>
        <p:nvSpPr>
          <p:cNvPr id="3" name="Text Placeholder 2"/>
          <p:cNvSpPr>
            <a:spLocks noGrp="1"/>
          </p:cNvSpPr>
          <p:nvPr>
            <p:ph type="body" sz="quarter" idx="10"/>
          </p:nvPr>
        </p:nvSpPr>
        <p:spPr>
          <a:xfrm>
            <a:off x="411162" y="3302000"/>
            <a:ext cx="11369675" cy="3221908"/>
          </a:xfrm>
        </p:spPr>
        <p:txBody>
          <a:bodyPr/>
          <a:lstStyle/>
          <a:p>
            <a:pPr marL="228600" lvl="0" indent="-228600" algn="l">
              <a:defRPr/>
            </a:pPr>
            <a:r>
              <a:rPr lang="ko-KR" altLang="en-US"/>
              <a:t>매개변수는 </a:t>
            </a:r>
            <a:r>
              <a:rPr lang="en-US" altLang="ko-KR"/>
              <a:t>(R24,R25), (R22, R23), (R20, R21) ... </a:t>
            </a:r>
            <a:r>
              <a:rPr lang="ko-KR" altLang="en-US"/>
              <a:t>순서로 입력</a:t>
            </a:r>
          </a:p>
          <a:p>
            <a:pPr marL="685800" lvl="1" indent="-228600" algn="l">
              <a:defRPr/>
            </a:pPr>
            <a:r>
              <a:rPr lang="ko-KR" altLang="en-US"/>
              <a:t>변수의 주소값이 </a:t>
            </a:r>
            <a:r>
              <a:rPr lang="en-US" altLang="ko-KR"/>
              <a:t>16-bit </a:t>
            </a:r>
            <a:r>
              <a:rPr lang="ko-KR" altLang="en-US"/>
              <a:t>형태로 저장되어 있음</a:t>
            </a:r>
          </a:p>
          <a:p>
            <a:pPr marL="228600" lvl="0" indent="-228600" algn="l">
              <a:defRPr/>
            </a:pPr>
            <a:r>
              <a:rPr lang="ko-KR" altLang="en-US"/>
              <a:t>포인터로 활용하기 위해서는 </a:t>
            </a:r>
            <a:r>
              <a:rPr lang="en-US" altLang="ko-KR"/>
              <a:t>X, Y, Z</a:t>
            </a:r>
            <a:r>
              <a:rPr lang="ko-KR" altLang="en-US"/>
              <a:t>를 통해야 함</a:t>
            </a:r>
          </a:p>
          <a:p>
            <a:pPr marL="228600" lvl="0" indent="-228600" algn="l">
              <a:defRPr/>
            </a:pPr>
            <a:r>
              <a:rPr lang="ko-KR" altLang="en-US"/>
              <a:t>따라서 </a:t>
            </a:r>
            <a:r>
              <a:rPr lang="en-US" altLang="ko-KR"/>
              <a:t>MOVW</a:t>
            </a:r>
            <a:r>
              <a:rPr lang="ko-KR" altLang="en-US"/>
              <a:t> 명령어를 통해 </a:t>
            </a:r>
            <a:r>
              <a:rPr lang="en-US" altLang="ko-KR"/>
              <a:t>X, Y, Z</a:t>
            </a:r>
            <a:r>
              <a:rPr lang="ko-KR" altLang="en-US"/>
              <a:t> 포인터로 사용 가능한 레지스터로 값을 이동</a:t>
            </a:r>
          </a:p>
        </p:txBody>
      </p:sp>
      <p:graphicFrame>
        <p:nvGraphicFramePr>
          <p:cNvPr id="4" name="표 3"/>
          <p:cNvGraphicFramePr>
            <a:graphicFrameLocks noGrp="1"/>
          </p:cNvGraphicFramePr>
          <p:nvPr/>
        </p:nvGraphicFramePr>
        <p:xfrm>
          <a:off x="699583" y="1265053"/>
          <a:ext cx="10791923" cy="716540"/>
        </p:xfrm>
        <a:graphic>
          <a:graphicData uri="http://schemas.openxmlformats.org/drawingml/2006/table">
            <a:tbl>
              <a:tblPr firstRow="1" bandRow="1">
                <a:tableStyleId>{01A66EDD-3DAB-4C5B-A090-DC80EC1FD486}</a:tableStyleId>
              </a:tblPr>
              <a:tblGrid>
                <a:gridCol w="674552">
                  <a:extLst>
                    <a:ext uri="{9D8B030D-6E8A-4147-A177-3AD203B41FA5}">
                      <a16:colId xmlns:a16="http://schemas.microsoft.com/office/drawing/2014/main" val="20000"/>
                    </a:ext>
                  </a:extLst>
                </a:gridCol>
                <a:gridCol w="674552">
                  <a:extLst>
                    <a:ext uri="{9D8B030D-6E8A-4147-A177-3AD203B41FA5}">
                      <a16:colId xmlns:a16="http://schemas.microsoft.com/office/drawing/2014/main" val="20001"/>
                    </a:ext>
                  </a:extLst>
                </a:gridCol>
                <a:gridCol w="674552">
                  <a:extLst>
                    <a:ext uri="{9D8B030D-6E8A-4147-A177-3AD203B41FA5}">
                      <a16:colId xmlns:a16="http://schemas.microsoft.com/office/drawing/2014/main" val="20002"/>
                    </a:ext>
                  </a:extLst>
                </a:gridCol>
                <a:gridCol w="674552">
                  <a:extLst>
                    <a:ext uri="{9D8B030D-6E8A-4147-A177-3AD203B41FA5}">
                      <a16:colId xmlns:a16="http://schemas.microsoft.com/office/drawing/2014/main" val="20003"/>
                    </a:ext>
                  </a:extLst>
                </a:gridCol>
                <a:gridCol w="674552">
                  <a:extLst>
                    <a:ext uri="{9D8B030D-6E8A-4147-A177-3AD203B41FA5}">
                      <a16:colId xmlns:a16="http://schemas.microsoft.com/office/drawing/2014/main" val="20004"/>
                    </a:ext>
                  </a:extLst>
                </a:gridCol>
                <a:gridCol w="674552">
                  <a:extLst>
                    <a:ext uri="{9D8B030D-6E8A-4147-A177-3AD203B41FA5}">
                      <a16:colId xmlns:a16="http://schemas.microsoft.com/office/drawing/2014/main" val="20005"/>
                    </a:ext>
                  </a:extLst>
                </a:gridCol>
                <a:gridCol w="674552">
                  <a:extLst>
                    <a:ext uri="{9D8B030D-6E8A-4147-A177-3AD203B41FA5}">
                      <a16:colId xmlns:a16="http://schemas.microsoft.com/office/drawing/2014/main" val="20006"/>
                    </a:ext>
                  </a:extLst>
                </a:gridCol>
                <a:gridCol w="674552">
                  <a:extLst>
                    <a:ext uri="{9D8B030D-6E8A-4147-A177-3AD203B41FA5}">
                      <a16:colId xmlns:a16="http://schemas.microsoft.com/office/drawing/2014/main" val="20007"/>
                    </a:ext>
                  </a:extLst>
                </a:gridCol>
                <a:gridCol w="674552">
                  <a:extLst>
                    <a:ext uri="{9D8B030D-6E8A-4147-A177-3AD203B41FA5}">
                      <a16:colId xmlns:a16="http://schemas.microsoft.com/office/drawing/2014/main" val="20008"/>
                    </a:ext>
                  </a:extLst>
                </a:gridCol>
                <a:gridCol w="674552">
                  <a:extLst>
                    <a:ext uri="{9D8B030D-6E8A-4147-A177-3AD203B41FA5}">
                      <a16:colId xmlns:a16="http://schemas.microsoft.com/office/drawing/2014/main" val="20009"/>
                    </a:ext>
                  </a:extLst>
                </a:gridCol>
                <a:gridCol w="668656">
                  <a:extLst>
                    <a:ext uri="{9D8B030D-6E8A-4147-A177-3AD203B41FA5}">
                      <a16:colId xmlns:a16="http://schemas.microsoft.com/office/drawing/2014/main" val="20010"/>
                    </a:ext>
                  </a:extLst>
                </a:gridCol>
                <a:gridCol w="674552">
                  <a:extLst>
                    <a:ext uri="{9D8B030D-6E8A-4147-A177-3AD203B41FA5}">
                      <a16:colId xmlns:a16="http://schemas.microsoft.com/office/drawing/2014/main" val="20011"/>
                    </a:ext>
                  </a:extLst>
                </a:gridCol>
                <a:gridCol w="668655">
                  <a:extLst>
                    <a:ext uri="{9D8B030D-6E8A-4147-A177-3AD203B41FA5}">
                      <a16:colId xmlns:a16="http://schemas.microsoft.com/office/drawing/2014/main" val="20012"/>
                    </a:ext>
                  </a:extLst>
                </a:gridCol>
                <a:gridCol w="678180">
                  <a:extLst>
                    <a:ext uri="{9D8B030D-6E8A-4147-A177-3AD203B41FA5}">
                      <a16:colId xmlns:a16="http://schemas.microsoft.com/office/drawing/2014/main" val="20013"/>
                    </a:ext>
                  </a:extLst>
                </a:gridCol>
                <a:gridCol w="678180">
                  <a:extLst>
                    <a:ext uri="{9D8B030D-6E8A-4147-A177-3AD203B41FA5}">
                      <a16:colId xmlns:a16="http://schemas.microsoft.com/office/drawing/2014/main" val="20014"/>
                    </a:ext>
                  </a:extLst>
                </a:gridCol>
                <a:gridCol w="678180">
                  <a:extLst>
                    <a:ext uri="{9D8B030D-6E8A-4147-A177-3AD203B41FA5}">
                      <a16:colId xmlns:a16="http://schemas.microsoft.com/office/drawing/2014/main" val="20015"/>
                    </a:ext>
                  </a:extLst>
                </a:gridCol>
              </a:tblGrid>
              <a:tr h="716540">
                <a:tc>
                  <a:txBody>
                    <a:bodyPr/>
                    <a:lstStyle/>
                    <a:p>
                      <a:pPr lvl="0" algn="ctr">
                        <a:defRPr/>
                      </a:pPr>
                      <a:r>
                        <a:rPr lang="en-US" altLang="ko-KR" sz="3400">
                          <a:solidFill>
                            <a:srgbClr val="000000"/>
                          </a:solidFill>
                        </a:rPr>
                        <a:t>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a:txBody>
                    <a:bodyPr/>
                    <a:lstStyle/>
                    <a:p>
                      <a:pPr lvl="0" algn="ctr">
                        <a:defRPr/>
                      </a:pPr>
                      <a:r>
                        <a:rPr lang="en-US" altLang="ko-KR" sz="3400">
                          <a:solidFill>
                            <a:srgbClr val="000000"/>
                          </a:solidFill>
                        </a:rPr>
                        <a:t>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lt2"/>
                    </a:solidFill>
                  </a:tcPr>
                </a:tc>
                <a:tc>
                  <a:txBody>
                    <a:bodyPr/>
                    <a:lstStyle/>
                    <a:p>
                      <a:pPr lvl="0" algn="ctr">
                        <a:defRPr/>
                      </a:pPr>
                      <a:r>
                        <a:rPr lang="en-US" altLang="ko-KR" sz="3400">
                          <a:solidFill>
                            <a:srgbClr val="000000"/>
                          </a:solidFill>
                        </a:rPr>
                        <a:t>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8</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9</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a:txBody>
                    <a:bodyPr/>
                    <a:lstStyle/>
                    <a:p>
                      <a:pPr lvl="0" algn="ctr">
                        <a:defRPr/>
                      </a:pPr>
                      <a:r>
                        <a:rPr lang="en-US" altLang="ko-KR" sz="3400">
                          <a:solidFill>
                            <a:srgbClr val="000000"/>
                          </a:solidFill>
                        </a:rPr>
                        <a:t>15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extLst>
                  <a:ext uri="{0D108BD9-81ED-4DB2-BD59-A6C34878D82A}">
                    <a16:rowId xmlns:a16="http://schemas.microsoft.com/office/drawing/2014/main" val="10000"/>
                  </a:ext>
                </a:extLst>
              </a:tr>
            </a:tbl>
          </a:graphicData>
        </a:graphic>
      </p:graphicFrame>
      <p:graphicFrame>
        <p:nvGraphicFramePr>
          <p:cNvPr id="6" name="표 5"/>
          <p:cNvGraphicFramePr>
            <a:graphicFrameLocks noGrp="1"/>
          </p:cNvGraphicFramePr>
          <p:nvPr/>
        </p:nvGraphicFramePr>
        <p:xfrm>
          <a:off x="699584" y="2220709"/>
          <a:ext cx="10792832" cy="731520"/>
        </p:xfrm>
        <a:graphic>
          <a:graphicData uri="http://schemas.openxmlformats.org/drawingml/2006/table">
            <a:tbl>
              <a:tblPr firstRow="1" bandRow="1">
                <a:tableStyleId>{01A66EDD-3DAB-4C5B-A090-DC80EC1FD486}</a:tableStyleId>
              </a:tblPr>
              <a:tblGrid>
                <a:gridCol w="674552">
                  <a:extLst>
                    <a:ext uri="{9D8B030D-6E8A-4147-A177-3AD203B41FA5}">
                      <a16:colId xmlns:a16="http://schemas.microsoft.com/office/drawing/2014/main" val="20000"/>
                    </a:ext>
                  </a:extLst>
                </a:gridCol>
                <a:gridCol w="674552">
                  <a:extLst>
                    <a:ext uri="{9D8B030D-6E8A-4147-A177-3AD203B41FA5}">
                      <a16:colId xmlns:a16="http://schemas.microsoft.com/office/drawing/2014/main" val="20001"/>
                    </a:ext>
                  </a:extLst>
                </a:gridCol>
                <a:gridCol w="674552">
                  <a:extLst>
                    <a:ext uri="{9D8B030D-6E8A-4147-A177-3AD203B41FA5}">
                      <a16:colId xmlns:a16="http://schemas.microsoft.com/office/drawing/2014/main" val="20002"/>
                    </a:ext>
                  </a:extLst>
                </a:gridCol>
                <a:gridCol w="674552">
                  <a:extLst>
                    <a:ext uri="{9D8B030D-6E8A-4147-A177-3AD203B41FA5}">
                      <a16:colId xmlns:a16="http://schemas.microsoft.com/office/drawing/2014/main" val="20003"/>
                    </a:ext>
                  </a:extLst>
                </a:gridCol>
                <a:gridCol w="674552">
                  <a:extLst>
                    <a:ext uri="{9D8B030D-6E8A-4147-A177-3AD203B41FA5}">
                      <a16:colId xmlns:a16="http://schemas.microsoft.com/office/drawing/2014/main" val="20004"/>
                    </a:ext>
                  </a:extLst>
                </a:gridCol>
                <a:gridCol w="674552">
                  <a:extLst>
                    <a:ext uri="{9D8B030D-6E8A-4147-A177-3AD203B41FA5}">
                      <a16:colId xmlns:a16="http://schemas.microsoft.com/office/drawing/2014/main" val="20005"/>
                    </a:ext>
                  </a:extLst>
                </a:gridCol>
                <a:gridCol w="674552">
                  <a:extLst>
                    <a:ext uri="{9D8B030D-6E8A-4147-A177-3AD203B41FA5}">
                      <a16:colId xmlns:a16="http://schemas.microsoft.com/office/drawing/2014/main" val="20006"/>
                    </a:ext>
                  </a:extLst>
                </a:gridCol>
                <a:gridCol w="674552">
                  <a:extLst>
                    <a:ext uri="{9D8B030D-6E8A-4147-A177-3AD203B41FA5}">
                      <a16:colId xmlns:a16="http://schemas.microsoft.com/office/drawing/2014/main" val="20007"/>
                    </a:ext>
                  </a:extLst>
                </a:gridCol>
                <a:gridCol w="674552">
                  <a:extLst>
                    <a:ext uri="{9D8B030D-6E8A-4147-A177-3AD203B41FA5}">
                      <a16:colId xmlns:a16="http://schemas.microsoft.com/office/drawing/2014/main" val="20008"/>
                    </a:ext>
                  </a:extLst>
                </a:gridCol>
                <a:gridCol w="674552">
                  <a:extLst>
                    <a:ext uri="{9D8B030D-6E8A-4147-A177-3AD203B41FA5}">
                      <a16:colId xmlns:a16="http://schemas.microsoft.com/office/drawing/2014/main" val="20009"/>
                    </a:ext>
                  </a:extLst>
                </a:gridCol>
                <a:gridCol w="674552">
                  <a:extLst>
                    <a:ext uri="{9D8B030D-6E8A-4147-A177-3AD203B41FA5}">
                      <a16:colId xmlns:a16="http://schemas.microsoft.com/office/drawing/2014/main" val="20010"/>
                    </a:ext>
                  </a:extLst>
                </a:gridCol>
                <a:gridCol w="674552">
                  <a:extLst>
                    <a:ext uri="{9D8B030D-6E8A-4147-A177-3AD203B41FA5}">
                      <a16:colId xmlns:a16="http://schemas.microsoft.com/office/drawing/2014/main" val="20011"/>
                    </a:ext>
                  </a:extLst>
                </a:gridCol>
                <a:gridCol w="674552">
                  <a:extLst>
                    <a:ext uri="{9D8B030D-6E8A-4147-A177-3AD203B41FA5}">
                      <a16:colId xmlns:a16="http://schemas.microsoft.com/office/drawing/2014/main" val="20012"/>
                    </a:ext>
                  </a:extLst>
                </a:gridCol>
                <a:gridCol w="674552">
                  <a:extLst>
                    <a:ext uri="{9D8B030D-6E8A-4147-A177-3AD203B41FA5}">
                      <a16:colId xmlns:a16="http://schemas.microsoft.com/office/drawing/2014/main" val="20013"/>
                    </a:ext>
                  </a:extLst>
                </a:gridCol>
                <a:gridCol w="674552">
                  <a:extLst>
                    <a:ext uri="{9D8B030D-6E8A-4147-A177-3AD203B41FA5}">
                      <a16:colId xmlns:a16="http://schemas.microsoft.com/office/drawing/2014/main" val="20014"/>
                    </a:ext>
                  </a:extLst>
                </a:gridCol>
                <a:gridCol w="674552">
                  <a:extLst>
                    <a:ext uri="{9D8B030D-6E8A-4147-A177-3AD203B41FA5}">
                      <a16:colId xmlns:a16="http://schemas.microsoft.com/office/drawing/2014/main" val="20015"/>
                    </a:ext>
                  </a:extLst>
                </a:gridCol>
              </a:tblGrid>
              <a:tr h="266812">
                <a:tc rowSpan="2">
                  <a:txBody>
                    <a:bodyPr/>
                    <a:lstStyle/>
                    <a:p>
                      <a:pPr lvl="0" algn="ctr">
                        <a:defRPr/>
                      </a:pPr>
                      <a:r>
                        <a:rPr lang="en-US" altLang="ko-KR" sz="3400">
                          <a:solidFill>
                            <a:srgbClr val="000000"/>
                          </a:solidFill>
                        </a:rPr>
                        <a:t>16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tcPr>
                </a:tc>
                <a:tc rowSpan="2">
                  <a:txBody>
                    <a:bodyPr/>
                    <a:lstStyle/>
                    <a:p>
                      <a:pPr lvl="0" algn="ctr">
                        <a:defRPr/>
                      </a:pPr>
                      <a:r>
                        <a:rPr lang="en-US" altLang="ko-KR" sz="3400">
                          <a:solidFill>
                            <a:srgbClr val="000000"/>
                          </a:solidFill>
                        </a:rPr>
                        <a:t>18</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19</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22</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23</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24</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25</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noFill/>
                  </a:tcPr>
                </a:tc>
                <a:tc rowSpan="2">
                  <a:txBody>
                    <a:bodyPr/>
                    <a:lstStyle/>
                    <a:p>
                      <a:pPr lvl="0" algn="ctr">
                        <a:defRPr/>
                      </a:pPr>
                      <a:r>
                        <a:rPr lang="en-US" altLang="ko-KR" sz="3400">
                          <a:solidFill>
                            <a:srgbClr val="000000"/>
                          </a:solidFill>
                        </a:rPr>
                        <a:t>26</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27</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9525" cap="flat" cmpd="sng" algn="ctr">
                      <a:no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30</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tc rowSpan="2">
                  <a:txBody>
                    <a:bodyPr/>
                    <a:lstStyle/>
                    <a:p>
                      <a:pPr lvl="0" algn="ctr">
                        <a:defRPr/>
                      </a:pPr>
                      <a:r>
                        <a:rPr lang="en-US" altLang="ko-KR" sz="3400">
                          <a:solidFill>
                            <a:srgbClr val="000000"/>
                          </a:solidFill>
                        </a:rPr>
                        <a:t>31</a:t>
                      </a: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12700" cap="flat" cmpd="sng" algn="ctr">
                      <a:solidFill>
                        <a:schemeClr val="tx1"/>
                      </a:solidFill>
                      <a:prstDash val="solid"/>
                      <a:round/>
                      <a:headEnd w="med" len="med"/>
                      <a:tailEnd w="med" len="med"/>
                    </a:lnT>
                    <a:lnB w="12700" cap="flat" cmpd="sng" algn="ctr">
                      <a:solidFill>
                        <a:schemeClr val="tx1"/>
                      </a:solidFill>
                      <a:prstDash val="solid"/>
                      <a:round/>
                      <a:headEnd w="med" len="med"/>
                      <a:tailEnd w="med" len="med"/>
                    </a:lnB>
                    <a:solidFill>
                      <a:schemeClr val="accent4"/>
                    </a:solidFill>
                  </a:tcPr>
                </a:tc>
                <a:extLst>
                  <a:ext uri="{0D108BD9-81ED-4DB2-BD59-A6C34878D82A}">
                    <a16:rowId xmlns:a16="http://schemas.microsoft.com/office/drawing/2014/main" val="10000"/>
                  </a:ext>
                </a:extLst>
              </a:tr>
              <a:tr h="266812">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vMerge="1">
                  <a:txBody>
                    <a:bodyPr/>
                    <a:lstStyle/>
                    <a:p>
                      <a:pPr lvl="0">
                        <a:defRPr/>
                      </a:pPr>
                      <a:endParaRPr lang="en-US" altLang="ko-KR"/>
                    </a:p>
                  </a:txBody>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a:txBody>
                    <a:bodyPr/>
                    <a:lstStyle/>
                    <a:p>
                      <a:pPr lvl="0">
                        <a:defRPr/>
                      </a:pPr>
                      <a:endParaRPr lang="en-US" altLang="ko-KR">
                        <a:solidFill>
                          <a:srgbClr val="000000"/>
                        </a:solidFill>
                      </a:endParaRPr>
                    </a:p>
                  </a:txBody>
                  <a:tcPr>
                    <a:lnL w="12700" cap="flat" cmpd="sng" algn="ctr">
                      <a:solidFill>
                        <a:schemeClr val="tx1"/>
                      </a:solidFill>
                      <a:prstDash val="solid"/>
                      <a:round/>
                      <a:headEnd w="med" len="med"/>
                      <a:tailEnd w="med" len="med"/>
                    </a:lnL>
                    <a:lnR w="12700" cap="flat" cmpd="sng" algn="ctr">
                      <a:solidFill>
                        <a:schemeClr val="tx1"/>
                      </a:solidFill>
                      <a:prstDash val="solid"/>
                      <a:round/>
                      <a:headEnd w="med" len="med"/>
                      <a:tailEnd w="med" len="med"/>
                    </a:lnR>
                    <a:lnT w="9525" cap="flat" cmpd="sng" algn="ctr">
                      <a:noFill/>
                      <a:prstDash val="solid"/>
                      <a:round/>
                      <a:headEnd w="med" len="med"/>
                      <a:tailEnd w="med" len="med"/>
                    </a:lnT>
                    <a:lnB w="12700" cap="flat" cmpd="sng" algn="ctr">
                      <a:solidFill>
                        <a:schemeClr val="tx1"/>
                      </a:solidFill>
                      <a:prstDash val="solid"/>
                      <a:round/>
                      <a:headEnd w="med" len="med"/>
                      <a:tailEnd w="med" len="med"/>
                    </a:lnB>
                    <a:solidFill>
                      <a:schemeClr val="accent1"/>
                    </a:solidFill>
                  </a:tcPr>
                </a:tc>
                <a:tc vMerge="1">
                  <a:txBody>
                    <a:bodyPr/>
                    <a:lstStyle/>
                    <a:p>
                      <a:pPr lvl="0">
                        <a:defRPr/>
                      </a:pPr>
                      <a:endParaRPr lang="en-US" altLang="ko-KR"/>
                    </a:p>
                  </a:txBody>
                  <a:tcPr/>
                </a:tc>
                <a:tc vMerge="1">
                  <a:txBody>
                    <a:bodyPr/>
                    <a:lstStyle/>
                    <a:p>
                      <a:pPr lvl="0">
                        <a:defRPr/>
                      </a:pPr>
                      <a:endParaRPr lang="en-US" altLang="ko-KR"/>
                    </a:p>
                  </a:txBody>
                  <a:tcPr/>
                </a:tc>
                <a:extLst>
                  <a:ext uri="{0D108BD9-81ED-4DB2-BD59-A6C34878D82A}">
                    <a16:rowId xmlns:a16="http://schemas.microsoft.com/office/drawing/2014/main" val="10001"/>
                  </a:ext>
                </a:extLst>
              </a:tr>
            </a:tbl>
          </a:graphicData>
        </a:graphic>
      </p:graphicFrame>
      <p:sp>
        <p:nvSpPr>
          <p:cNvPr id="23" name="가로 글상자 22"/>
          <p:cNvSpPr txBox="1"/>
          <p:nvPr/>
        </p:nvSpPr>
        <p:spPr>
          <a:xfrm>
            <a:off x="8803352" y="2276738"/>
            <a:ext cx="672353" cy="604333"/>
          </a:xfrm>
          <a:prstGeom prst="rect">
            <a:avLst/>
          </a:prstGeom>
        </p:spPr>
        <p:txBody>
          <a:bodyPr wrap="square">
            <a:spAutoFit/>
          </a:bodyPr>
          <a:lstStyle/>
          <a:p>
            <a:pPr lvl="0" algn="ctr">
              <a:defRPr/>
            </a:pPr>
            <a:r>
              <a:rPr lang="en-US" altLang="ko-KR" sz="3400" b="1"/>
              <a:t>28</a:t>
            </a:r>
          </a:p>
        </p:txBody>
      </p:sp>
      <p:sp>
        <p:nvSpPr>
          <p:cNvPr id="24" name="가로 글상자 23"/>
          <p:cNvSpPr txBox="1"/>
          <p:nvPr/>
        </p:nvSpPr>
        <p:spPr>
          <a:xfrm>
            <a:off x="9465111" y="2276738"/>
            <a:ext cx="672353" cy="604333"/>
          </a:xfrm>
          <a:prstGeom prst="rect">
            <a:avLst/>
          </a:prstGeom>
        </p:spPr>
        <p:txBody>
          <a:bodyPr wrap="square">
            <a:spAutoFit/>
          </a:bodyPr>
          <a:lstStyle/>
          <a:p>
            <a:pPr lvl="0" algn="ctr">
              <a:defRPr/>
            </a:pPr>
            <a:r>
              <a:rPr lang="en-US" altLang="ko-KR" sz="3400" b="1"/>
              <a:t>29</a:t>
            </a:r>
          </a:p>
        </p:txBody>
      </p:sp>
    </p:spTree>
    <p:extLst>
      <p:ext uri="{BB962C8B-B14F-4D97-AF65-F5344CB8AC3E}">
        <p14:creationId xmlns:p14="http://schemas.microsoft.com/office/powerpoint/2010/main" val="312371255"/>
      </p:ext>
    </p:extLst>
  </p:cSld>
  <p:clrMapOvr>
    <a:masterClrMapping/>
  </p:clrMapOvr>
</p:sld>
</file>

<file path=ppt/theme/theme1.xml><?xml version="1.0" encoding="utf-8"?>
<a:theme xmlns:a="http://schemas.openxmlformats.org/drawingml/2006/main" name="CryptoCraft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제목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2">
      <a:majorFont>
        <a:latin typeface="Arial"/>
        <a:ea typeface="맑은 고딕"/>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875</Words>
  <Application>Microsoft Macintosh PowerPoint</Application>
  <PresentationFormat>Widescreen</PresentationFormat>
  <Paragraphs>176</Paragraphs>
  <Slides>11</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맑은 고딕</vt:lpstr>
      <vt:lpstr>Arial</vt:lpstr>
      <vt:lpstr>Helvetica</vt:lpstr>
      <vt:lpstr>CryptoCraft 테마</vt:lpstr>
      <vt:lpstr>제목 테마</vt:lpstr>
      <vt:lpstr>AVR 프로그래밍</vt:lpstr>
      <vt:lpstr>PowerPoint Presentation</vt:lpstr>
      <vt:lpstr>AVR이란?</vt:lpstr>
      <vt:lpstr>AVR이란?</vt:lpstr>
      <vt:lpstr>기초 어셈블리 구현</vt:lpstr>
      <vt:lpstr>기초 어셈블리 구현</vt:lpstr>
      <vt:lpstr>기초 어셈블리 구현</vt:lpstr>
      <vt:lpstr>코드 분석</vt:lpstr>
      <vt:lpstr>코드 분석</vt:lpstr>
      <vt:lpstr>코드 분석</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HD</dc:creator>
  <cp:lastModifiedBy>김상원</cp:lastModifiedBy>
  <cp:revision>92</cp:revision>
  <dcterms:created xsi:type="dcterms:W3CDTF">2019-03-05T04:29:07Z</dcterms:created>
  <dcterms:modified xsi:type="dcterms:W3CDTF">2023-10-16T06:23:44Z</dcterms:modified>
  <cp:version/>
</cp:coreProperties>
</file>