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269" r:id="rId2"/>
    <p:sldId id="536" r:id="rId3"/>
    <p:sldId id="518" r:id="rId4"/>
    <p:sldId id="519" r:id="rId5"/>
    <p:sldId id="537" r:id="rId6"/>
    <p:sldId id="538" r:id="rId7"/>
    <p:sldId id="539" r:id="rId8"/>
    <p:sldId id="540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41" r:id="rId18"/>
    <p:sldId id="532" r:id="rId19"/>
    <p:sldId id="542" r:id="rId20"/>
    <p:sldId id="54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7" autoAdjust="0"/>
    <p:restoredTop sz="94660"/>
  </p:normalViewPr>
  <p:slideViewPr>
    <p:cSldViewPr snapToGrid="0">
      <p:cViewPr>
        <p:scale>
          <a:sx n="110" d="100"/>
          <a:sy n="110" d="100"/>
        </p:scale>
        <p:origin x="7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호 송" userId="2b17f9b522adaa49" providerId="LiveId" clId="{922B189E-0418-48A6-A53A-03AE3A068E66}"/>
    <pc:docChg chg="modSld">
      <pc:chgData name="민호 송" userId="2b17f9b522adaa49" providerId="LiveId" clId="{922B189E-0418-48A6-A53A-03AE3A068E66}" dt="2023-10-26T00:27:39.661" v="5"/>
      <pc:docMkLst>
        <pc:docMk/>
      </pc:docMkLst>
      <pc:sldChg chg="modSp mod">
        <pc:chgData name="민호 송" userId="2b17f9b522adaa49" providerId="LiveId" clId="{922B189E-0418-48A6-A53A-03AE3A068E66}" dt="2023-10-26T00:27:39.661" v="5"/>
        <pc:sldMkLst>
          <pc:docMk/>
          <pc:sldMk cId="2406322206" sldId="269"/>
        </pc:sldMkLst>
        <pc:spChg chg="mod">
          <ac:chgData name="민호 송" userId="2b17f9b522adaa49" providerId="LiveId" clId="{922B189E-0418-48A6-A53A-03AE3A068E66}" dt="2023-10-25T23:58:17.265" v="3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민호 송" userId="2b17f9b522adaa49" providerId="LiveId" clId="{922B189E-0418-48A6-A53A-03AE3A068E66}" dt="2023-10-26T00:27:39.661" v="5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HQC-128-1</c:v>
                </c:pt>
                <c:pt idx="1">
                  <c:v>HQC-192-1</c:v>
                </c:pt>
                <c:pt idx="2">
                  <c:v>HQC-192-2</c:v>
                </c:pt>
                <c:pt idx="3">
                  <c:v>HQC-256-1</c:v>
                </c:pt>
                <c:pt idx="4">
                  <c:v>HQC-256-2</c:v>
                </c:pt>
                <c:pt idx="5">
                  <c:v>HQC-256-3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88.94</c:v>
                </c:pt>
                <c:pt idx="1">
                  <c:v>94.95</c:v>
                </c:pt>
                <c:pt idx="2">
                  <c:v>94.46</c:v>
                </c:pt>
                <c:pt idx="3">
                  <c:v>96.79</c:v>
                </c:pt>
                <c:pt idx="4">
                  <c:v>96.51</c:v>
                </c:pt>
                <c:pt idx="5">
                  <c:v>96.42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B-D246-AEC6-520EBE936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654207"/>
        <c:axId val="844183375"/>
      </c:barChart>
      <c:catAx>
        <c:axId val="84465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4183375"/>
        <c:crosses val="autoZero"/>
        <c:auto val="1"/>
        <c:lblAlgn val="ctr"/>
        <c:lblOffset val="100"/>
        <c:noMultiLvlLbl val="0"/>
      </c:catAx>
      <c:valAx>
        <c:axId val="84418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ore-KR" sz="1300" b="0" i="0" baseline="0" dirty="0" err="1">
                    <a:effectLst/>
                  </a:rPr>
                  <a:t>Degredation</a:t>
                </a:r>
                <a:r>
                  <a:rPr lang="en-US" altLang="ko-Kore-KR" sz="1300" b="0" i="0" baseline="0" dirty="0">
                    <a:effectLst/>
                  </a:rPr>
                  <a:t> of performance (%)</a:t>
                </a:r>
                <a:endParaRPr lang="ko-Kore-KR" altLang="ko-Kore-KR" sz="13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465420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성능 감소 수치</a:t>
            </a:r>
          </a:p>
        </c:rich>
      </c:tx>
      <c:layout>
        <c:manualLayout>
          <c:xMode val="edge"/>
          <c:yMode val="edge"/>
          <c:x val="0.40010772347862078"/>
          <c:y val="6.55109120374151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Kyber</c:v>
                </c:pt>
                <c:pt idx="1">
                  <c:v>Dilithium</c:v>
                </c:pt>
                <c:pt idx="2">
                  <c:v>FALCON</c:v>
                </c:pt>
                <c:pt idx="3">
                  <c:v>SPHINCS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8</c:v>
                </c:pt>
                <c:pt idx="2">
                  <c:v>5</c:v>
                </c:pt>
                <c:pt idx="3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AA-9646-8D46-68E1D099A2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Kyber</c:v>
                </c:pt>
                <c:pt idx="1">
                  <c:v>Dilithium</c:v>
                </c:pt>
                <c:pt idx="2">
                  <c:v>FALCON</c:v>
                </c:pt>
                <c:pt idx="3">
                  <c:v>SPHINCS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21.78</c:v>
                </c:pt>
                <c:pt idx="1">
                  <c:v>19</c:v>
                </c:pt>
                <c:pt idx="2">
                  <c:v>19.77</c:v>
                </c:pt>
                <c:pt idx="3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AA-9646-8D46-68E1D099A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01216"/>
        <c:axId val="125692976"/>
      </c:barChart>
      <c:catAx>
        <c:axId val="12570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692976"/>
        <c:crosses val="autoZero"/>
        <c:auto val="1"/>
        <c:lblAlgn val="ctr"/>
        <c:lblOffset val="100"/>
        <c:noMultiLvlLbl val="0"/>
      </c:catAx>
      <c:valAx>
        <c:axId val="12569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baseline="0" dirty="0" err="1">
                    <a:effectLst/>
                  </a:rPr>
                  <a:t>Degredation</a:t>
                </a:r>
                <a:r>
                  <a:rPr lang="en-US" altLang="ko-KR" sz="1400" b="0" i="0" baseline="0" dirty="0">
                    <a:effectLst/>
                  </a:rPr>
                  <a:t> of performance (%)</a:t>
                </a:r>
                <a:endParaRPr lang="ko-KR" altLang="ko-KR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70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성능 감소 수치</a:t>
            </a:r>
          </a:p>
        </c:rich>
      </c:tx>
      <c:layout>
        <c:manualLayout>
          <c:xMode val="edge"/>
          <c:yMode val="edge"/>
          <c:x val="0.40010772347862078"/>
          <c:y val="6.55109120374151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HQC</c:v>
                </c:pt>
                <c:pt idx="1">
                  <c:v>BIKE</c:v>
                </c:pt>
                <c:pt idx="2">
                  <c:v>McEliece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3.58</c:v>
                </c:pt>
                <c:pt idx="1">
                  <c:v>12</c:v>
                </c:pt>
                <c:pt idx="2">
                  <c:v>5.43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AA-9646-8D46-68E1D099A2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HQC</c:v>
                </c:pt>
                <c:pt idx="1">
                  <c:v>BIKE</c:v>
                </c:pt>
                <c:pt idx="2">
                  <c:v>McEliece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11.06</c:v>
                </c:pt>
                <c:pt idx="1">
                  <c:v>12</c:v>
                </c:pt>
                <c:pt idx="2">
                  <c:v>7.99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AA-9646-8D46-68E1D099A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01216"/>
        <c:axId val="125692976"/>
      </c:barChart>
      <c:catAx>
        <c:axId val="12570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692976"/>
        <c:crosses val="autoZero"/>
        <c:auto val="1"/>
        <c:lblAlgn val="ctr"/>
        <c:lblOffset val="100"/>
        <c:noMultiLvlLbl val="0"/>
      </c:catAx>
      <c:valAx>
        <c:axId val="12569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baseline="0" dirty="0" err="1">
                    <a:effectLst/>
                  </a:rPr>
                  <a:t>Degredation</a:t>
                </a:r>
                <a:r>
                  <a:rPr lang="en-US" altLang="ko-KR" sz="1400" b="0" i="0" baseline="0" dirty="0">
                    <a:effectLst/>
                  </a:rPr>
                  <a:t> of performance (%)</a:t>
                </a:r>
                <a:endParaRPr lang="ko-KR" altLang="ko-KR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570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92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1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08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6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문제는 </a:t>
            </a:r>
            <a:r>
              <a:rPr kumimoji="1" lang="en-US" altLang="ko-KR" dirty="0"/>
              <a:t>SPHINCS</a:t>
            </a:r>
            <a:r>
              <a:rPr kumimoji="1" lang="ko-KR" altLang="en-US" dirty="0"/>
              <a:t> 서명 절차 전체를 다루지 않음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02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2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9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Horner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algorithm</a:t>
            </a:r>
            <a:r>
              <a:rPr kumimoji="1" lang="en-US" altLang="ko-Kore-KR" dirty="0"/>
              <a:t> – </a:t>
            </a:r>
            <a:r>
              <a:rPr kumimoji="1" lang="ko-KR" altLang="en-US" dirty="0"/>
              <a:t>다항식을 푸는데 </a:t>
            </a:r>
            <a:r>
              <a:rPr kumimoji="1" lang="ko-KR" altLang="en-US" dirty="0" err="1"/>
              <a:t>계산량을</a:t>
            </a:r>
            <a:r>
              <a:rPr kumimoji="1" lang="ko-KR" altLang="en-US" dirty="0"/>
              <a:t> 줄일 수 있는 방법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68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Horner</a:t>
            </a:r>
            <a:r>
              <a:rPr kumimoji="1" lang="ko-KR" altLang="en-US" dirty="0"/>
              <a:t> </a:t>
            </a:r>
            <a:r>
              <a:rPr kumimoji="1" lang="en-US" altLang="ko-KR" dirty="0"/>
              <a:t>algorithm</a:t>
            </a:r>
            <a:r>
              <a:rPr kumimoji="1" lang="en-US" altLang="ko-Kore-KR" dirty="0"/>
              <a:t> – </a:t>
            </a:r>
            <a:r>
              <a:rPr kumimoji="1" lang="ko-KR" altLang="en-US" dirty="0"/>
              <a:t>다항식을 푸는데 </a:t>
            </a:r>
            <a:r>
              <a:rPr kumimoji="1" lang="ko-KR" altLang="en-US" dirty="0" err="1"/>
              <a:t>계산량을</a:t>
            </a:r>
            <a:r>
              <a:rPr kumimoji="1" lang="ko-KR" altLang="en-US" dirty="0"/>
              <a:t> 줄일 수 있는 방법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45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6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5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1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6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3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Expensive:</a:t>
            </a:r>
          </a:p>
          <a:p>
            <a:r>
              <a:rPr kumimoji="1" lang="en-US" altLang="ko-Kore-KR" dirty="0"/>
              <a:t>Block-RAM</a:t>
            </a:r>
            <a:r>
              <a:rPr kumimoji="1" lang="ko-KR" altLang="en-US" dirty="0"/>
              <a:t> 사용 여부에 따라 추가 슬라이스가 달라짐</a:t>
            </a:r>
            <a:endParaRPr kumimoji="1" lang="en-US" altLang="ko-KR" dirty="0"/>
          </a:p>
          <a:p>
            <a:r>
              <a:rPr kumimoji="1" lang="en-US" altLang="ko-KR" dirty="0"/>
              <a:t>32</a:t>
            </a:r>
            <a:r>
              <a:rPr kumimoji="1" lang="ko-KR" altLang="en-US" dirty="0"/>
              <a:t> 사이클이 추가로 필요한데 논문에서는 기존 성능에 작은 영향을 미친다고 함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5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CDT sampler:</a:t>
            </a:r>
          </a:p>
          <a:p>
            <a:r>
              <a:rPr kumimoji="1" lang="ko-KR" altLang="en-US" dirty="0"/>
              <a:t>이산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분포를 이용하여 암호화 키나 중요한 암호학적 파라미터를 생성하는 샘플링 알고리즘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Expensive:</a:t>
            </a:r>
          </a:p>
          <a:p>
            <a:r>
              <a:rPr kumimoji="1" lang="en-US" altLang="ko-Kore-KR" dirty="0"/>
              <a:t>Block-RAM</a:t>
            </a:r>
            <a:r>
              <a:rPr kumimoji="1" lang="ko-KR" altLang="en-US" dirty="0"/>
              <a:t> 사용 여부에 따라 추가 슬라이스가 달라짐</a:t>
            </a:r>
            <a:endParaRPr kumimoji="1" lang="en-US" altLang="ko-KR" dirty="0"/>
          </a:p>
          <a:p>
            <a:r>
              <a:rPr kumimoji="1" lang="en-US" altLang="ko-KR" dirty="0"/>
              <a:t>32</a:t>
            </a:r>
            <a:r>
              <a:rPr kumimoji="1" lang="ko-KR" altLang="en-US" dirty="0"/>
              <a:t> 사이클이 추가로 필요한데 논문에서는 기존 성능에 작은 영향을 미친다고 함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4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Expensive:</a:t>
            </a:r>
          </a:p>
          <a:p>
            <a:r>
              <a:rPr kumimoji="1" lang="en-US" altLang="ko-Kore-KR" dirty="0"/>
              <a:t>Block-RAM</a:t>
            </a:r>
            <a:r>
              <a:rPr kumimoji="1" lang="ko-KR" altLang="en-US" dirty="0"/>
              <a:t> 사용 여부에 따라 추가 슬라이스가 달라짐</a:t>
            </a:r>
            <a:endParaRPr kumimoji="1" lang="en-US" altLang="ko-KR" dirty="0"/>
          </a:p>
          <a:p>
            <a:r>
              <a:rPr kumimoji="1" lang="en-US" altLang="ko-KR" dirty="0"/>
              <a:t>32</a:t>
            </a:r>
            <a:r>
              <a:rPr kumimoji="1" lang="ko-KR" altLang="en-US" dirty="0"/>
              <a:t> 사이클이 추가로 필요한데 논문에서는 기존 성능에 작은 영향을 미친다고 함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12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1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62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PQC </a:t>
            </a:r>
            <a:r>
              <a:rPr lang="ko-KR" altLang="en-US" dirty="0"/>
              <a:t>부채널대응 성능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/>
              <a:t>: https://youtu.be/5Ywg1Uyfssw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 </a:t>
            </a:r>
            <a:r>
              <a:rPr lang="en-US" altLang="ko-KR" sz="3200" b="1" dirty="0" err="1"/>
              <a:t>Dilithium</a:t>
            </a:r>
            <a:r>
              <a:rPr lang="en-US" altLang="ko-KR" sz="3200" b="1" dirty="0"/>
              <a:t>, Falcon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Fault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attack</a:t>
            </a:r>
            <a:r>
              <a:rPr lang="ko-KR" altLang="en-US" sz="2400" b="1" dirty="0"/>
              <a:t>에 관한 대응책</a:t>
            </a:r>
            <a:endParaRPr lang="en-US" altLang="ko-KR" sz="2400" b="1" dirty="0"/>
          </a:p>
          <a:p>
            <a:pPr lvl="1"/>
            <a:r>
              <a:rPr lang="en" altLang="ko-Kore-KR" sz="2000" dirty="0"/>
              <a:t>Intel E5-1620 CPU</a:t>
            </a:r>
            <a:r>
              <a:rPr lang="ko-KR" altLang="en-US" sz="2000" dirty="0"/>
              <a:t>에서 구현</a:t>
            </a:r>
            <a:endParaRPr lang="en-US" altLang="ko-KR" sz="2000" dirty="0"/>
          </a:p>
          <a:p>
            <a:pPr lvl="1"/>
            <a:r>
              <a:rPr lang="en-US" altLang="ko-KR" sz="2000" dirty="0"/>
              <a:t>verify-after-sign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lvl="2"/>
            <a:r>
              <a:rPr lang="en-US" altLang="ko-KR" dirty="0"/>
              <a:t>Verify-after-sign : </a:t>
            </a:r>
            <a:r>
              <a:rPr lang="ko-KR" altLang="en-US" dirty="0"/>
              <a:t>서명 후 서명을 확인하는 과정</a:t>
            </a:r>
            <a:endParaRPr lang="en-US" altLang="ko-KR" dirty="0"/>
          </a:p>
          <a:p>
            <a:pPr lvl="2"/>
            <a:r>
              <a:rPr lang="ko-KR" altLang="en-US" dirty="0"/>
              <a:t>서명을 두 번 생성하는 것보다 실행시간이 효율적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sz="2400" b="1" dirty="0"/>
              <a:t>Falcon</a:t>
            </a:r>
            <a:r>
              <a:rPr lang="ko-KR" altLang="en-US" sz="2400" b="1" dirty="0"/>
              <a:t>의 키 생성 과정에서 최대 </a:t>
            </a:r>
            <a:r>
              <a:rPr lang="en-US" altLang="ko-KR" sz="2400" b="1" dirty="0">
                <a:solidFill>
                  <a:schemeClr val="accent1"/>
                </a:solidFill>
              </a:rPr>
              <a:t>30%</a:t>
            </a:r>
            <a:r>
              <a:rPr lang="ko-KR" altLang="en-US" sz="2400" b="1" dirty="0"/>
              <a:t>의 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오버헤드가 발생하나 전체에 끼치는 </a:t>
            </a:r>
            <a:r>
              <a:rPr lang="ko-KR" altLang="en-US" sz="2400" b="1" dirty="0">
                <a:solidFill>
                  <a:schemeClr val="accent1"/>
                </a:solidFill>
              </a:rPr>
              <a:t>영향은 미미함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b="1" dirty="0"/>
              <a:t>사용하는 </a:t>
            </a:r>
            <a:r>
              <a:rPr lang="en-US" altLang="ko-KR" sz="2400" b="1" dirty="0"/>
              <a:t>Parameter</a:t>
            </a:r>
            <a:r>
              <a:rPr lang="ko-KR" altLang="en-US" sz="2400" b="1" dirty="0"/>
              <a:t>에 따라 성능 감소율 다름</a:t>
            </a:r>
            <a:endParaRPr lang="en-US" altLang="ko-KR" sz="2400" b="1" dirty="0"/>
          </a:p>
          <a:p>
            <a:pPr lvl="2"/>
            <a:r>
              <a:rPr lang="en-US" altLang="ko-KR" dirty="0"/>
              <a:t>Falcon</a:t>
            </a:r>
            <a:r>
              <a:rPr lang="ko-KR" altLang="en-US" dirty="0"/>
              <a:t> 최대 </a:t>
            </a:r>
            <a:r>
              <a:rPr lang="en-US" altLang="ko-KR" b="1" dirty="0">
                <a:solidFill>
                  <a:srgbClr val="FF0000"/>
                </a:solidFill>
              </a:rPr>
              <a:t>5%</a:t>
            </a:r>
            <a:r>
              <a:rPr lang="ko-KR" altLang="en-US" dirty="0"/>
              <a:t>의 오버헤드 발생</a:t>
            </a:r>
            <a:endParaRPr lang="en-US" altLang="ko-KR" dirty="0"/>
          </a:p>
          <a:p>
            <a:pPr lvl="2"/>
            <a:r>
              <a:rPr lang="en-US" altLang="ko-KR" dirty="0" err="1"/>
              <a:t>Dilithium</a:t>
            </a:r>
            <a:r>
              <a:rPr lang="ko-KR" altLang="en-US" dirty="0"/>
              <a:t> 최대 </a:t>
            </a:r>
            <a:r>
              <a:rPr lang="en-US" altLang="ko-KR" b="1" dirty="0">
                <a:solidFill>
                  <a:srgbClr val="FF0000"/>
                </a:solidFill>
              </a:rPr>
              <a:t>19%</a:t>
            </a:r>
            <a:r>
              <a:rPr lang="ko-KR" altLang="en-US" dirty="0"/>
              <a:t>의 </a:t>
            </a:r>
            <a:r>
              <a:rPr lang="ko-KR" altLang="en-US" sz="2000" dirty="0"/>
              <a:t>오버헤드 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74140" y="6389569"/>
            <a:ext cx="545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ore-KR" sz="1000" dirty="0">
                <a:effectLst/>
                <a:latin typeface="LinLibertineT"/>
              </a:rPr>
              <a:t>S. McCarthy, J. Howe, N. Smyth, S. Brannigan, and M. O’Neill. BEARZ attack FALCON: implementation attacks with countermeasures on the FALCON signature scheme. Cryptology </a:t>
            </a:r>
            <a:r>
              <a:rPr lang="en" altLang="ko-Kore-KR" sz="1000" dirty="0" err="1">
                <a:effectLst/>
                <a:latin typeface="LinLibertineT"/>
              </a:rPr>
              <a:t>ePrint</a:t>
            </a:r>
            <a:r>
              <a:rPr lang="en" altLang="ko-Kore-KR" sz="1000" dirty="0">
                <a:effectLst/>
                <a:latin typeface="LinLibertineT"/>
              </a:rPr>
              <a:t> </a:t>
            </a:r>
            <a:r>
              <a:rPr lang="en" altLang="ko-Kore-KR" sz="1000" dirty="0" err="1">
                <a:effectLst/>
                <a:latin typeface="LinLibertineT"/>
              </a:rPr>
              <a:t>Archiv</a:t>
            </a:r>
            <a:r>
              <a:rPr lang="en" altLang="ko-Kore-KR" sz="1000" dirty="0">
                <a:effectLst/>
                <a:latin typeface="LinLibertineT"/>
              </a:rPr>
              <a:t>, 2019. </a:t>
            </a:r>
            <a:endParaRPr lang="en" altLang="ko-Kore-KR" sz="800" dirty="0">
              <a:effectLst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6FDD9F-28E4-7D79-6C14-4D019304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673" y="2174300"/>
            <a:ext cx="4356435" cy="39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8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Falcon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Fault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attack</a:t>
            </a:r>
            <a:r>
              <a:rPr lang="ko-KR" altLang="en-US" sz="2400" b="1" dirty="0"/>
              <a:t>에 관한 대응책</a:t>
            </a:r>
            <a:endParaRPr lang="en-US" altLang="ko-KR" sz="2400" b="1" dirty="0"/>
          </a:p>
          <a:p>
            <a:pPr lvl="1"/>
            <a:r>
              <a:rPr lang="en" altLang="ko-Kore-KR" sz="2000" dirty="0"/>
              <a:t>FPGA Xilinx </a:t>
            </a:r>
            <a:r>
              <a:rPr lang="en-US" altLang="ko-Kore-KR" sz="2000" dirty="0"/>
              <a:t>ZYNQ</a:t>
            </a:r>
            <a:r>
              <a:rPr lang="ko-KR" altLang="en-US" sz="2000" dirty="0"/>
              <a:t>에서 구현</a:t>
            </a:r>
            <a:endParaRPr lang="en-US" altLang="ko-KR" sz="2000" dirty="0"/>
          </a:p>
          <a:p>
            <a:pPr lvl="1"/>
            <a:r>
              <a:rPr lang="en-US" altLang="ko-KR" sz="2000" dirty="0"/>
              <a:t>Falcon</a:t>
            </a:r>
            <a:r>
              <a:rPr lang="ko-KR" altLang="en-US" sz="2000" dirty="0"/>
              <a:t>은 </a:t>
            </a:r>
            <a:r>
              <a:rPr lang="en-US" altLang="ko-KR" sz="2000" dirty="0"/>
              <a:t>Gaussian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샘플러</a:t>
            </a:r>
            <a:r>
              <a:rPr lang="ko-KR" altLang="en-US" sz="2000" dirty="0"/>
              <a:t> 사용으로 </a:t>
            </a:r>
            <a:r>
              <a:rPr lang="en-US" altLang="ko-KR" sz="2000" dirty="0"/>
              <a:t>Fault attack</a:t>
            </a:r>
            <a:r>
              <a:rPr lang="ko-KR" altLang="en-US" sz="2000" dirty="0"/>
              <a:t>에 취약</a:t>
            </a:r>
            <a:endParaRPr lang="en-US" altLang="ko-KR" sz="2000" dirty="0"/>
          </a:p>
          <a:p>
            <a:pPr lvl="1"/>
            <a:r>
              <a:rPr lang="ko-KR" altLang="en-US" sz="2000" dirty="0"/>
              <a:t>효율적인 오류 감지 방식 제안</a:t>
            </a:r>
            <a:endParaRPr lang="en-US" altLang="ko-KR" sz="2000" dirty="0"/>
          </a:p>
          <a:p>
            <a:pPr lvl="2"/>
            <a:r>
              <a:rPr lang="en-US" altLang="ko-KR" dirty="0"/>
              <a:t>Falcon</a:t>
            </a:r>
            <a:r>
              <a:rPr lang="ko-KR" altLang="en-US" dirty="0"/>
              <a:t> </a:t>
            </a:r>
            <a:r>
              <a:rPr lang="ko-KR" altLang="en-US" dirty="0" err="1"/>
              <a:t>샘플러에</a:t>
            </a:r>
            <a:r>
              <a:rPr lang="ko-KR" altLang="en-US" dirty="0"/>
              <a:t> 대한 재계산을 통해 에러 탐지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sz="2400" b="1" dirty="0"/>
              <a:t>Architecture</a:t>
            </a:r>
            <a:r>
              <a:rPr lang="ko-KR" altLang="en-US" sz="2400" b="1" dirty="0"/>
              <a:t>에 따라 성능이 달라짐</a:t>
            </a:r>
            <a:endParaRPr lang="en-US" altLang="ko-KR" sz="1600" dirty="0"/>
          </a:p>
          <a:p>
            <a:pPr lvl="1"/>
            <a:r>
              <a:rPr lang="en-US" altLang="ko-KR" sz="2000" dirty="0"/>
              <a:t>Area</a:t>
            </a:r>
            <a:r>
              <a:rPr lang="ko-KR" altLang="en-US" sz="2000" dirty="0"/>
              <a:t> 측면에서 최대 </a:t>
            </a:r>
            <a:r>
              <a:rPr lang="en-US" altLang="ko-KR" sz="2000" b="1" dirty="0">
                <a:solidFill>
                  <a:srgbClr val="FF0000"/>
                </a:solidFill>
              </a:rPr>
              <a:t>22.59%</a:t>
            </a:r>
            <a:r>
              <a:rPr lang="ko-KR" altLang="en-US" sz="2000" dirty="0"/>
              <a:t> 오버헤드</a:t>
            </a:r>
            <a:endParaRPr lang="en-US" altLang="ko-KR" sz="2000" dirty="0"/>
          </a:p>
          <a:p>
            <a:pPr lvl="1"/>
            <a:r>
              <a:rPr lang="en-US" altLang="ko-KR" sz="2000" dirty="0"/>
              <a:t>Delay</a:t>
            </a:r>
            <a:r>
              <a:rPr lang="ko-KR" altLang="en-US" sz="2000" dirty="0"/>
              <a:t> 측면에서 최대 </a:t>
            </a:r>
            <a:r>
              <a:rPr lang="en-US" altLang="ko-KR" sz="2000" b="1" dirty="0">
                <a:solidFill>
                  <a:srgbClr val="FF0000"/>
                </a:solidFill>
              </a:rPr>
              <a:t>19.77%</a:t>
            </a:r>
            <a:r>
              <a:rPr lang="ko-KR" altLang="en-US" sz="2000" dirty="0"/>
              <a:t> 오버헤드</a:t>
            </a:r>
            <a:endParaRPr lang="en-US" altLang="ko-KR" sz="2000" dirty="0"/>
          </a:p>
          <a:p>
            <a:pPr lvl="1"/>
            <a:r>
              <a:rPr lang="en-US" altLang="ko-KR" sz="2000" dirty="0"/>
              <a:t>Power</a:t>
            </a:r>
            <a:r>
              <a:rPr lang="ko-KR" altLang="en-US" sz="2000" dirty="0"/>
              <a:t> 측면에서 최대 </a:t>
            </a:r>
            <a:r>
              <a:rPr lang="en-US" altLang="ko-KR" sz="2000" b="1" dirty="0">
                <a:solidFill>
                  <a:srgbClr val="FF0000"/>
                </a:solidFill>
              </a:rPr>
              <a:t>10.67%</a:t>
            </a:r>
            <a:r>
              <a:rPr lang="ko-KR" altLang="en-US" sz="2000" dirty="0"/>
              <a:t> 오버헤드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5836474" y="5561351"/>
            <a:ext cx="5917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ore-KR" sz="1000" dirty="0">
                <a:effectLst/>
                <a:latin typeface="LinLibertineT"/>
              </a:rPr>
              <a:t>A. </a:t>
            </a:r>
            <a:r>
              <a:rPr lang="en" altLang="ko-Kore-KR" sz="1000" dirty="0" err="1">
                <a:effectLst/>
                <a:latin typeface="LinLibertineT"/>
              </a:rPr>
              <a:t>Sarker</a:t>
            </a:r>
            <a:r>
              <a:rPr lang="en" altLang="ko-Kore-KR" sz="1000" dirty="0">
                <a:effectLst/>
                <a:latin typeface="LinLibertineT"/>
              </a:rPr>
              <a:t>, M. </a:t>
            </a:r>
            <a:r>
              <a:rPr lang="en" altLang="ko-Kore-KR" sz="1000" dirty="0" err="1">
                <a:effectLst/>
                <a:latin typeface="LinLibertineT"/>
              </a:rPr>
              <a:t>Mozaffari-Kermani</a:t>
            </a:r>
            <a:r>
              <a:rPr lang="en" altLang="ko-Kore-KR" sz="1000" dirty="0">
                <a:effectLst/>
                <a:latin typeface="LinLibertineT"/>
              </a:rPr>
              <a:t>, and R. </a:t>
            </a:r>
            <a:r>
              <a:rPr lang="en" altLang="ko-Kore-KR" sz="1000" dirty="0" err="1">
                <a:effectLst/>
                <a:latin typeface="LinLibertineT"/>
              </a:rPr>
              <a:t>Azarderakhsh</a:t>
            </a:r>
            <a:r>
              <a:rPr lang="en" altLang="ko-Kore-KR" sz="1000" dirty="0">
                <a:effectLst/>
                <a:latin typeface="LinLibertineT"/>
              </a:rPr>
              <a:t>. Efficient error detection architectures for post-quantum sig- nature FALCON’s Sampler and KEM Saber. IEEE Trans. VLSI Systems, vol. 30, no. 6, pp. 794-802, 2022. </a:t>
            </a:r>
            <a:endParaRPr lang="en" altLang="ko-Kore-KR" sz="800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D1FCF-5028-3DFD-40CD-1EF91F69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45" y="3240561"/>
            <a:ext cx="6203887" cy="23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2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 정리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Lattice based PQC</a:t>
            </a:r>
            <a:r>
              <a:rPr lang="ko-KR" altLang="en-US" sz="2400" b="1" dirty="0"/>
              <a:t>에 </a:t>
            </a:r>
            <a:r>
              <a:rPr lang="ko-KR" altLang="en-US" sz="2400" b="1" dirty="0" err="1"/>
              <a:t>대응법</a:t>
            </a:r>
            <a:r>
              <a:rPr lang="ko-KR" altLang="en-US" sz="2400" b="1" dirty="0"/>
              <a:t> 적용 시 성능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어떤 대응법을 </a:t>
            </a:r>
            <a:r>
              <a:rPr lang="ko-KR" altLang="en-US" sz="2000" dirty="0" err="1"/>
              <a:t>적용하냐에</a:t>
            </a:r>
            <a:r>
              <a:rPr lang="ko-KR" altLang="en-US" sz="2000" dirty="0"/>
              <a:t> 따라 오버헤드 수치가 크게 달라짐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b="1" dirty="0"/>
              <a:t>Power analysis</a:t>
            </a:r>
          </a:p>
          <a:p>
            <a:pPr lvl="1"/>
            <a:r>
              <a:rPr lang="en-US" altLang="ko-KR" sz="2000" dirty="0" err="1"/>
              <a:t>Kyber</a:t>
            </a:r>
            <a:r>
              <a:rPr lang="ko-KR" altLang="en-US" sz="2000" dirty="0"/>
              <a:t>의 경우 </a:t>
            </a:r>
            <a:r>
              <a:rPr lang="ko-KR" altLang="en-US" sz="2000" b="1" dirty="0">
                <a:solidFill>
                  <a:schemeClr val="accent1"/>
                </a:solidFill>
              </a:rPr>
              <a:t>최소 </a:t>
            </a:r>
            <a:r>
              <a:rPr lang="en-US" altLang="ko-KR" sz="2000" b="1" dirty="0">
                <a:solidFill>
                  <a:schemeClr val="accent1"/>
                </a:solidFill>
              </a:rPr>
              <a:t>8%,</a:t>
            </a:r>
            <a:r>
              <a:rPr lang="ko-KR" altLang="en-US" sz="2000" b="1" dirty="0">
                <a:solidFill>
                  <a:schemeClr val="accent1"/>
                </a:solidFill>
              </a:rPr>
              <a:t> 최대 </a:t>
            </a:r>
            <a:r>
              <a:rPr lang="en-US" altLang="ko-KR" sz="2000" b="1" dirty="0">
                <a:solidFill>
                  <a:schemeClr val="accent1"/>
                </a:solidFill>
              </a:rPr>
              <a:t>17%</a:t>
            </a:r>
            <a:r>
              <a:rPr lang="ko-KR" altLang="en-US" sz="2000" dirty="0"/>
              <a:t>의 오버헤드가 발생함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b="1" dirty="0"/>
              <a:t>Fault attack</a:t>
            </a:r>
            <a:r>
              <a:rPr lang="ko-KR" altLang="en-US" sz="2400" b="1" dirty="0"/>
              <a:t> 대응책</a:t>
            </a:r>
            <a:endParaRPr lang="en-US" altLang="ko-KR" sz="2400" b="1" dirty="0"/>
          </a:p>
          <a:p>
            <a:pPr lvl="1"/>
            <a:r>
              <a:rPr lang="en-US" altLang="ko-KR" sz="2000" dirty="0" err="1"/>
              <a:t>Kyber</a:t>
            </a:r>
            <a:r>
              <a:rPr lang="ko-KR" altLang="en-US" sz="2000" dirty="0"/>
              <a:t>의 경우 </a:t>
            </a:r>
            <a:r>
              <a:rPr lang="ko-KR" altLang="en-US" sz="2000" b="1" dirty="0">
                <a:solidFill>
                  <a:schemeClr val="accent1"/>
                </a:solidFill>
              </a:rPr>
              <a:t>최소 </a:t>
            </a:r>
            <a:r>
              <a:rPr lang="en-US" altLang="ko-KR" sz="2000" b="1" dirty="0">
                <a:solidFill>
                  <a:schemeClr val="accent1"/>
                </a:solidFill>
              </a:rPr>
              <a:t>8%,</a:t>
            </a:r>
            <a:r>
              <a:rPr lang="ko-KR" altLang="en-US" sz="2000" b="1" dirty="0">
                <a:solidFill>
                  <a:schemeClr val="accent1"/>
                </a:solidFill>
              </a:rPr>
              <a:t> 최대 </a:t>
            </a:r>
            <a:r>
              <a:rPr lang="en-US" altLang="ko-KR" sz="2000" b="1" dirty="0">
                <a:solidFill>
                  <a:schemeClr val="accent1"/>
                </a:solidFill>
              </a:rPr>
              <a:t>21.78%</a:t>
            </a:r>
            <a:r>
              <a:rPr lang="ko-KR" altLang="en-US" sz="2000" dirty="0"/>
              <a:t>의 오버헤드가 발생함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Dilithium</a:t>
            </a:r>
            <a:r>
              <a:rPr lang="ko-KR" altLang="en-US" sz="2000" dirty="0"/>
              <a:t>의 경우 </a:t>
            </a:r>
            <a:r>
              <a:rPr lang="ko-KR" altLang="en-US" sz="2000" b="1" dirty="0">
                <a:solidFill>
                  <a:schemeClr val="accent1"/>
                </a:solidFill>
              </a:rPr>
              <a:t>최소 </a:t>
            </a:r>
            <a:r>
              <a:rPr lang="en-US" altLang="ko-KR" sz="2000" b="1" dirty="0">
                <a:solidFill>
                  <a:schemeClr val="accent1"/>
                </a:solidFill>
              </a:rPr>
              <a:t>8%,</a:t>
            </a:r>
            <a:r>
              <a:rPr lang="ko-KR" altLang="en-US" sz="2000" b="1" dirty="0">
                <a:solidFill>
                  <a:schemeClr val="accent1"/>
                </a:solidFill>
              </a:rPr>
              <a:t> 최대 </a:t>
            </a:r>
            <a:r>
              <a:rPr lang="en-US" altLang="ko-KR" sz="2000" b="1" dirty="0">
                <a:solidFill>
                  <a:schemeClr val="accent1"/>
                </a:solidFill>
              </a:rPr>
              <a:t>19%</a:t>
            </a:r>
            <a:r>
              <a:rPr lang="ko-KR" altLang="en-US" sz="2000" dirty="0"/>
              <a:t>의 오버헤드가 발생함</a:t>
            </a:r>
            <a:endParaRPr lang="en-US" altLang="ko-KR" sz="2000" dirty="0"/>
          </a:p>
          <a:p>
            <a:pPr lvl="1"/>
            <a:r>
              <a:rPr lang="en-US" altLang="ko-KR" sz="2000" dirty="0"/>
              <a:t>Falcon</a:t>
            </a:r>
            <a:r>
              <a:rPr lang="ko-KR" altLang="en-US" sz="2000" dirty="0"/>
              <a:t>의 경우 </a:t>
            </a:r>
            <a:r>
              <a:rPr lang="ko-KR" altLang="en-US" sz="2000" b="1" dirty="0">
                <a:solidFill>
                  <a:schemeClr val="accent1"/>
                </a:solidFill>
              </a:rPr>
              <a:t>최소 </a:t>
            </a:r>
            <a:r>
              <a:rPr lang="en-US" altLang="ko-KR" sz="2000" b="1" dirty="0">
                <a:solidFill>
                  <a:schemeClr val="accent1"/>
                </a:solidFill>
              </a:rPr>
              <a:t>5%,</a:t>
            </a:r>
            <a:r>
              <a:rPr lang="ko-KR" altLang="en-US" sz="2000" b="1" dirty="0">
                <a:solidFill>
                  <a:schemeClr val="accent1"/>
                </a:solidFill>
              </a:rPr>
              <a:t> 최대 </a:t>
            </a:r>
            <a:r>
              <a:rPr lang="en-US" altLang="ko-KR" sz="2000" b="1" dirty="0">
                <a:solidFill>
                  <a:schemeClr val="accent1"/>
                </a:solidFill>
              </a:rPr>
              <a:t>19.77%</a:t>
            </a:r>
            <a:r>
              <a:rPr lang="ko-KR" altLang="en-US" sz="2000" dirty="0"/>
              <a:t>의 오버헤드가 발생함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CF0BD-FC9D-6E55-BFAC-E681D1506C45}"/>
              </a:ext>
            </a:extLst>
          </p:cNvPr>
          <p:cNvSpPr txBox="1"/>
          <p:nvPr/>
        </p:nvSpPr>
        <p:spPr>
          <a:xfrm>
            <a:off x="1792705" y="5120700"/>
            <a:ext cx="860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평균적으로 약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5%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~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</a:rPr>
              <a:t>20%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</a:rPr>
              <a:t>의 오버헤드 발생</a:t>
            </a:r>
          </a:p>
        </p:txBody>
      </p:sp>
    </p:spTree>
    <p:extLst>
      <p:ext uri="{BB962C8B-B14F-4D97-AF65-F5344CB8AC3E}">
        <p14:creationId xmlns:p14="http://schemas.microsoft.com/office/powerpoint/2010/main" val="231889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연구 현황</a:t>
            </a:r>
            <a:r>
              <a:rPr lang="en-US" altLang="ko-KR" sz="3200" b="1" dirty="0"/>
              <a:t> – Hash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Hash-based PQC</a:t>
            </a:r>
          </a:p>
          <a:p>
            <a:pPr lvl="1"/>
            <a:r>
              <a:rPr lang="en-US" altLang="ko-KR" sz="2000" dirty="0"/>
              <a:t>NIST PQC </a:t>
            </a:r>
            <a:r>
              <a:rPr lang="ko-KR" altLang="en-US" sz="2000" dirty="0"/>
              <a:t>공모전에서 선정된 해시 기반 </a:t>
            </a:r>
            <a:r>
              <a:rPr lang="ko-KR" altLang="en-US" sz="2000" dirty="0" err="1"/>
              <a:t>스킴은</a:t>
            </a:r>
            <a:r>
              <a:rPr lang="ko-KR" altLang="en-US" sz="2000" dirty="0"/>
              <a:t> </a:t>
            </a:r>
            <a:r>
              <a:rPr lang="en-US" altLang="ko-KR" sz="2000" dirty="0"/>
              <a:t>SPHINCS</a:t>
            </a:r>
            <a:r>
              <a:rPr lang="ko-KR" altLang="en-US" sz="2000" dirty="0"/>
              <a:t>가 유일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E9CFD0-CADA-178C-8979-76AB3D8AD4FF}"/>
              </a:ext>
            </a:extLst>
          </p:cNvPr>
          <p:cNvGraphicFramePr>
            <a:graphicFrameLocks noGrp="1"/>
          </p:cNvGraphicFramePr>
          <p:nvPr/>
        </p:nvGraphicFramePr>
        <p:xfrm>
          <a:off x="7145" y="2053652"/>
          <a:ext cx="12184855" cy="236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65">
                  <a:extLst>
                    <a:ext uri="{9D8B030D-6E8A-4147-A177-3AD203B41FA5}">
                      <a16:colId xmlns:a16="http://schemas.microsoft.com/office/drawing/2014/main" val="3704535144"/>
                    </a:ext>
                  </a:extLst>
                </a:gridCol>
                <a:gridCol w="1169233">
                  <a:extLst>
                    <a:ext uri="{9D8B030D-6E8A-4147-A177-3AD203B41FA5}">
                      <a16:colId xmlns:a16="http://schemas.microsoft.com/office/drawing/2014/main" val="4174902849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val="2843916837"/>
                    </a:ext>
                  </a:extLst>
                </a:gridCol>
                <a:gridCol w="8110179">
                  <a:extLst>
                    <a:ext uri="{9D8B030D-6E8A-4147-A177-3AD203B41FA5}">
                      <a16:colId xmlns:a16="http://schemas.microsoft.com/office/drawing/2014/main" val="1136224249"/>
                    </a:ext>
                  </a:extLst>
                </a:gridCol>
                <a:gridCol w="843947">
                  <a:extLst>
                    <a:ext uri="{9D8B030D-6E8A-4147-A177-3AD203B41FA5}">
                      <a16:colId xmlns:a16="http://schemas.microsoft.com/office/drawing/2014/main" val="616807831"/>
                    </a:ext>
                  </a:extLst>
                </a:gridCol>
              </a:tblGrid>
              <a:tr h="7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년도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051092"/>
                  </a:ext>
                </a:extLst>
              </a:tr>
              <a:tr h="46069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Signature</a:t>
                      </a:r>
                      <a:endParaRPr lang="ko-KR" alt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SPHINCS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ASIC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dirty="0">
                          <a:effectLst/>
                          <a:latin typeface="LinLibertineT"/>
                        </a:rPr>
                        <a:t>Reliable hash trees for post-quantum stateless cryptographic hash-based signatures</a:t>
                      </a:r>
                      <a:endParaRPr kumimoji="1" lang="en-US" altLang="ko-KR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865886"/>
                  </a:ext>
                </a:extLst>
              </a:tr>
              <a:tr h="72352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dirty="0">
                          <a:effectLst/>
                          <a:latin typeface="LinLibertineT"/>
                        </a:rPr>
                        <a:t>Fault detection architectures for post-quantum cryptographic stateless hash-based secure signatures benchmarked on ASIC</a:t>
                      </a:r>
                      <a:endParaRPr kumimoji="1" lang="en-US" altLang="ko-KR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542383"/>
                  </a:ext>
                </a:extLst>
              </a:tr>
              <a:tr h="4606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dirty="0">
                          <a:effectLst/>
                          <a:latin typeface="LinLibertineT"/>
                        </a:rPr>
                        <a:t>On protecting SPHINCS</a:t>
                      </a:r>
                      <a:r>
                        <a:rPr lang="en" altLang="ko-Kore-KR" sz="1600" dirty="0">
                          <a:effectLst/>
                          <a:latin typeface="txsys"/>
                        </a:rPr>
                        <a:t>+ </a:t>
                      </a:r>
                      <a:r>
                        <a:rPr lang="en" altLang="ko-Kore-KR" sz="1600" dirty="0">
                          <a:effectLst/>
                          <a:latin typeface="LinLibertineT"/>
                        </a:rPr>
                        <a:t>against fault attacks</a:t>
                      </a:r>
                      <a:endParaRPr kumimoji="1" lang="en" altLang="ko-Kore-KR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09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7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 SPHINCS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Fault</a:t>
            </a:r>
            <a:r>
              <a:rPr lang="ko-KR" altLang="en-US" dirty="0"/>
              <a:t> </a:t>
            </a:r>
            <a:r>
              <a:rPr lang="en-US" altLang="ko-KR" dirty="0"/>
              <a:t>attack</a:t>
            </a:r>
            <a:r>
              <a:rPr lang="ko-KR" altLang="en-US" dirty="0"/>
              <a:t>에 관한 대응책</a:t>
            </a:r>
            <a:endParaRPr lang="en-US" altLang="ko-KR" dirty="0"/>
          </a:p>
          <a:p>
            <a:pPr lvl="1"/>
            <a:r>
              <a:rPr lang="en" altLang="ko-Kore-KR" dirty="0"/>
              <a:t>ASIC</a:t>
            </a:r>
            <a:r>
              <a:rPr lang="ko-KR" altLang="en-US" dirty="0"/>
              <a:t>에서 구현</a:t>
            </a:r>
            <a:endParaRPr lang="en-US" altLang="ko-KR" dirty="0"/>
          </a:p>
          <a:p>
            <a:pPr lvl="1"/>
            <a:r>
              <a:rPr lang="en-US" altLang="ko-KR" dirty="0"/>
              <a:t>fault detection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2"/>
            <a:r>
              <a:rPr lang="ko-KR" altLang="en-US" dirty="0"/>
              <a:t>신뢰할 수 있는 해시 트리로 인한 오류 감지</a:t>
            </a:r>
            <a:endParaRPr lang="en-US" altLang="ko-KR" dirty="0"/>
          </a:p>
          <a:p>
            <a:pPr lvl="2"/>
            <a:r>
              <a:rPr lang="en-US" altLang="ko-KR" dirty="0"/>
              <a:t>SPHINCS </a:t>
            </a:r>
            <a:r>
              <a:rPr lang="ko-KR" altLang="en-US" dirty="0"/>
              <a:t>내부에서 사용하는 암호인 </a:t>
            </a:r>
            <a:r>
              <a:rPr lang="en-US" altLang="ko-KR" dirty="0" err="1"/>
              <a:t>ChaCha</a:t>
            </a:r>
            <a:r>
              <a:rPr lang="ko-KR" altLang="en-US" dirty="0"/>
              <a:t>에 대해 암호화된 피연산자</a:t>
            </a:r>
            <a:r>
              <a:rPr lang="en-US" altLang="ko-KR" dirty="0"/>
              <a:t>(REEO)</a:t>
            </a:r>
            <a:r>
              <a:rPr lang="ko-KR" altLang="en-US" dirty="0" err="1"/>
              <a:t>를</a:t>
            </a:r>
            <a:r>
              <a:rPr lang="ko-KR" altLang="en-US" dirty="0"/>
              <a:t> 사용하여 재계산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Area</a:t>
            </a:r>
            <a:r>
              <a:rPr lang="ko-KR" altLang="en-US" dirty="0"/>
              <a:t> 측면에서 최대 </a:t>
            </a:r>
            <a:r>
              <a:rPr lang="en-US" altLang="ko-KR" b="1" dirty="0">
                <a:solidFill>
                  <a:schemeClr val="accent1"/>
                </a:solidFill>
              </a:rPr>
              <a:t>15.5%</a:t>
            </a:r>
            <a:r>
              <a:rPr lang="ko-KR" altLang="en-US" dirty="0"/>
              <a:t>의 오버헤드 발생</a:t>
            </a:r>
            <a:endParaRPr lang="en-US" altLang="ko-KR" dirty="0"/>
          </a:p>
          <a:p>
            <a:pPr lvl="1"/>
            <a:r>
              <a:rPr lang="en-US" altLang="ko-KR" dirty="0"/>
              <a:t>Performance </a:t>
            </a:r>
            <a:r>
              <a:rPr lang="ko-KR" altLang="en-US" dirty="0"/>
              <a:t>측면에서 최소 </a:t>
            </a:r>
            <a:r>
              <a:rPr lang="en-US" altLang="ko-KR" b="1" dirty="0">
                <a:solidFill>
                  <a:srgbClr val="FF0000"/>
                </a:solidFill>
              </a:rPr>
              <a:t>10.4%</a:t>
            </a:r>
            <a:r>
              <a:rPr lang="en-US" altLang="ko-KR" dirty="0"/>
              <a:t>,</a:t>
            </a:r>
            <a:r>
              <a:rPr lang="ko-KR" altLang="en-US" dirty="0"/>
              <a:t> 최대 </a:t>
            </a:r>
            <a:r>
              <a:rPr lang="en-US" altLang="ko-KR" b="1" dirty="0">
                <a:solidFill>
                  <a:srgbClr val="FF0000"/>
                </a:solidFill>
              </a:rPr>
              <a:t>14.6%</a:t>
            </a:r>
            <a:r>
              <a:rPr lang="ko-KR" altLang="en-US" dirty="0"/>
              <a:t>의 오버헤드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0" y="6457890"/>
            <a:ext cx="72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ore-KR" sz="1000" dirty="0" err="1">
                <a:effectLst/>
                <a:latin typeface="LinLibertineT"/>
              </a:rPr>
              <a:t>M.Mozaffari-Kermani</a:t>
            </a:r>
            <a:r>
              <a:rPr lang="en" altLang="ko-Kore-KR" sz="1000" dirty="0">
                <a:effectLst/>
                <a:latin typeface="LinLibertineT"/>
              </a:rPr>
              <a:t>,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 err="1">
                <a:effectLst/>
                <a:latin typeface="LinLibertineT"/>
              </a:rPr>
              <a:t>R.Azarderakhsh</a:t>
            </a:r>
            <a:r>
              <a:rPr lang="en" altLang="ko-Kore-KR" sz="1000" dirty="0">
                <a:effectLst/>
                <a:latin typeface="LinLibertineT"/>
              </a:rPr>
              <a:t>,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>
                <a:effectLst/>
                <a:latin typeface="LinLibertineT"/>
              </a:rPr>
              <a:t>and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 err="1">
                <a:effectLst/>
                <a:latin typeface="LinLibertineT"/>
              </a:rPr>
              <a:t>A.Aghaie</a:t>
            </a:r>
            <a:r>
              <a:rPr lang="en" altLang="ko-Kore-KR" sz="1000" dirty="0">
                <a:effectLst/>
                <a:latin typeface="LinLibertineT"/>
              </a:rPr>
              <a:t>.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>
                <a:effectLst/>
                <a:latin typeface="LinLibertineT"/>
              </a:rPr>
              <a:t>Fault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>
                <a:effectLst/>
                <a:latin typeface="LinLibertineT"/>
              </a:rPr>
              <a:t>detection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>
                <a:effectLst/>
                <a:latin typeface="LinLibertineT"/>
              </a:rPr>
              <a:t>architectures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>
                <a:effectLst/>
                <a:latin typeface="LinLibertineT"/>
              </a:rPr>
              <a:t>for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>
                <a:effectLst/>
                <a:latin typeface="LinLibertineT"/>
              </a:rPr>
              <a:t>post-quantum</a:t>
            </a:r>
            <a:r>
              <a:rPr lang="ko-KR" altLang="en-US" sz="1000" dirty="0">
                <a:effectLst/>
                <a:latin typeface="LinLibertineT"/>
              </a:rPr>
              <a:t> </a:t>
            </a:r>
            <a:r>
              <a:rPr lang="en" altLang="ko-Kore-KR" sz="1000" dirty="0">
                <a:effectLst/>
                <a:latin typeface="LinLibertineT"/>
              </a:rPr>
              <a:t>cryptographic stateless hash-based secure signatures benchmarked on ASIC. ACM Transactions on Embedded Computing Systems, vol. 16, no. 2, pp. 59:1-19, 2016. </a:t>
            </a:r>
            <a:endParaRPr lang="en" altLang="ko-Kore-KR" sz="800" dirty="0"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067F79-5A78-BB00-3482-31A1D92B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56" y="4640681"/>
            <a:ext cx="7990687" cy="17522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DA282C-790B-34D8-E938-6E917404347E}"/>
              </a:ext>
            </a:extLst>
          </p:cNvPr>
          <p:cNvSpPr/>
          <p:nvPr/>
        </p:nvSpPr>
        <p:spPr>
          <a:xfrm>
            <a:off x="5050302" y="5040337"/>
            <a:ext cx="872196" cy="11113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6409D-F424-A7B4-E6A6-6860B1360A45}"/>
              </a:ext>
            </a:extLst>
          </p:cNvPr>
          <p:cNvSpPr/>
          <p:nvPr/>
        </p:nvSpPr>
        <p:spPr>
          <a:xfrm>
            <a:off x="8886212" y="5040337"/>
            <a:ext cx="1101850" cy="11113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152A5-6907-4A7F-FD63-EBAE4B0ACB15}"/>
              </a:ext>
            </a:extLst>
          </p:cNvPr>
          <p:cNvSpPr/>
          <p:nvPr/>
        </p:nvSpPr>
        <p:spPr>
          <a:xfrm>
            <a:off x="3402037" y="4754615"/>
            <a:ext cx="1127760" cy="2087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9D35B2-0BA6-A0D7-5F5E-8A5FB5D7F6C7}"/>
              </a:ext>
            </a:extLst>
          </p:cNvPr>
          <p:cNvSpPr/>
          <p:nvPr/>
        </p:nvSpPr>
        <p:spPr>
          <a:xfrm>
            <a:off x="4820647" y="4748268"/>
            <a:ext cx="1917777" cy="208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980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연구 현황</a:t>
            </a:r>
            <a:r>
              <a:rPr lang="en-US" altLang="ko-KR" sz="3200" b="1" dirty="0"/>
              <a:t> - Code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Code-based PQC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93E9CFD0-CADA-178C-8979-76AB3D8AD4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1638452"/>
              <a:ext cx="12192000" cy="3581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498">
                      <a:extLst>
                        <a:ext uri="{9D8B030D-6E8A-4147-A177-3AD203B41FA5}">
                          <a16:colId xmlns:a16="http://schemas.microsoft.com/office/drawing/2014/main" val="3704535144"/>
                        </a:ext>
                      </a:extLst>
                    </a:gridCol>
                    <a:gridCol w="1220171">
                      <a:extLst>
                        <a:ext uri="{9D8B030D-6E8A-4147-A177-3AD203B41FA5}">
                          <a16:colId xmlns:a16="http://schemas.microsoft.com/office/drawing/2014/main" val="4174902849"/>
                        </a:ext>
                      </a:extLst>
                    </a:gridCol>
                    <a:gridCol w="9452826">
                      <a:extLst>
                        <a:ext uri="{9D8B030D-6E8A-4147-A177-3AD203B41FA5}">
                          <a16:colId xmlns:a16="http://schemas.microsoft.com/office/drawing/2014/main" val="1136224249"/>
                        </a:ext>
                      </a:extLst>
                    </a:gridCol>
                    <a:gridCol w="754505">
                      <a:extLst>
                        <a:ext uri="{9D8B030D-6E8A-4147-A177-3AD203B41FA5}">
                          <a16:colId xmlns:a16="http://schemas.microsoft.com/office/drawing/2014/main" val="616807831"/>
                        </a:ext>
                      </a:extLst>
                    </a:gridCol>
                  </a:tblGrid>
                  <a:tr h="3687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유형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알고리즘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논문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발표</a:t>
                          </a:r>
                          <a:r>
                            <a:rPr lang="en-US" altLang="ko-KR" sz="1600" dirty="0"/>
                            <a:t> </a:t>
                          </a:r>
                          <a:r>
                            <a:rPr lang="ko-KR" altLang="en-US" sz="1600" dirty="0"/>
                            <a:t>년도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051092"/>
                      </a:ext>
                    </a:extLst>
                  </a:tr>
                  <a:tr h="368747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KEM</a:t>
                          </a:r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6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McEliece</a:t>
                          </a:r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Reliable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CRC-based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error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detection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constructions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for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finite field multipliers with applications in cryptography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2021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839991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CRC-based error detection constructions for FLT and ITA finite field inversions over 𝐺𝐹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6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ko-KR" sz="16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2021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268036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Reliable architectures for finite field multipliers using cyclic codes on FPGA utilized in classic and post-quantum cryptography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2023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2584454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Reliable constructions for the key generator of code- based post-quantum cryptosystems on FPGA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2023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81288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BIKE</a:t>
                          </a:r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" altLang="ko-Kore-KR" sz="160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Secure sampling of constant-weight words–application to bike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2021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981120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HQC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A PRACTICABLE TIMING ATTACK AGAINST HQC AND ITS COUNTERMEASURE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2019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1865886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new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key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recovery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side-channel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attack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on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HQC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with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chosen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ciphertext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2022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8542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93E9CFD0-CADA-178C-8979-76AB3D8AD4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915985"/>
                  </p:ext>
                </p:extLst>
              </p:nvPr>
            </p:nvGraphicFramePr>
            <p:xfrm>
              <a:off x="0" y="1638452"/>
              <a:ext cx="12192000" cy="3581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4498">
                      <a:extLst>
                        <a:ext uri="{9D8B030D-6E8A-4147-A177-3AD203B41FA5}">
                          <a16:colId xmlns:a16="http://schemas.microsoft.com/office/drawing/2014/main" val="3704535144"/>
                        </a:ext>
                      </a:extLst>
                    </a:gridCol>
                    <a:gridCol w="1220171">
                      <a:extLst>
                        <a:ext uri="{9D8B030D-6E8A-4147-A177-3AD203B41FA5}">
                          <a16:colId xmlns:a16="http://schemas.microsoft.com/office/drawing/2014/main" val="4174902849"/>
                        </a:ext>
                      </a:extLst>
                    </a:gridCol>
                    <a:gridCol w="9452826">
                      <a:extLst>
                        <a:ext uri="{9D8B030D-6E8A-4147-A177-3AD203B41FA5}">
                          <a16:colId xmlns:a16="http://schemas.microsoft.com/office/drawing/2014/main" val="1136224249"/>
                        </a:ext>
                      </a:extLst>
                    </a:gridCol>
                    <a:gridCol w="754505">
                      <a:extLst>
                        <a:ext uri="{9D8B030D-6E8A-4147-A177-3AD203B41FA5}">
                          <a16:colId xmlns:a16="http://schemas.microsoft.com/office/drawing/2014/main" val="61680783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유형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알고리즘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논문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발표</a:t>
                          </a:r>
                          <a:r>
                            <a:rPr lang="en-US" altLang="ko-KR" sz="1600" dirty="0"/>
                            <a:t> </a:t>
                          </a:r>
                          <a:r>
                            <a:rPr lang="ko-KR" altLang="en-US" sz="1600" dirty="0"/>
                            <a:t>년도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1051092"/>
                      </a:ext>
                    </a:extLst>
                  </a:tr>
                  <a:tr h="579120">
                    <a:tc row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KEM</a:t>
                          </a:r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6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McEliece</a:t>
                          </a:r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Reliable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CRC-based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error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detection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constructions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for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ore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finite field multipliers with applications in cryptography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2021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839991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074" t="-320690" r="-8322" b="-5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2021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268036"/>
                      </a:ext>
                    </a:extLst>
                  </a:tr>
                  <a:tr h="57912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Reliable architectures for finite field multipliers using cyclic codes on FPGA utilized in classic and post-quantum cryptography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2023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2584454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Reliable constructions for the key generator of code- based post-quantum cryptosystems on FPGA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2023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7281288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BIKE</a:t>
                          </a:r>
                          <a:endParaRPr kumimoji="0" lang="ko-KR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" altLang="ko-Kore-KR" sz="160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Secure sampling of constant-weight words–application to bike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2021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981120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HQC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A PRACTICABLE TIMING ATTACK AGAINST HQC AND ITS COUNTERMEASURE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2019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1865886"/>
                      </a:ext>
                    </a:extLst>
                  </a:tr>
                  <a:tr h="368747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ko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new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key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recovery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side-channel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attack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on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HQC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with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chosen</a:t>
                          </a:r>
                          <a:r>
                            <a:rPr kumimoji="1" lang="ko-KR" altLang="en-US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1" lang="en" altLang="ko-KR" sz="1600" b="0" kern="1200" dirty="0">
                              <a:solidFill>
                                <a:schemeClr val="dk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ciphertext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2022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85423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966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 HQC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Timing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attack</a:t>
            </a:r>
            <a:r>
              <a:rPr lang="ko-KR" altLang="en-US" sz="2400" b="1" dirty="0"/>
              <a:t>에 관한 대응책</a:t>
            </a:r>
            <a:endParaRPr lang="en-US" altLang="ko-KR" sz="2400" b="1" dirty="0"/>
          </a:p>
          <a:p>
            <a:pPr lvl="1"/>
            <a:r>
              <a:rPr lang="en" altLang="ko-Kore-KR" sz="2000" dirty="0"/>
              <a:t>Intel core i7-7820X CPU</a:t>
            </a:r>
            <a:r>
              <a:rPr lang="ko-KR" altLang="en-US" sz="2000" dirty="0"/>
              <a:t>에서 구현</a:t>
            </a:r>
            <a:endParaRPr lang="en-US" altLang="ko-KR" sz="2000" dirty="0"/>
          </a:p>
          <a:p>
            <a:pPr lvl="1"/>
            <a:r>
              <a:rPr lang="en-US" altLang="ko-KR" sz="2000" dirty="0"/>
              <a:t>constant-time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lvl="2"/>
            <a:r>
              <a:rPr lang="en-US" altLang="ko-KR" dirty="0"/>
              <a:t>BCH </a:t>
            </a:r>
            <a:r>
              <a:rPr lang="ko-KR" altLang="en-US" dirty="0"/>
              <a:t>디코딩에 대한 상수 시간 구현</a:t>
            </a:r>
            <a:endParaRPr lang="en-US" altLang="ko-KR" dirty="0"/>
          </a:p>
          <a:p>
            <a:pPr lvl="1"/>
            <a:r>
              <a:rPr lang="en-US" altLang="ko-KR" sz="2000" dirty="0"/>
              <a:t>HQC-128:</a:t>
            </a:r>
            <a:r>
              <a:rPr lang="ko-KR" altLang="en-US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11.06%</a:t>
            </a:r>
            <a:r>
              <a:rPr lang="ko-KR" altLang="en-US" sz="2000" dirty="0"/>
              <a:t> 오버헤드 발생</a:t>
            </a:r>
            <a:endParaRPr lang="en-US" altLang="ko-KR" sz="2000" dirty="0"/>
          </a:p>
          <a:p>
            <a:pPr lvl="1"/>
            <a:r>
              <a:rPr lang="en-US" altLang="ko-KR" sz="2000" dirty="0"/>
              <a:t>HQC-192:</a:t>
            </a:r>
            <a:r>
              <a:rPr lang="ko-KR" altLang="en-US" sz="2000" dirty="0"/>
              <a:t> 최대 </a:t>
            </a:r>
            <a:r>
              <a:rPr lang="en-US" altLang="ko-KR" sz="2000" b="1" dirty="0">
                <a:solidFill>
                  <a:srgbClr val="FF0000"/>
                </a:solidFill>
              </a:rPr>
              <a:t>5.54%</a:t>
            </a:r>
            <a:r>
              <a:rPr lang="ko-KR" altLang="en-US" sz="2000" dirty="0"/>
              <a:t> 오버헤드 발생</a:t>
            </a:r>
            <a:endParaRPr lang="en-US" altLang="ko-KR" sz="2000" dirty="0"/>
          </a:p>
          <a:p>
            <a:pPr lvl="1"/>
            <a:r>
              <a:rPr lang="en-US" altLang="ko-KR" sz="2000" dirty="0"/>
              <a:t>HQC-256:</a:t>
            </a:r>
            <a:r>
              <a:rPr lang="ko-KR" altLang="en-US" sz="2000" dirty="0"/>
              <a:t> 최대 </a:t>
            </a:r>
            <a:r>
              <a:rPr lang="en-US" altLang="ko-KR" sz="2000" b="1" dirty="0">
                <a:solidFill>
                  <a:srgbClr val="FF0000"/>
                </a:solidFill>
              </a:rPr>
              <a:t>3.58%</a:t>
            </a:r>
            <a:r>
              <a:rPr lang="ko-KR" altLang="en-US" sz="2000" dirty="0"/>
              <a:t> 오버헤드 발생</a:t>
            </a:r>
            <a:endParaRPr lang="en-US" altLang="ko-KR" sz="2000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sz="200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8D12151-CC22-9B45-78AC-A7B3475D1C25}"/>
              </a:ext>
            </a:extLst>
          </p:cNvPr>
          <p:cNvGraphicFramePr/>
          <p:nvPr/>
        </p:nvGraphicFramePr>
        <p:xfrm>
          <a:off x="6274042" y="2577640"/>
          <a:ext cx="5917958" cy="401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866398" y="6389569"/>
            <a:ext cx="533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ore-KR" sz="1000" dirty="0" err="1">
                <a:effectLst/>
                <a:latin typeface="CMR9"/>
              </a:rPr>
              <a:t>Wafo</a:t>
            </a:r>
            <a:r>
              <a:rPr lang="en" altLang="ko-Kore-KR" sz="1000" dirty="0">
                <a:effectLst/>
                <a:latin typeface="CMR9"/>
              </a:rPr>
              <a:t>-Tapa, G., </a:t>
            </a:r>
            <a:r>
              <a:rPr lang="en" altLang="ko-Kore-KR" sz="1000" dirty="0" err="1">
                <a:effectLst/>
                <a:latin typeface="CMR9"/>
              </a:rPr>
              <a:t>Bettaieb</a:t>
            </a:r>
            <a:r>
              <a:rPr lang="en" altLang="ko-Kore-KR" sz="1000" dirty="0">
                <a:effectLst/>
                <a:latin typeface="CMR9"/>
              </a:rPr>
              <a:t>, S., </a:t>
            </a:r>
            <a:r>
              <a:rPr lang="en" altLang="ko-Kore-KR" sz="1000" dirty="0" err="1">
                <a:effectLst/>
                <a:latin typeface="CMR9"/>
              </a:rPr>
              <a:t>Bidoux</a:t>
            </a:r>
            <a:r>
              <a:rPr lang="en" altLang="ko-Kore-KR" sz="1000" dirty="0">
                <a:effectLst/>
                <a:latin typeface="CMR9"/>
              </a:rPr>
              <a:t>, L., </a:t>
            </a:r>
            <a:r>
              <a:rPr lang="en" altLang="ko-Kore-KR" sz="1000" dirty="0" err="1">
                <a:effectLst/>
                <a:latin typeface="CMR9"/>
              </a:rPr>
              <a:t>Gaborit</a:t>
            </a:r>
            <a:r>
              <a:rPr lang="en" altLang="ko-Kore-KR" sz="1000" dirty="0">
                <a:effectLst/>
                <a:latin typeface="CMR9"/>
              </a:rPr>
              <a:t>, P., </a:t>
            </a:r>
            <a:r>
              <a:rPr lang="en" altLang="ko-Kore-KR" sz="1000" dirty="0" err="1">
                <a:effectLst/>
                <a:latin typeface="CMR9"/>
              </a:rPr>
              <a:t>Marcatel</a:t>
            </a:r>
            <a:r>
              <a:rPr lang="en" altLang="ko-Kore-KR" sz="1000" dirty="0">
                <a:effectLst/>
                <a:latin typeface="CMR9"/>
              </a:rPr>
              <a:t>, E.: A practicable timing attack against HQC and its countermeasure. Cryptology </a:t>
            </a:r>
            <a:r>
              <a:rPr lang="en" altLang="ko-Kore-KR" sz="1000" dirty="0" err="1">
                <a:effectLst/>
                <a:latin typeface="CMR9"/>
              </a:rPr>
              <a:t>ePrint</a:t>
            </a:r>
            <a:r>
              <a:rPr lang="en" altLang="ko-Kore-KR" sz="1000" dirty="0">
                <a:effectLst/>
                <a:latin typeface="CMR9"/>
              </a:rPr>
              <a:t> Archive, Report 2019/909 (2019) </a:t>
            </a:r>
            <a:endParaRPr lang="en" altLang="ko-Kore-KR" sz="800" dirty="0"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4218D-C86B-691D-B326-A1838C2D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98" y="3608534"/>
            <a:ext cx="4996482" cy="27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9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 BIKE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1" y="969911"/>
            <a:ext cx="11369675" cy="3753068"/>
          </a:xfrm>
        </p:spPr>
        <p:txBody>
          <a:bodyPr/>
          <a:lstStyle/>
          <a:p>
            <a:r>
              <a:rPr lang="en-US" altLang="ko-KR" sz="2400" b="1" dirty="0"/>
              <a:t>Timing attack</a:t>
            </a:r>
            <a:r>
              <a:rPr lang="ko-KR" altLang="en-US" sz="2400" b="1" dirty="0"/>
              <a:t>에 관한 대응책</a:t>
            </a:r>
            <a:endParaRPr lang="en-US" altLang="ko-KR" sz="2400" b="1" dirty="0"/>
          </a:p>
          <a:p>
            <a:pPr lvl="1"/>
            <a:r>
              <a:rPr lang="en" altLang="ko-Kore-KR" sz="2000" dirty="0"/>
              <a:t>Intel arria10 FPGA</a:t>
            </a:r>
            <a:r>
              <a:rPr lang="ko-KR" altLang="en-US" sz="2000" dirty="0"/>
              <a:t>에서 구현</a:t>
            </a:r>
            <a:endParaRPr lang="en-US" altLang="ko-KR" sz="2000" dirty="0"/>
          </a:p>
          <a:p>
            <a:pPr lvl="1"/>
            <a:r>
              <a:rPr lang="en-US" altLang="ko-KR" sz="2000" dirty="0"/>
              <a:t>Constant-time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lvl="2"/>
            <a:r>
              <a:rPr lang="ko-KR" altLang="en-US" dirty="0"/>
              <a:t>상수 시간 </a:t>
            </a:r>
            <a:r>
              <a:rPr lang="ko-KR" altLang="en-US" dirty="0" err="1"/>
              <a:t>디코더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2"/>
            <a:r>
              <a:rPr lang="ko-KR" altLang="en-US" dirty="0"/>
              <a:t>계산을 파이프라인화하고 </a:t>
            </a:r>
            <a:r>
              <a:rPr lang="ko-KR" altLang="en-US" dirty="0" err="1"/>
              <a:t>병렬화함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다른 </a:t>
            </a:r>
            <a:r>
              <a:rPr lang="ko-KR" altLang="en-US" dirty="0" err="1"/>
              <a:t>디코더에</a:t>
            </a:r>
            <a:r>
              <a:rPr lang="ko-KR" altLang="en-US" dirty="0"/>
              <a:t> 비해 추가적인 </a:t>
            </a:r>
            <a:r>
              <a:rPr lang="en-US" altLang="ko-KR" dirty="0"/>
              <a:t>1</a:t>
            </a:r>
            <a:r>
              <a:rPr lang="ko-KR" altLang="en-US" dirty="0"/>
              <a:t>라운드 필요</a:t>
            </a:r>
            <a:endParaRPr lang="en-US" altLang="ko-KR" dirty="0"/>
          </a:p>
          <a:p>
            <a:pPr lvl="2"/>
            <a:r>
              <a:rPr lang="en-US" altLang="ko-KR" dirty="0"/>
              <a:t>h bits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9801</a:t>
            </a:r>
            <a:r>
              <a:rPr lang="ko-KR" altLang="en-US" dirty="0"/>
              <a:t>일 경우 약 </a:t>
            </a:r>
            <a:r>
              <a:rPr lang="en-US" altLang="ko-KR" dirty="0"/>
              <a:t>200,000</a:t>
            </a:r>
            <a:r>
              <a:rPr lang="ko-KR" altLang="en-US" dirty="0"/>
              <a:t> </a:t>
            </a:r>
            <a:r>
              <a:rPr lang="en-US" altLang="ko-KR" dirty="0"/>
              <a:t>Cycles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약 </a:t>
            </a:r>
            <a:r>
              <a:rPr lang="en-US" altLang="ko-KR" b="1" dirty="0">
                <a:solidFill>
                  <a:srgbClr val="FF0000"/>
                </a:solidFill>
              </a:rPr>
              <a:t>12%</a:t>
            </a:r>
            <a:r>
              <a:rPr lang="ko-KR" altLang="en-US" dirty="0"/>
              <a:t> 오버헤드 발생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1588957" y="6450198"/>
            <a:ext cx="796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Reinders, Andrew H., et al. "Efficient BIKE hardware design with constant-time decoder." </a:t>
            </a:r>
            <a:r>
              <a:rPr lang="en" altLang="ko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International Conference on Quantum Computing and Engineering (QCE)</a:t>
            </a:r>
            <a:r>
              <a:rPr lang="en" altLang="ko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2020.</a:t>
            </a:r>
            <a:endParaRPr lang="en" altLang="ko-Kore-KR" sz="800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C3E6A5-C806-A0DB-835E-E422B42B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71" y="4548807"/>
            <a:ext cx="8636054" cy="15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0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49D9BAA-01B7-59C1-0008-26F7D20A6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40" y="3932222"/>
            <a:ext cx="9974316" cy="27180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 Code based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1" y="969911"/>
            <a:ext cx="11369675" cy="3753068"/>
          </a:xfrm>
        </p:spPr>
        <p:txBody>
          <a:bodyPr/>
          <a:lstStyle/>
          <a:p>
            <a:r>
              <a:rPr lang="en-US" altLang="ko-KR" sz="2400" b="1" dirty="0"/>
              <a:t>Fault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attack</a:t>
            </a:r>
            <a:r>
              <a:rPr lang="ko-KR" altLang="en-US" sz="2400" b="1" dirty="0"/>
              <a:t>에 관한 대응책</a:t>
            </a:r>
            <a:endParaRPr lang="en-US" altLang="ko-KR" sz="2400" b="1" dirty="0"/>
          </a:p>
          <a:p>
            <a:pPr lvl="1"/>
            <a:r>
              <a:rPr lang="en" altLang="ko-Kore-KR" sz="2000" dirty="0"/>
              <a:t>FPGA Kintex-7</a:t>
            </a:r>
            <a:r>
              <a:rPr lang="ko-KR" altLang="en-US" sz="2000" dirty="0"/>
              <a:t>에서 구현</a:t>
            </a:r>
            <a:endParaRPr lang="en-US" altLang="ko-KR" sz="2000" dirty="0"/>
          </a:p>
          <a:p>
            <a:pPr lvl="1"/>
            <a:r>
              <a:rPr lang="en-US" altLang="ko-KR" sz="2000" dirty="0"/>
              <a:t>fault detection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lvl="2"/>
            <a:r>
              <a:rPr lang="ko-KR" altLang="en-US" dirty="0"/>
              <a:t>순환 중복 검사</a:t>
            </a:r>
            <a:r>
              <a:rPr lang="en-US" altLang="ko-KR" dirty="0"/>
              <a:t>(cyclic redundancy checks,</a:t>
            </a:r>
            <a:r>
              <a:rPr lang="ko-KR" altLang="en-US" dirty="0"/>
              <a:t> </a:t>
            </a:r>
            <a:r>
              <a:rPr lang="en-US" altLang="ko-KR" dirty="0"/>
              <a:t>CRC)</a:t>
            </a:r>
            <a:r>
              <a:rPr lang="ko-KR" altLang="en-US" dirty="0" err="1"/>
              <a:t>를</a:t>
            </a:r>
            <a:r>
              <a:rPr lang="ko-KR" altLang="en-US" dirty="0"/>
              <a:t> 통한 결함 탐지</a:t>
            </a:r>
            <a:endParaRPr lang="en-US" altLang="ko-KR" dirty="0"/>
          </a:p>
          <a:p>
            <a:r>
              <a:rPr lang="en-US" altLang="ko-KR" sz="2000" b="1" dirty="0" err="1"/>
              <a:t>McEliece</a:t>
            </a:r>
            <a:r>
              <a:rPr lang="ko-KR" altLang="en-US" sz="2000" b="1" dirty="0"/>
              <a:t>에 적용한 실험 평가</a:t>
            </a:r>
            <a:endParaRPr lang="en-US" altLang="ko-KR" sz="2000" b="1" dirty="0"/>
          </a:p>
          <a:p>
            <a:pPr lvl="1"/>
            <a:r>
              <a:rPr lang="en-US" altLang="ko-KR" sz="2000" dirty="0"/>
              <a:t>Horner block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5.43%</a:t>
            </a:r>
            <a:r>
              <a:rPr lang="ko-KR" altLang="en-US" sz="2000" dirty="0"/>
              <a:t>의 오버헤드 발생</a:t>
            </a:r>
            <a:endParaRPr lang="en-US" altLang="ko-KR" sz="2000" dirty="0"/>
          </a:p>
          <a:p>
            <a:pPr marL="914400" lvl="2" indent="0">
              <a:buNone/>
            </a:pPr>
            <a:r>
              <a:rPr lang="ko-KR" altLang="en-US" dirty="0"/>
              <a:t>이외에 </a:t>
            </a:r>
            <a:r>
              <a:rPr lang="en-US" altLang="ko-KR" dirty="0"/>
              <a:t>20.03%</a:t>
            </a:r>
            <a:r>
              <a:rPr lang="ko-KR" altLang="en-US" dirty="0"/>
              <a:t>의 </a:t>
            </a:r>
            <a:r>
              <a:rPr lang="en-US" altLang="ko-KR" dirty="0"/>
              <a:t>Area</a:t>
            </a:r>
            <a:r>
              <a:rPr lang="ko-KR" altLang="en-US" dirty="0"/>
              <a:t> </a:t>
            </a:r>
            <a:r>
              <a:rPr lang="en-US" altLang="ko-KR" dirty="0"/>
              <a:t>overhead,</a:t>
            </a:r>
            <a:r>
              <a:rPr lang="ko-KR" altLang="en-US" dirty="0"/>
              <a:t> </a:t>
            </a:r>
            <a:r>
              <a:rPr lang="en-US" altLang="ko-KR" dirty="0"/>
              <a:t>9.72%</a:t>
            </a:r>
            <a:r>
              <a:rPr lang="ko-KR" altLang="en-US" dirty="0"/>
              <a:t>의 </a:t>
            </a:r>
            <a:r>
              <a:rPr lang="en-US" altLang="ko-KR" dirty="0"/>
              <a:t>Power overhead</a:t>
            </a:r>
          </a:p>
          <a:p>
            <a:pPr lvl="1"/>
            <a:r>
              <a:rPr lang="en-US" altLang="ko-KR" sz="2000" dirty="0"/>
              <a:t>Inversion block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7.99%</a:t>
            </a:r>
            <a:r>
              <a:rPr lang="ko-KR" altLang="en-US" sz="2000" dirty="0"/>
              <a:t>의 오버헤드 발생</a:t>
            </a:r>
            <a:endParaRPr lang="en-US" altLang="ko-KR" sz="2000" dirty="0"/>
          </a:p>
          <a:p>
            <a:pPr lvl="2"/>
            <a:r>
              <a:rPr lang="ko-KR" altLang="en-US" dirty="0"/>
              <a:t>이외에 </a:t>
            </a:r>
            <a:r>
              <a:rPr lang="en-US" altLang="ko-KR" dirty="0"/>
              <a:t>48.91%</a:t>
            </a:r>
            <a:r>
              <a:rPr lang="ko-KR" altLang="en-US" dirty="0"/>
              <a:t>의 </a:t>
            </a:r>
            <a:r>
              <a:rPr lang="en-US" altLang="ko-KR" dirty="0"/>
              <a:t>Area overhead, 11.88%</a:t>
            </a:r>
            <a:r>
              <a:rPr lang="ko-KR" altLang="en-US" dirty="0"/>
              <a:t>의 </a:t>
            </a:r>
            <a:r>
              <a:rPr lang="en-US" altLang="ko-KR" dirty="0"/>
              <a:t>Power overhead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1588957" y="6450198"/>
            <a:ext cx="7968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ore-KR" sz="1000" dirty="0">
                <a:effectLst/>
                <a:latin typeface="LinLibertineT"/>
              </a:rPr>
              <a:t>A. Cintas-Canto, M. </a:t>
            </a:r>
            <a:r>
              <a:rPr lang="en" altLang="ko-Kore-KR" sz="1000" dirty="0" err="1">
                <a:effectLst/>
                <a:latin typeface="LinLibertineT"/>
              </a:rPr>
              <a:t>Mozaffari-Kermani</a:t>
            </a:r>
            <a:r>
              <a:rPr lang="en" altLang="ko-Kore-KR" sz="1000" dirty="0">
                <a:effectLst/>
                <a:latin typeface="LinLibertineT"/>
              </a:rPr>
              <a:t>, and R. </a:t>
            </a:r>
            <a:r>
              <a:rPr lang="en" altLang="ko-Kore-KR" sz="1000" dirty="0" err="1">
                <a:effectLst/>
                <a:latin typeface="LinLibertineT"/>
              </a:rPr>
              <a:t>Azarderakhsh</a:t>
            </a:r>
            <a:r>
              <a:rPr lang="en" altLang="ko-Kore-KR" sz="1000" dirty="0">
                <a:effectLst/>
                <a:latin typeface="LinLibertineT"/>
              </a:rPr>
              <a:t>. Reliable constructions for the key generator of code- based post-quantum cryptosystems on FPGA. ACM Emerging Technologies in Computing Systems (special issue on CAD for Hardware Security), vol. 29, no. 1, pp. 5:1-5:20, 2023. </a:t>
            </a:r>
            <a:endParaRPr lang="en" altLang="ko-Kore-KR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17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NIST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PQC </a:t>
            </a:r>
            <a:r>
              <a:rPr lang="ko-KR" altLang="en-US" sz="3200" b="1" dirty="0"/>
              <a:t>표준안 성능 비교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1" y="969911"/>
                <a:ext cx="11369675" cy="3753068"/>
              </a:xfrm>
            </p:spPr>
            <p:txBody>
              <a:bodyPr/>
              <a:lstStyle/>
              <a:p>
                <a:r>
                  <a:rPr lang="ko-KR" altLang="en-US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오버헤드</a:t>
                </a:r>
                <a:r>
                  <a:rPr lang="ko-KR" altLang="en-US" sz="24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최소치 순위</a:t>
                </a:r>
                <a:endParaRPr lang="en-US" altLang="ko-KR" sz="24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lang="en-US" altLang="ko-KR" sz="2200" dirty="0">
                    <a:latin typeface="Helvetica Neue" panose="02000503000000020004" pitchFamily="2" charset="0"/>
                  </a:rPr>
                  <a:t>FALCON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</a:t>
                </a:r>
                <a:r>
                  <a:rPr lang="en-US" altLang="ko-KR" sz="2200" dirty="0" err="1">
                    <a:latin typeface="Helvetica Neue" panose="02000503000000020004" pitchFamily="2" charset="0"/>
                  </a:rPr>
                  <a:t>Kyber</a:t>
                </a:r>
                <a:r>
                  <a:rPr lang="en-US" altLang="ko-KR" sz="2200" dirty="0"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</a:t>
                </a:r>
                <a:r>
                  <a:rPr lang="en-US" altLang="ko-KR" sz="2200" dirty="0" err="1">
                    <a:latin typeface="Helvetica Neue" panose="02000503000000020004" pitchFamily="2" charset="0"/>
                  </a:rPr>
                  <a:t>Dilithium</a:t>
                </a:r>
                <a:r>
                  <a:rPr lang="en-US" altLang="ko-KR" sz="2200" dirty="0"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SPHINCS</a:t>
                </a:r>
              </a:p>
              <a:p>
                <a:pPr lvl="1"/>
                <a:endParaRPr lang="en-US" altLang="ko-KR" sz="1600" dirty="0">
                  <a:latin typeface="Helvetica Neue" panose="02000503000000020004" pitchFamily="2" charset="0"/>
                </a:endParaRPr>
              </a:p>
              <a:p>
                <a:r>
                  <a:rPr lang="ko-KR" altLang="en-US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오버헤드</a:t>
                </a:r>
                <a:r>
                  <a:rPr lang="ko-KR" altLang="en-US" sz="24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최</a:t>
                </a:r>
                <a:r>
                  <a:rPr lang="ko-KR" altLang="en-US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대</a:t>
                </a:r>
                <a:r>
                  <a:rPr lang="ko-KR" altLang="en-US" sz="24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치 순위</a:t>
                </a:r>
                <a:endParaRPr lang="en-US" altLang="ko-KR" sz="24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lang="en-US" altLang="ko-KR" sz="2200" dirty="0">
                    <a:latin typeface="Helvetica Neue" panose="02000503000000020004" pitchFamily="2" charset="0"/>
                  </a:rPr>
                  <a:t>SPHINCS</a:t>
                </a:r>
                <a:r>
                  <a:rPr lang="ko-KR" altLang="en-US" sz="2200" dirty="0"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</a:t>
                </a:r>
                <a:r>
                  <a:rPr lang="en-US" altLang="ko-KR" sz="2200" dirty="0" err="1">
                    <a:latin typeface="Helvetica Neue" panose="02000503000000020004" pitchFamily="2" charset="0"/>
                  </a:rPr>
                  <a:t>Dilithium</a:t>
                </a:r>
                <a:r>
                  <a:rPr lang="en-US" altLang="ko-KR" sz="2200" dirty="0"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FALCON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</a:t>
                </a:r>
                <a:r>
                  <a:rPr lang="en-US" altLang="ko-KR" sz="2200" dirty="0" err="1">
                    <a:latin typeface="Helvetica Neue" panose="02000503000000020004" pitchFamily="2" charset="0"/>
                  </a:rPr>
                  <a:t>Kyber</a:t>
                </a:r>
                <a:endParaRPr lang="en-US" altLang="ko-KR" sz="2200" dirty="0"/>
              </a:p>
              <a:p>
                <a:endParaRPr lang="ko-KR" altLang="en-US" dirty="0">
                  <a:effectLst/>
                  <a:latin typeface="Helvetica Neue" panose="02000503000000020004" pitchFamily="2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1" y="969911"/>
                <a:ext cx="11369675" cy="3753068"/>
              </a:xfrm>
              <a:blipFill>
                <a:blip r:embed="rId3"/>
                <a:stretch>
                  <a:fillRect l="-781" t="-2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4BB20AD0-0B76-253F-AFA1-EC3303A78912}"/>
              </a:ext>
            </a:extLst>
          </p:cNvPr>
          <p:cNvGraphicFramePr/>
          <p:nvPr/>
        </p:nvGraphicFramePr>
        <p:xfrm>
          <a:off x="2025390" y="3160758"/>
          <a:ext cx="8141215" cy="348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8939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공격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046378"/>
            <a:ext cx="11369675" cy="560387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물리적으로 발생하는 정보를 이용하여 암호키를 탈취하는 공격</a:t>
            </a:r>
            <a:endParaRPr lang="en-US" altLang="ko-KR" sz="2000" b="1" dirty="0"/>
          </a:p>
          <a:p>
            <a:pPr lvl="1"/>
            <a:r>
              <a:rPr lang="ko-KR" altLang="en-US" sz="2000" dirty="0"/>
              <a:t>암호화 알고리즘의 취약점을 노리는 것이 아닌 구현된 환경의 취약점을 노림</a:t>
            </a:r>
            <a:endParaRPr lang="en-US" altLang="ko-KR" sz="2000" dirty="0"/>
          </a:p>
          <a:p>
            <a:pPr lvl="1">
              <a:buClr>
                <a:schemeClr val="tx1"/>
              </a:buClr>
            </a:pPr>
            <a:r>
              <a:rPr lang="ko-KR" altLang="en-US" sz="2000" b="1" dirty="0">
                <a:solidFill>
                  <a:schemeClr val="accent1"/>
                </a:solidFill>
              </a:rPr>
              <a:t>전력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accent1"/>
                </a:solidFill>
              </a:rPr>
              <a:t>전자파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accent1"/>
                </a:solidFill>
              </a:rPr>
              <a:t>연산 시간 </a:t>
            </a:r>
            <a:r>
              <a:rPr lang="ko-KR" altLang="en-US" sz="2000" dirty="0"/>
              <a:t>등을 이용하여 공격 가능</a:t>
            </a:r>
            <a:endParaRPr lang="en-US" altLang="ko-KR" sz="2000" dirty="0"/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sz="2000" dirty="0"/>
          </a:p>
          <a:p>
            <a:r>
              <a:rPr lang="ko-KR" altLang="en-US" sz="2000" b="1" dirty="0"/>
              <a:t>주요 공격 기법</a:t>
            </a:r>
            <a:endParaRPr lang="en-US" altLang="ko-KR" sz="2000" b="1" dirty="0"/>
          </a:p>
          <a:p>
            <a:pPr lvl="1"/>
            <a:r>
              <a:rPr lang="en-US" altLang="ko-KR" sz="2000" b="1" dirty="0"/>
              <a:t>Timing Attack</a:t>
            </a:r>
            <a:r>
              <a:rPr lang="en-US" altLang="ko-KR" sz="2000" dirty="0"/>
              <a:t>:</a:t>
            </a:r>
            <a:r>
              <a:rPr lang="ko-KR" altLang="en-US" sz="2000" dirty="0"/>
              <a:t> 연산 동작 중 걸리는 시간을 토대로 암호를 유추</a:t>
            </a:r>
            <a:endParaRPr lang="en-US" altLang="ko-KR" sz="2000" dirty="0"/>
          </a:p>
          <a:p>
            <a:pPr lvl="1"/>
            <a:r>
              <a:rPr lang="en-US" altLang="ko-KR" sz="2000" b="1" dirty="0"/>
              <a:t>Power Analysis</a:t>
            </a:r>
            <a:r>
              <a:rPr lang="en-US" altLang="ko-KR" sz="2000" dirty="0"/>
              <a:t>: </a:t>
            </a:r>
            <a:r>
              <a:rPr lang="ko-KR" altLang="en-US" sz="2000" dirty="0"/>
              <a:t>연산 이후</a:t>
            </a:r>
            <a:r>
              <a:rPr lang="en-US" altLang="ko-KR" sz="2000" dirty="0"/>
              <a:t>,</a:t>
            </a:r>
            <a:r>
              <a:rPr lang="ko-KR" altLang="en-US" sz="2000" dirty="0"/>
              <a:t> 장비의 매순간의 전력 사용량의 변화를 이용하여 분석</a:t>
            </a:r>
            <a:endParaRPr lang="en-US" altLang="ko-KR" sz="2000" dirty="0"/>
          </a:p>
          <a:p>
            <a:pPr lvl="1"/>
            <a:r>
              <a:rPr lang="en-US" altLang="ko-KR" sz="2000" b="1" dirty="0"/>
              <a:t>Fault Analysis</a:t>
            </a:r>
            <a:r>
              <a:rPr lang="en-US" altLang="ko-KR" sz="2000" dirty="0"/>
              <a:t>: </a:t>
            </a:r>
            <a:r>
              <a:rPr lang="ko-KR" altLang="en-US" sz="2000" dirty="0"/>
              <a:t>오류 주입을 통해 비정상 동작을 유발하여 나온 연산 값을 정상 동작한 연산 값과 비교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시스템 서체 일반체"/>
              <a:buChar char="-"/>
            </a:pP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A875CD-256E-0067-6ED7-05C1511A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546" y="4140753"/>
            <a:ext cx="3192608" cy="25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de channel attack">
            <a:extLst>
              <a:ext uri="{FF2B5EF4-FFF2-40B4-BE49-F238E27FC236}">
                <a16:creationId xmlns:a16="http://schemas.microsoft.com/office/drawing/2014/main" id="{629FB4A4-C867-0BF9-BFA7-CC628382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61" y="4140753"/>
            <a:ext cx="4528744" cy="27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66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NIST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PQC 4-ROUND </a:t>
            </a:r>
            <a:r>
              <a:rPr lang="ko-KR" altLang="en-US" sz="3200" b="1" dirty="0"/>
              <a:t>성능 비교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1" y="969911"/>
                <a:ext cx="11369675" cy="3753068"/>
              </a:xfrm>
            </p:spPr>
            <p:txBody>
              <a:bodyPr/>
              <a:lstStyle/>
              <a:p>
                <a:r>
                  <a:rPr lang="ko-KR" altLang="en-US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오버헤드</a:t>
                </a:r>
                <a:r>
                  <a:rPr lang="ko-KR" altLang="en-US" sz="24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최소치 순위</a:t>
                </a:r>
                <a:endParaRPr lang="en-US" altLang="ko-KR" sz="24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lang="en-US" altLang="ko-KR" sz="2200" dirty="0">
                    <a:latin typeface="Helvetica Neue" panose="02000503000000020004" pitchFamily="2" charset="0"/>
                  </a:rPr>
                  <a:t>HQC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McEliece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BIKE</a:t>
                </a:r>
              </a:p>
              <a:p>
                <a:pPr lvl="1"/>
                <a:endParaRPr lang="en-US" altLang="ko-KR" sz="1600" dirty="0">
                  <a:latin typeface="Helvetica Neue" panose="02000503000000020004" pitchFamily="2" charset="0"/>
                </a:endParaRPr>
              </a:p>
              <a:p>
                <a:r>
                  <a:rPr lang="ko-KR" altLang="en-US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오버헤드</a:t>
                </a:r>
                <a:r>
                  <a:rPr lang="ko-KR" altLang="en-US" sz="24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최</a:t>
                </a:r>
                <a:r>
                  <a:rPr lang="ko-KR" altLang="en-US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대</a:t>
                </a:r>
                <a:r>
                  <a:rPr lang="ko-KR" altLang="en-US" sz="24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치 순위</a:t>
                </a:r>
                <a:endParaRPr lang="en-US" altLang="ko-KR" sz="2400" b="1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lang="en-US" altLang="ko-KR" sz="2200" dirty="0" err="1">
                    <a:latin typeface="Helvetica Neue" panose="02000503000000020004" pitchFamily="2" charset="0"/>
                  </a:rPr>
                  <a:t>McEliece</a:t>
                </a:r>
                <a:r>
                  <a:rPr lang="ko-KR" altLang="en-US" sz="2200" dirty="0"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HQC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200" dirty="0">
                    <a:latin typeface="Helvetica Neue" panose="02000503000000020004" pitchFamily="2" charset="0"/>
                  </a:rPr>
                  <a:t> BIKE</a:t>
                </a:r>
                <a:endParaRPr lang="ko-KR" altLang="en-US" dirty="0">
                  <a:effectLst/>
                  <a:latin typeface="Helvetica Neue" panose="02000503000000020004" pitchFamily="2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1" y="969911"/>
                <a:ext cx="11369675" cy="3753068"/>
              </a:xfrm>
              <a:blipFill>
                <a:blip r:embed="rId3"/>
                <a:stretch>
                  <a:fillRect l="-781" t="-2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4BB20AD0-0B76-253F-AFA1-EC3303A78912}"/>
              </a:ext>
            </a:extLst>
          </p:cNvPr>
          <p:cNvGraphicFramePr/>
          <p:nvPr/>
        </p:nvGraphicFramePr>
        <p:xfrm>
          <a:off x="2025390" y="3160758"/>
          <a:ext cx="8141215" cy="348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223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공격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100" b="1" dirty="0"/>
              <a:t>암호화 알고리즘들에 대해 유효한 </a:t>
            </a:r>
            <a:r>
              <a:rPr lang="ko-KR" altLang="en-US" sz="2100" b="1" dirty="0" err="1"/>
              <a:t>부채널</a:t>
            </a:r>
            <a:r>
              <a:rPr lang="ko-KR" altLang="en-US" sz="2100" b="1" dirty="0"/>
              <a:t> 공격 방법이 계속 연구 중</a:t>
            </a:r>
            <a:endParaRPr lang="en-US" altLang="ko-KR" sz="2100" b="1" dirty="0"/>
          </a:p>
          <a:p>
            <a:pPr lvl="1"/>
            <a:r>
              <a:rPr lang="ko-KR" altLang="en-US" sz="1700" dirty="0"/>
              <a:t>기존의 암호들은 </a:t>
            </a:r>
            <a:r>
              <a:rPr lang="ko-KR" altLang="en-US" sz="1700" dirty="0" err="1"/>
              <a:t>부채널</a:t>
            </a:r>
            <a:r>
              <a:rPr lang="ko-KR" altLang="en-US" sz="1700" dirty="0"/>
              <a:t> 공격으로부터 완전히 안전하지 않음</a:t>
            </a:r>
            <a:endParaRPr lang="en-US" altLang="ko-KR" sz="1700" dirty="0"/>
          </a:p>
          <a:p>
            <a:endParaRPr lang="en-US" altLang="ko-KR" sz="1300" b="1" dirty="0"/>
          </a:p>
          <a:p>
            <a:pPr>
              <a:buClr>
                <a:schemeClr val="tx1"/>
              </a:buClr>
            </a:pPr>
            <a:r>
              <a:rPr lang="ko-KR" altLang="en-US" sz="2100" b="1" dirty="0" err="1"/>
              <a:t>부채널</a:t>
            </a:r>
            <a:r>
              <a:rPr lang="ko-KR" altLang="en-US" sz="2100" b="1" dirty="0"/>
              <a:t> 공격을 이용한 </a:t>
            </a:r>
            <a:r>
              <a:rPr lang="ko-KR" altLang="en-US" sz="2100" b="1" dirty="0">
                <a:solidFill>
                  <a:schemeClr val="accent1"/>
                </a:solidFill>
              </a:rPr>
              <a:t>공격 사례</a:t>
            </a:r>
            <a:r>
              <a:rPr lang="ko-KR" altLang="en-US" sz="2100" b="1" dirty="0"/>
              <a:t>가 존재</a:t>
            </a:r>
            <a:endParaRPr lang="en-US" altLang="ko-KR" sz="2100" b="1" dirty="0"/>
          </a:p>
          <a:p>
            <a:pPr lvl="1"/>
            <a:r>
              <a:rPr lang="ko-KR" altLang="en-US" sz="1700" dirty="0"/>
              <a:t>시차분석 공격</a:t>
            </a:r>
            <a:r>
              <a:rPr lang="en-US" altLang="ko-KR" sz="1700" dirty="0"/>
              <a:t>(</a:t>
            </a:r>
            <a:r>
              <a:rPr lang="en-US" altLang="ko-KR" sz="1700" dirty="0" err="1"/>
              <a:t>Portsmash</a:t>
            </a:r>
            <a:r>
              <a:rPr lang="en-US" altLang="ko-KR" sz="1700" dirty="0"/>
              <a:t>)</a:t>
            </a:r>
            <a:r>
              <a:rPr lang="ko-KR" altLang="en-US" sz="1700" dirty="0"/>
              <a:t>을 통해 인텔 마이크로프로세서에서 암호화된 데이터를 빼냄</a:t>
            </a:r>
            <a:endParaRPr lang="en-US" altLang="ko-KR" sz="1700" dirty="0"/>
          </a:p>
          <a:p>
            <a:pPr lvl="1"/>
            <a:r>
              <a:rPr lang="ko-KR" altLang="en-US" sz="1700" dirty="0"/>
              <a:t>신용카드의 </a:t>
            </a:r>
            <a:r>
              <a:rPr lang="en-US" altLang="ko-KR" sz="1700" dirty="0"/>
              <a:t>IC</a:t>
            </a:r>
            <a:r>
              <a:rPr lang="ko-KR" altLang="en-US" sz="1700" dirty="0"/>
              <a:t> 칩의 전기 소모량을 분석해 새 </a:t>
            </a:r>
            <a:r>
              <a:rPr lang="en-US" altLang="ko-KR" sz="1700" dirty="0"/>
              <a:t>IC </a:t>
            </a:r>
            <a:r>
              <a:rPr lang="ko-KR" altLang="en-US" sz="1700" dirty="0"/>
              <a:t>칩에 적용하여 </a:t>
            </a:r>
            <a:r>
              <a:rPr lang="en-US" altLang="ko-KR" sz="1700" dirty="0"/>
              <a:t>PIN</a:t>
            </a:r>
            <a:r>
              <a:rPr lang="ko-KR" altLang="en-US" sz="1700" dirty="0"/>
              <a:t>코드 우회</a:t>
            </a:r>
            <a:endParaRPr lang="en-US" altLang="ko-KR" sz="1700" dirty="0"/>
          </a:p>
          <a:p>
            <a:pPr lvl="2">
              <a:buClr>
                <a:schemeClr val="tx1"/>
              </a:buClr>
            </a:pPr>
            <a:r>
              <a:rPr lang="en-US" altLang="ko-KR" sz="1300" b="1" dirty="0">
                <a:solidFill>
                  <a:schemeClr val="accent1"/>
                </a:solidFill>
              </a:rPr>
              <a:t>PQC</a:t>
            </a:r>
            <a:r>
              <a:rPr lang="ko-KR" altLang="en-US" sz="1300" b="1" dirty="0">
                <a:solidFill>
                  <a:schemeClr val="accent1"/>
                </a:solidFill>
              </a:rPr>
              <a:t> 적용시 문제 발생 가능성 있음</a:t>
            </a:r>
            <a:endParaRPr lang="en-US" altLang="ko-KR" sz="1300" b="1" dirty="0">
              <a:solidFill>
                <a:schemeClr val="accent1"/>
              </a:solidFill>
            </a:endParaRPr>
          </a:p>
          <a:p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B13FD-72F0-4854-DF3C-8123B883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739" y="3927494"/>
            <a:ext cx="3545359" cy="2489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1117C4-F1C7-18C6-9B53-9F51028C4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99" y="3927494"/>
            <a:ext cx="4998201" cy="2485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222D39-82CE-5240-927A-54230A3E6A86}"/>
              </a:ext>
            </a:extLst>
          </p:cNvPr>
          <p:cNvSpPr txBox="1"/>
          <p:nvPr/>
        </p:nvSpPr>
        <p:spPr>
          <a:xfrm>
            <a:off x="1999842" y="3424728"/>
            <a:ext cx="757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부채널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공격에 저항할 수 있는 방안이 필요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84DB1-C4EC-60F7-26B3-6AB3FB58FB7F}"/>
              </a:ext>
            </a:extLst>
          </p:cNvPr>
          <p:cNvSpPr txBox="1"/>
          <p:nvPr/>
        </p:nvSpPr>
        <p:spPr>
          <a:xfrm>
            <a:off x="0" y="6447851"/>
            <a:ext cx="516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Kumar, Satyam, et al. "Side channel attack on stream ciphers: A three-step approach to state/key recovery." </a:t>
            </a:r>
            <a:r>
              <a:rPr lang="en" altLang="ko-Kore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IACR Trans. </a:t>
            </a:r>
            <a:r>
              <a:rPr lang="en" altLang="ko-Kore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Cryptogr</a:t>
            </a:r>
            <a:r>
              <a:rPr lang="en" altLang="ko-Kore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" altLang="ko-Kore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Hardw</a:t>
            </a:r>
            <a:r>
              <a:rPr lang="en" altLang="ko-Kore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Embed. Syst.</a:t>
            </a:r>
            <a:r>
              <a:rPr lang="en" altLang="ko-Kore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2022.2 (2022): 166-191.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86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공격 대응기법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603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알고리즘의 연산 과정을 수정하여 물리적으로 발생하는 정보를 얻지 못하게 하는 것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다양한 대응기법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무작위성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소비전력</a:t>
            </a:r>
            <a:r>
              <a:rPr lang="en-US" altLang="ko-KR" sz="2000" dirty="0"/>
              <a:t>,</a:t>
            </a:r>
            <a:r>
              <a:rPr lang="ko-KR" altLang="en-US" sz="2000" dirty="0"/>
              <a:t> 실행시간 등의 </a:t>
            </a:r>
            <a:r>
              <a:rPr lang="ko-KR" altLang="en-US" sz="2000" dirty="0" err="1"/>
              <a:t>부채널</a:t>
            </a:r>
            <a:r>
              <a:rPr lang="ko-KR" altLang="en-US" sz="2000" dirty="0"/>
              <a:t> 정보를 무작위로 생성하여 데이터 분석에 방해를 주는 방법</a:t>
            </a:r>
            <a:endParaRPr lang="en-US" altLang="ko-KR" sz="2000" dirty="0"/>
          </a:p>
          <a:p>
            <a:pPr lvl="1">
              <a:spcBef>
                <a:spcPts val="1100"/>
              </a:spcBef>
            </a:pPr>
            <a:r>
              <a:rPr lang="ko-KR" altLang="en-US" sz="2000" b="1" dirty="0" err="1"/>
              <a:t>블라인딩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연산 실행 전에 임의의 값을 암호화 데이터에 추가하여 원래의 데이터를 가리는 방법</a:t>
            </a:r>
            <a:endParaRPr lang="en-US" altLang="ko-KR" sz="2000" dirty="0"/>
          </a:p>
          <a:p>
            <a:pPr lvl="1">
              <a:spcBef>
                <a:spcPts val="1100"/>
              </a:spcBef>
            </a:pPr>
            <a:r>
              <a:rPr lang="ko-KR" altLang="en-US" sz="2000" b="1" dirty="0" err="1"/>
              <a:t>마스킹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연산에 쓰이는 정보를 임의의 값</a:t>
            </a:r>
            <a:r>
              <a:rPr lang="en-US" altLang="ko-KR" sz="2000" dirty="0"/>
              <a:t>(</a:t>
            </a:r>
            <a:r>
              <a:rPr lang="ko-KR" altLang="en-US" sz="2000" dirty="0"/>
              <a:t>마스크</a:t>
            </a:r>
            <a:r>
              <a:rPr lang="en-US" altLang="ko-KR" sz="2000" dirty="0"/>
              <a:t>)</a:t>
            </a:r>
            <a:r>
              <a:rPr lang="ko-KR" altLang="en-US" sz="2000" dirty="0"/>
              <a:t>로 변형하여 민감한 정보를 노출시키지 않는 방법</a:t>
            </a:r>
            <a:endParaRPr lang="en-US" altLang="ko-KR" sz="2000" dirty="0"/>
          </a:p>
          <a:p>
            <a:pPr lvl="1">
              <a:spcBef>
                <a:spcPts val="1100"/>
              </a:spcBef>
            </a:pPr>
            <a:r>
              <a:rPr lang="ko-KR" altLang="en-US" sz="2000" b="1" dirty="0"/>
              <a:t>노이즈</a:t>
            </a:r>
            <a:r>
              <a:rPr lang="ko-KR" altLang="en-US" sz="2000" dirty="0"/>
              <a:t>  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연산 과정에 노이즈를 추가</a:t>
            </a:r>
            <a:r>
              <a:rPr lang="en-US" altLang="ko-KR" sz="2000" dirty="0"/>
              <a:t>,</a:t>
            </a:r>
            <a:r>
              <a:rPr lang="ko-KR" altLang="en-US" sz="2000" dirty="0"/>
              <a:t> 연산 시간을 고의로 늘려 정확한 시간 측정에 혼란을 주는 방법</a:t>
            </a:r>
            <a:endParaRPr lang="en-US" altLang="ko-KR" sz="2000" dirty="0"/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Constant-time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b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암호화 연산이 입력 값에 따라 실행 시간이 달라지지 않도록 설계하는 방법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lvl="1"/>
            <a:endParaRPr lang="en-US" altLang="ko-KR" sz="2000" b="1" dirty="0"/>
          </a:p>
          <a:p>
            <a:pPr>
              <a:buFont typeface="시스템 서체 일반체"/>
              <a:buChar char="-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39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공격 대응기법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PQC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Post-</a:t>
            </a:r>
            <a:r>
              <a:rPr lang="en-US" altLang="ko-KR" sz="2000" b="1" dirty="0" err="1"/>
              <a:t>Quantuam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Cryptograpy</a:t>
            </a:r>
            <a:r>
              <a:rPr lang="en-US" altLang="ko-KR" sz="2000" b="1" dirty="0"/>
              <a:t>(PQC)</a:t>
            </a:r>
            <a:r>
              <a:rPr lang="ko-KR" altLang="en-US" sz="2000" b="1" dirty="0"/>
              <a:t>도 </a:t>
            </a:r>
            <a:r>
              <a:rPr lang="ko-KR" altLang="en-US" sz="2000" b="1" dirty="0" err="1"/>
              <a:t>부채널</a:t>
            </a:r>
            <a:r>
              <a:rPr lang="ko-KR" altLang="en-US" sz="2000" b="1" dirty="0"/>
              <a:t> 대응기법이 필요</a:t>
            </a:r>
            <a:endParaRPr lang="en-US" altLang="ko-KR" sz="2000" b="1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2023</a:t>
            </a:r>
            <a:r>
              <a:rPr lang="ko-KR" altLang="en-US" sz="2000" dirty="0"/>
              <a:t>년 </a:t>
            </a:r>
            <a:r>
              <a:rPr lang="en-US" altLang="ko-KR" sz="2000" dirty="0" err="1"/>
              <a:t>A.C.Canto</a:t>
            </a:r>
            <a:r>
              <a:rPr lang="ko-KR" altLang="en-US" sz="2000" dirty="0"/>
              <a:t>가 제시한 논문에서 </a:t>
            </a:r>
            <a:r>
              <a:rPr lang="en-US" altLang="ko-KR" sz="2000" dirty="0"/>
              <a:t>PQC</a:t>
            </a:r>
            <a:r>
              <a:rPr lang="ko-KR" altLang="en-US" sz="2000" dirty="0"/>
              <a:t>는 기존의 고전 컴퓨터와 양자 컴퓨터의 공격으로부터 안전하지만 </a:t>
            </a:r>
            <a:r>
              <a:rPr lang="ko-KR" altLang="en-US" sz="2000" b="1" dirty="0" err="1">
                <a:solidFill>
                  <a:srgbClr val="E30015"/>
                </a:solidFill>
              </a:rPr>
              <a:t>부채널</a:t>
            </a:r>
            <a:r>
              <a:rPr lang="ko-KR" altLang="en-US" sz="2000" b="1" dirty="0">
                <a:solidFill>
                  <a:srgbClr val="E30015"/>
                </a:solidFill>
              </a:rPr>
              <a:t> 공격에는 취약</a:t>
            </a:r>
            <a:endParaRPr lang="en-US" altLang="ko-KR" sz="2000" b="1" dirty="0">
              <a:solidFill>
                <a:srgbClr val="E3001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7C340-8057-CADB-36BC-693E12B00B35}"/>
              </a:ext>
            </a:extLst>
          </p:cNvPr>
          <p:cNvSpPr txBox="1"/>
          <p:nvPr/>
        </p:nvSpPr>
        <p:spPr>
          <a:xfrm>
            <a:off x="74140" y="6389569"/>
            <a:ext cx="630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Canto, Alvaro Cintas, et al. "Algorithmic Security is Insufficient: A Comprehensive Survey on Implementation Attacks Haunting Post-Quantum Security." </a:t>
            </a:r>
            <a:r>
              <a:rPr lang="en" altLang="ko-Kore-KR" sz="1000" b="0" i="1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ore-KR" sz="10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arXiv:2305.13544</a:t>
            </a:r>
            <a:r>
              <a:rPr lang="en" altLang="ko-Kore-KR" sz="10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  <a:endParaRPr kumimoji="1" lang="ko-Kore-KR" altLang="en-US" sz="10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2A262A-9F8E-04DC-207D-C71E73824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91482"/>
            <a:ext cx="7772400" cy="32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0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연구 현황</a:t>
            </a:r>
            <a:r>
              <a:rPr lang="en-US" altLang="ko-KR" sz="3200" b="1" dirty="0"/>
              <a:t> – Lattice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Lattice-based PQC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E9CFD0-CADA-178C-8979-76AB3D8AD4FF}"/>
              </a:ext>
            </a:extLst>
          </p:cNvPr>
          <p:cNvGraphicFramePr>
            <a:graphicFrameLocks noGrp="1"/>
          </p:cNvGraphicFramePr>
          <p:nvPr/>
        </p:nvGraphicFramePr>
        <p:xfrm>
          <a:off x="815180" y="1967951"/>
          <a:ext cx="10561639" cy="442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57">
                  <a:extLst>
                    <a:ext uri="{9D8B030D-6E8A-4147-A177-3AD203B41FA5}">
                      <a16:colId xmlns:a16="http://schemas.microsoft.com/office/drawing/2014/main" val="3704535144"/>
                    </a:ext>
                  </a:extLst>
                </a:gridCol>
                <a:gridCol w="829994">
                  <a:extLst>
                    <a:ext uri="{9D8B030D-6E8A-4147-A177-3AD203B41FA5}">
                      <a16:colId xmlns:a16="http://schemas.microsoft.com/office/drawing/2014/main" val="4174902849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843916837"/>
                    </a:ext>
                  </a:extLst>
                </a:gridCol>
                <a:gridCol w="7427742">
                  <a:extLst>
                    <a:ext uri="{9D8B030D-6E8A-4147-A177-3AD203B41FA5}">
                      <a16:colId xmlns:a16="http://schemas.microsoft.com/office/drawing/2014/main" val="113622424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16807831"/>
                    </a:ext>
                  </a:extLst>
                </a:gridCol>
              </a:tblGrid>
              <a:tr h="368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발표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년도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051092"/>
                  </a:ext>
                </a:extLst>
              </a:tr>
              <a:tr h="368747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Kyber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FPGA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000" dirty="0">
                          <a:effectLst/>
                          <a:latin typeface="LinLibertineT"/>
                        </a:rPr>
                        <a:t>A masked pure-hardware implementation of </a:t>
                      </a:r>
                      <a:r>
                        <a:rPr lang="en" altLang="ko-Kore-KR" sz="1000" dirty="0" err="1">
                          <a:effectLst/>
                          <a:latin typeface="LinLibertineT"/>
                        </a:rPr>
                        <a:t>Kyber</a:t>
                      </a:r>
                      <a:r>
                        <a:rPr lang="en" altLang="ko-Kore-KR" sz="1000" dirty="0">
                          <a:effectLst/>
                          <a:latin typeface="LinLibertineT"/>
                        </a:rPr>
                        <a:t> cryptographic algorithm</a:t>
                      </a:r>
                      <a:endParaRPr kumimoji="1" lang="en" altLang="ko-Kore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839991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000" dirty="0">
                          <a:effectLst/>
                          <a:latin typeface="LinLibertineT"/>
                        </a:rPr>
                        <a:t>Error detection architectures for hardware/software co-design approaches of number theoretic transform</a:t>
                      </a:r>
                      <a:endParaRPr kumimoji="1" lang="en" altLang="ko-Kore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68036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000" dirty="0">
                          <a:effectLst/>
                          <a:latin typeface="LinLibertineT"/>
                        </a:rPr>
                        <a:t>Error detection schemes assessed on FPGA for multipliers in lattice-based key encapsulation mechanisms in post-quantum cryptography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84454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000" dirty="0">
                          <a:effectLst/>
                          <a:latin typeface="LinLibertineT"/>
                        </a:rPr>
                        <a:t>High-speed masking for polynomial comparison in lattice-based KEMs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2020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281288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000" dirty="0">
                          <a:effectLst/>
                          <a:latin typeface="LinLibertineT"/>
                        </a:rPr>
                        <a:t>Masking </a:t>
                      </a:r>
                      <a:r>
                        <a:rPr lang="en" altLang="ko-Kore-KR" sz="1000" dirty="0" err="1">
                          <a:effectLst/>
                          <a:latin typeface="LinLibertineT"/>
                        </a:rPr>
                        <a:t>Kyber</a:t>
                      </a:r>
                      <a:r>
                        <a:rPr lang="en" altLang="ko-Kore-KR" sz="1000" dirty="0">
                          <a:effectLst/>
                          <a:latin typeface="LinLibertineT"/>
                        </a:rPr>
                        <a:t>: First-and higher-order implementations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2021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950901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000" dirty="0">
                          <a:effectLst/>
                          <a:latin typeface="LinLibertineT"/>
                        </a:rPr>
                        <a:t>Combined fault and DPA protection for lattice-based cryptography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2022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007695"/>
                  </a:ext>
                </a:extLst>
              </a:tr>
              <a:tr h="36874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Dilithium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FPGA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000" dirty="0">
                          <a:effectLst/>
                          <a:latin typeface="LinLibertineT"/>
                        </a:rPr>
                        <a:t>Fault attack countermeasures for error samplers in lattice-based cryptography</a:t>
                      </a:r>
                      <a:endParaRPr kumimoji="1"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81120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000" dirty="0">
                          <a:effectLst/>
                          <a:latin typeface="LinLibertineT"/>
                        </a:rPr>
                        <a:t>Breaking and protecting the crystal: Side-channel analysis of </a:t>
                      </a:r>
                      <a:r>
                        <a:rPr lang="en" altLang="ko-Kore-KR" sz="1000" dirty="0" err="1">
                          <a:effectLst/>
                          <a:latin typeface="LinLibertineT"/>
                        </a:rPr>
                        <a:t>Dilithium</a:t>
                      </a:r>
                      <a:r>
                        <a:rPr lang="en" altLang="ko-Kore-KR" sz="1000" dirty="0">
                          <a:effectLst/>
                          <a:latin typeface="LinLibertineT"/>
                        </a:rPr>
                        <a:t> in hardware</a:t>
                      </a:r>
                      <a:endParaRPr kumimoji="1" lang="en-US" altLang="ko-Kore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2022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00015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FALOCN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FPGA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000" dirty="0">
                          <a:effectLst/>
                          <a:latin typeface="LinLibertineT"/>
                        </a:rPr>
                        <a:t>Efficient error detection architectures for post-quantum sig- nature FALCON’s Sampler and KEM Saber</a:t>
                      </a:r>
                      <a:endParaRPr kumimoji="1"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865886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ARM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000" dirty="0">
                          <a:effectLst/>
                          <a:latin typeface="LinLibertineT"/>
                        </a:rPr>
                        <a:t>The hidden parallelepiped is back again: Power analysis attacks on FALCON</a:t>
                      </a:r>
                      <a:endParaRPr kumimoji="1"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542383"/>
                  </a:ext>
                </a:extLst>
              </a:tr>
              <a:tr h="3687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Intel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000" dirty="0">
                          <a:effectLst/>
                          <a:latin typeface="LinLibertineT"/>
                        </a:rPr>
                        <a:t>BEARZ attack FALCON: implementation attacks with countermeasures on the FALCON signature scheme</a:t>
                      </a:r>
                      <a:endParaRPr kumimoji="1" lang="en" altLang="ko-Kore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09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5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 </a:t>
            </a:r>
            <a:r>
              <a:rPr lang="en-US" altLang="ko-KR" sz="3200" b="1" dirty="0" err="1"/>
              <a:t>Kyber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969910"/>
            <a:ext cx="11369675" cy="5603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Power analysis</a:t>
            </a:r>
            <a:r>
              <a:rPr lang="ko-KR" altLang="en-US" sz="2000" b="1" dirty="0"/>
              <a:t>에 관한 대응책</a:t>
            </a:r>
            <a:endParaRPr lang="en-US" altLang="ko-KR" sz="2000" b="1" dirty="0"/>
          </a:p>
          <a:p>
            <a:pPr lvl="1">
              <a:lnSpc>
                <a:spcPct val="100000"/>
              </a:lnSpc>
            </a:pPr>
            <a:r>
              <a:rPr lang="en" altLang="ko-Kore-KR" sz="2000" dirty="0"/>
              <a:t>FPGA Xilinx Virtex-7</a:t>
            </a:r>
            <a:r>
              <a:rPr lang="ko-KR" altLang="en-US" sz="2000" dirty="0"/>
              <a:t>에서 구현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b="1" dirty="0" err="1"/>
              <a:t>하이딩</a:t>
            </a:r>
            <a:r>
              <a:rPr lang="ko-KR" altLang="en-US" sz="2000" b="1" dirty="0"/>
              <a:t> 및 </a:t>
            </a:r>
            <a:r>
              <a:rPr lang="ko-KR" altLang="en-US" sz="2000" b="1" dirty="0" err="1"/>
              <a:t>마스킹을</a:t>
            </a:r>
            <a:r>
              <a:rPr lang="ko-KR" altLang="en-US" sz="2000" b="1" dirty="0"/>
              <a:t> 통해 </a:t>
            </a:r>
            <a:r>
              <a:rPr lang="en-US" altLang="ko-KR" sz="2000" b="1" dirty="0"/>
              <a:t>PA</a:t>
            </a:r>
            <a:r>
              <a:rPr lang="ko-KR" altLang="en-US" sz="2000" b="1" dirty="0"/>
              <a:t>에 저항</a:t>
            </a:r>
            <a:endParaRPr lang="en-US" altLang="ko-KR" sz="2000" b="1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비밀 벡터 계수의 계산에 대한 회피</a:t>
            </a:r>
            <a:r>
              <a:rPr lang="en-US" altLang="ko-KR" dirty="0"/>
              <a:t>(</a:t>
            </a:r>
            <a:r>
              <a:rPr lang="ko-KR" altLang="en-US" dirty="0"/>
              <a:t>병렬 처리 및 파이프라인화 사용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/>
              <a:t>Cycle Counts</a:t>
            </a:r>
            <a:r>
              <a:rPr lang="ko-KR" altLang="en-US" sz="2000" b="1" dirty="0"/>
              <a:t>에 대한 성능</a:t>
            </a:r>
            <a:endParaRPr lang="en-US" altLang="ko-KR" sz="2000" b="1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Hiding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only : </a:t>
            </a:r>
            <a:r>
              <a:rPr lang="en-US" altLang="ko-KR" b="1" dirty="0">
                <a:solidFill>
                  <a:srgbClr val="FF0000"/>
                </a:solidFill>
              </a:rPr>
              <a:t>8%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오버헤드 발생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Hiding - plus - Masking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17% </a:t>
            </a:r>
            <a:r>
              <a:rPr lang="ko-KR" altLang="en-US" dirty="0"/>
              <a:t>오버헤드 발생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74140" y="6389569"/>
            <a:ext cx="5171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ore-KR" sz="1000" dirty="0">
                <a:effectLst/>
                <a:latin typeface="LinLibertineT"/>
              </a:rPr>
              <a:t>T. </a:t>
            </a:r>
            <a:r>
              <a:rPr lang="en" altLang="ko-Kore-KR" sz="1000" dirty="0" err="1">
                <a:effectLst/>
                <a:latin typeface="LinLibertineT"/>
              </a:rPr>
              <a:t>Kamucheka</a:t>
            </a:r>
            <a:r>
              <a:rPr lang="en" altLang="ko-Kore-KR" sz="1000" dirty="0">
                <a:effectLst/>
                <a:latin typeface="LinLibertineT"/>
              </a:rPr>
              <a:t>, A. Nelson, D. Andrews, and M. Huang. A masked pure-hardware implementation of </a:t>
            </a:r>
            <a:r>
              <a:rPr lang="en" altLang="ko-Kore-KR" sz="1000" dirty="0" err="1">
                <a:effectLst/>
                <a:latin typeface="LinLibertineT"/>
              </a:rPr>
              <a:t>Kyber</a:t>
            </a:r>
            <a:r>
              <a:rPr lang="en" altLang="ko-Kore-KR" sz="1000" dirty="0">
                <a:effectLst/>
                <a:latin typeface="LinLibertineT"/>
              </a:rPr>
              <a:t> cryptographic algorithm. ICFPT. pp. 1-9, 2022.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72BFE5-42D4-42B9-3C37-8BFC051C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5" y="3987384"/>
            <a:ext cx="10740809" cy="22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 Lattice based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Fault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attack</a:t>
            </a:r>
            <a:r>
              <a:rPr lang="ko-KR" altLang="en-US" sz="2400" b="1" dirty="0"/>
              <a:t>에 관한 대응책</a:t>
            </a:r>
            <a:endParaRPr lang="en-US" altLang="ko-KR" sz="2400" b="1" dirty="0"/>
          </a:p>
          <a:p>
            <a:pPr lvl="1"/>
            <a:r>
              <a:rPr lang="en" altLang="ko-Kore-KR" sz="2000" dirty="0"/>
              <a:t>FPGA Xilinx Artix-7</a:t>
            </a:r>
            <a:r>
              <a:rPr lang="ko-KR" altLang="en-US" sz="2000" dirty="0"/>
              <a:t>에서 구현</a:t>
            </a:r>
            <a:endParaRPr lang="en-US" altLang="ko-KR" sz="2000" dirty="0"/>
          </a:p>
          <a:p>
            <a:pPr lvl="1"/>
            <a:r>
              <a:rPr lang="en-US" altLang="ko-KR" sz="2000" dirty="0"/>
              <a:t>Error Samplers</a:t>
            </a:r>
            <a:r>
              <a:rPr lang="ko-KR" altLang="en-US" sz="2000" dirty="0"/>
              <a:t>에 대한 대응 기법 사용</a:t>
            </a:r>
            <a:endParaRPr lang="en-US" altLang="ko-KR" sz="2000" dirty="0"/>
          </a:p>
          <a:p>
            <a:pPr lvl="2"/>
            <a:r>
              <a:rPr lang="ko-KR" altLang="en-US" dirty="0" err="1"/>
              <a:t>가우시안</a:t>
            </a:r>
            <a:r>
              <a:rPr lang="ko-KR" altLang="en-US" dirty="0"/>
              <a:t> 및 이항 분포를 활용하여 </a:t>
            </a:r>
            <a:r>
              <a:rPr lang="en-US" altLang="ko-KR" dirty="0"/>
              <a:t>Error Sampler</a:t>
            </a:r>
            <a:r>
              <a:rPr lang="ko-KR" altLang="en-US" dirty="0"/>
              <a:t>가 제대로 작동하는지 확인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sz="2000" b="1" dirty="0"/>
              <a:t>하드웨어에서 가장 효율적인 </a:t>
            </a:r>
            <a:r>
              <a:rPr lang="en-US" altLang="ko-KR" sz="2000" b="1" dirty="0"/>
              <a:t>Error Sampler</a:t>
            </a:r>
            <a:r>
              <a:rPr lang="ko-KR" altLang="en-US" sz="2000" b="1" dirty="0" err="1"/>
              <a:t>와의</a:t>
            </a:r>
            <a:r>
              <a:rPr lang="ko-KR" altLang="en-US" sz="2000" b="1" dirty="0"/>
              <a:t> 평가</a:t>
            </a:r>
            <a:endParaRPr lang="en-US" altLang="ko-KR" sz="2000" b="1" dirty="0"/>
          </a:p>
          <a:p>
            <a:pPr lvl="2"/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추가 슬라이스 필요</a:t>
            </a:r>
            <a:endParaRPr lang="en-US" altLang="ko-KR" dirty="0"/>
          </a:p>
          <a:p>
            <a:pPr lvl="3">
              <a:buClr>
                <a:schemeClr val="tx1"/>
              </a:buClr>
            </a:pPr>
            <a:r>
              <a:rPr lang="ko-KR" altLang="en-US" b="1" dirty="0">
                <a:solidFill>
                  <a:schemeClr val="accent1"/>
                </a:solidFill>
              </a:rPr>
              <a:t>추가 </a:t>
            </a:r>
            <a:r>
              <a:rPr lang="en-US" altLang="ko-KR" b="1" dirty="0">
                <a:solidFill>
                  <a:schemeClr val="accent1"/>
                </a:solidFill>
              </a:rPr>
              <a:t>Clock Cycles</a:t>
            </a:r>
            <a:r>
              <a:rPr lang="ko-KR" altLang="en-US" b="1" dirty="0">
                <a:solidFill>
                  <a:schemeClr val="accent1"/>
                </a:solidFill>
              </a:rPr>
              <a:t> 필요 없음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/>
            <a:r>
              <a:rPr lang="en-US" altLang="ko-KR" dirty="0"/>
              <a:t>Standard</a:t>
            </a:r>
          </a:p>
          <a:p>
            <a:pPr lvl="3"/>
            <a:r>
              <a:rPr lang="en-US" altLang="ko-KR" dirty="0"/>
              <a:t>22</a:t>
            </a:r>
            <a:r>
              <a:rPr lang="ko-KR" altLang="en-US" dirty="0"/>
              <a:t>개의 추가 슬라이스 필요</a:t>
            </a:r>
            <a:endParaRPr lang="en-US" altLang="ko-KR" dirty="0"/>
          </a:p>
          <a:p>
            <a:pPr lvl="3">
              <a:buClr>
                <a:schemeClr val="tx1"/>
              </a:buClr>
            </a:pPr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>
                <a:solidFill>
                  <a:schemeClr val="accent1"/>
                </a:solidFill>
              </a:rPr>
              <a:t>개의 추가 </a:t>
            </a:r>
            <a:r>
              <a:rPr lang="en-US" altLang="ko-KR" b="1" dirty="0">
                <a:solidFill>
                  <a:schemeClr val="accent1"/>
                </a:solidFill>
              </a:rPr>
              <a:t>Clock Cycles </a:t>
            </a:r>
            <a:r>
              <a:rPr lang="ko-KR" altLang="en-US" b="1" dirty="0">
                <a:solidFill>
                  <a:schemeClr val="accent1"/>
                </a:solidFill>
              </a:rPr>
              <a:t>필요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/>
            <a:r>
              <a:rPr lang="en-US" altLang="ko-KR" dirty="0"/>
              <a:t>Expensive</a:t>
            </a:r>
          </a:p>
          <a:p>
            <a:pPr lvl="3"/>
            <a:r>
              <a:rPr lang="en-US" altLang="ko-KR" dirty="0"/>
              <a:t>96~116</a:t>
            </a:r>
            <a:r>
              <a:rPr lang="ko-KR" altLang="en-US" dirty="0"/>
              <a:t>개의 추가 슬라이스 필요</a:t>
            </a:r>
            <a:endParaRPr lang="en-US" altLang="ko-KR" dirty="0"/>
          </a:p>
          <a:p>
            <a:pPr lvl="3">
              <a:buClr>
                <a:schemeClr val="tx1"/>
              </a:buClr>
            </a:pPr>
            <a:r>
              <a:rPr lang="en-US" altLang="ko-KR" b="1" dirty="0">
                <a:solidFill>
                  <a:schemeClr val="accent1"/>
                </a:solidFill>
              </a:rPr>
              <a:t>32</a:t>
            </a:r>
            <a:r>
              <a:rPr lang="ko-KR" altLang="en-US" b="1" dirty="0">
                <a:solidFill>
                  <a:schemeClr val="accent1"/>
                </a:solidFill>
              </a:rPr>
              <a:t>개의 추가 </a:t>
            </a:r>
            <a:r>
              <a:rPr lang="en-US" altLang="ko-KR" b="1" dirty="0">
                <a:solidFill>
                  <a:schemeClr val="accent1"/>
                </a:solidFill>
              </a:rPr>
              <a:t>Clock Cycles </a:t>
            </a:r>
            <a:r>
              <a:rPr lang="ko-KR" altLang="en-US" b="1" dirty="0">
                <a:solidFill>
                  <a:schemeClr val="accent1"/>
                </a:solidFill>
              </a:rPr>
              <a:t>필요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74141" y="6389569"/>
            <a:ext cx="508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ore-KR" sz="1000" dirty="0">
                <a:effectLst/>
                <a:latin typeface="LinLibertineT"/>
              </a:rPr>
              <a:t>J. Howe, A. Khalid, M. </a:t>
            </a:r>
            <a:r>
              <a:rPr lang="en" altLang="ko-Kore-KR" sz="1000" dirty="0" err="1">
                <a:effectLst/>
                <a:latin typeface="LinLibertineT"/>
              </a:rPr>
              <a:t>Martinoli</a:t>
            </a:r>
            <a:r>
              <a:rPr lang="en" altLang="ko-Kore-KR" sz="1000" dirty="0">
                <a:effectLst/>
                <a:latin typeface="LinLibertineT"/>
              </a:rPr>
              <a:t>, F. </a:t>
            </a:r>
            <a:r>
              <a:rPr lang="en" altLang="ko-Kore-KR" sz="1000" dirty="0" err="1">
                <a:effectLst/>
                <a:latin typeface="LinLibertineT"/>
              </a:rPr>
              <a:t>Regazzoni</a:t>
            </a:r>
            <a:r>
              <a:rPr lang="en" altLang="ko-Kore-KR" sz="1000" dirty="0">
                <a:effectLst/>
                <a:latin typeface="LinLibertineT"/>
              </a:rPr>
              <a:t>, and E. Oswald. Fault attack countermeasures for error samplers in lattice-based cryptography. ISCAS. pp. 1-5, 2019.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BB5C44-D0E9-4F26-F28B-657ECE84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85" y="3708163"/>
            <a:ext cx="6194688" cy="2137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AF5D-9D32-A288-610B-8804CF110C89}"/>
              </a:ext>
            </a:extLst>
          </p:cNvPr>
          <p:cNvSpPr txBox="1"/>
          <p:nvPr/>
        </p:nvSpPr>
        <p:spPr>
          <a:xfrm>
            <a:off x="5942119" y="5846039"/>
            <a:ext cx="5725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FF0000"/>
                </a:solidFill>
              </a:rPr>
              <a:t>약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8%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의 오버헤드 발생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4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 </a:t>
            </a:r>
            <a:r>
              <a:rPr lang="ko-KR" altLang="en-US" sz="3200" b="1" dirty="0" err="1"/>
              <a:t>부채널</a:t>
            </a:r>
            <a:r>
              <a:rPr lang="ko-KR" altLang="en-US" sz="3200" b="1" dirty="0"/>
              <a:t> 대응 기법 적용 시 성능</a:t>
            </a:r>
            <a:r>
              <a:rPr lang="en-US" altLang="ko-KR" sz="3200" b="1" dirty="0"/>
              <a:t> – </a:t>
            </a:r>
            <a:r>
              <a:rPr lang="en-US" altLang="ko-KR" sz="3200" b="1" dirty="0" err="1"/>
              <a:t>Kyber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b="1" dirty="0"/>
              <a:t>Fault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attack</a:t>
            </a:r>
            <a:r>
              <a:rPr lang="ko-KR" altLang="en-US" sz="2400" b="1" dirty="0"/>
              <a:t>에 관한 대응책</a:t>
            </a:r>
            <a:endParaRPr lang="en-US" altLang="ko-KR" sz="2400" b="1" dirty="0"/>
          </a:p>
          <a:p>
            <a:pPr lvl="1"/>
            <a:r>
              <a:rPr lang="en" altLang="ko-Kore-KR" sz="2000" dirty="0"/>
              <a:t>FPGA Xilinx Virtex-7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Spartan-7</a:t>
            </a:r>
            <a:r>
              <a:rPr lang="ko-KR" altLang="en-US" sz="2000" dirty="0"/>
              <a:t>에서 구현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LinLibertineT"/>
              </a:rPr>
              <a:t>NTT</a:t>
            </a:r>
            <a:r>
              <a:rPr lang="ko-KR" altLang="en-US" sz="2000" dirty="0">
                <a:latin typeface="LinLibertineT"/>
              </a:rPr>
              <a:t> 가속기 아키텍처에 효과적인 재계산 방법</a:t>
            </a:r>
            <a:endParaRPr lang="en-US" altLang="ko-KR" sz="2000" dirty="0"/>
          </a:p>
          <a:p>
            <a:pPr lvl="2"/>
            <a:r>
              <a:rPr lang="ko-KR" altLang="en-US" dirty="0"/>
              <a:t>연산에 </a:t>
            </a:r>
            <a:r>
              <a:rPr lang="en-US" altLang="ko-KR" dirty="0"/>
              <a:t>negating </a:t>
            </a:r>
            <a:r>
              <a:rPr lang="ko-KR" altLang="en-US" dirty="0"/>
              <a:t>및 </a:t>
            </a:r>
            <a:r>
              <a:rPr lang="en-US" altLang="ko-KR" dirty="0"/>
              <a:t>swapping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Architecture,</a:t>
            </a:r>
            <a:r>
              <a:rPr lang="ko-KR" altLang="en-US" b="1" dirty="0"/>
              <a:t> </a:t>
            </a:r>
            <a:r>
              <a:rPr lang="en-US" altLang="ko-KR" b="1" dirty="0"/>
              <a:t>Parameter</a:t>
            </a:r>
            <a:r>
              <a:rPr lang="ko-KR" altLang="en-US" b="1" dirty="0"/>
              <a:t>에 따라 성능이 달라짐</a:t>
            </a:r>
            <a:endParaRPr lang="en-US" altLang="ko-KR" b="1" dirty="0"/>
          </a:p>
          <a:p>
            <a:pPr lvl="2"/>
            <a:r>
              <a:rPr lang="en" altLang="ko-Kore-KR" dirty="0"/>
              <a:t>Virtex-7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9.32%</a:t>
            </a:r>
            <a:r>
              <a:rPr lang="en-US" altLang="ko-KR" dirty="0"/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최대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21.78%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오버헤드 발생</a:t>
            </a:r>
            <a:endParaRPr lang="en-US" altLang="ko-KR" dirty="0"/>
          </a:p>
          <a:p>
            <a:pPr lvl="2"/>
            <a:r>
              <a:rPr lang="en-US" altLang="ko-KR" dirty="0"/>
              <a:t>Spartan-7 :</a:t>
            </a:r>
            <a:r>
              <a:rPr lang="ko-KR" altLang="en-US" dirty="0"/>
              <a:t> 최소 </a:t>
            </a:r>
            <a:r>
              <a:rPr lang="en-US" altLang="ko-KR" b="1" dirty="0">
                <a:solidFill>
                  <a:srgbClr val="FF0000"/>
                </a:solidFill>
              </a:rPr>
              <a:t>8.46%</a:t>
            </a:r>
            <a:r>
              <a:rPr lang="en-US" altLang="ko-KR" dirty="0"/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최대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15.88%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오버헤드 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7321D-FD10-CEAF-156B-A65337A09579}"/>
              </a:ext>
            </a:extLst>
          </p:cNvPr>
          <p:cNvSpPr txBox="1"/>
          <p:nvPr/>
        </p:nvSpPr>
        <p:spPr>
          <a:xfrm>
            <a:off x="0" y="6460514"/>
            <a:ext cx="7723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" altLang="ko-Kore-KR" sz="1000" dirty="0">
                <a:effectLst/>
                <a:latin typeface="LinLibertineT"/>
              </a:rPr>
              <a:t>A. </a:t>
            </a:r>
            <a:r>
              <a:rPr lang="en" altLang="ko-Kore-KR" sz="1000" dirty="0" err="1">
                <a:effectLst/>
                <a:latin typeface="LinLibertineT"/>
              </a:rPr>
              <a:t>Sarker</a:t>
            </a:r>
            <a:r>
              <a:rPr lang="en" altLang="ko-Kore-KR" sz="1000" dirty="0">
                <a:effectLst/>
                <a:latin typeface="LinLibertineT"/>
              </a:rPr>
              <a:t>, A. Cintas-Canto, M. </a:t>
            </a:r>
            <a:r>
              <a:rPr lang="en" altLang="ko-Kore-KR" sz="1000" dirty="0" err="1">
                <a:effectLst/>
                <a:latin typeface="LinLibertineT"/>
              </a:rPr>
              <a:t>Mozaffari-Kermani</a:t>
            </a:r>
            <a:r>
              <a:rPr lang="en" altLang="ko-Kore-KR" sz="1000" dirty="0">
                <a:effectLst/>
                <a:latin typeface="LinLibertineT"/>
              </a:rPr>
              <a:t>, and R. </a:t>
            </a:r>
            <a:r>
              <a:rPr lang="en" altLang="ko-Kore-KR" sz="1000" dirty="0" err="1">
                <a:effectLst/>
                <a:latin typeface="LinLibertineT"/>
              </a:rPr>
              <a:t>Azarderakhsh</a:t>
            </a:r>
            <a:r>
              <a:rPr lang="en" altLang="ko-Kore-KR" sz="1000" dirty="0">
                <a:effectLst/>
                <a:latin typeface="LinLibertineT"/>
              </a:rPr>
              <a:t>. Error detection architectures for hardware/software co-design approaches of number theoretic transform. IEEE Transactions on Computer-Aided Design Integrated Circuits Systems, accepted, to appear 2023.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D2F539-6057-F11D-3967-72716354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88" y="3954462"/>
            <a:ext cx="7899423" cy="25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93396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1935</Words>
  <Application>Microsoft Office PowerPoint</Application>
  <PresentationFormat>와이드스크린</PresentationFormat>
  <Paragraphs>292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Apple SD Gothic Neo</vt:lpstr>
      <vt:lpstr>CMR9</vt:lpstr>
      <vt:lpstr>Helvetica Neue</vt:lpstr>
      <vt:lpstr>LinLibertineT</vt:lpstr>
      <vt:lpstr>txsys</vt:lpstr>
      <vt:lpstr>맑은 고딕</vt:lpstr>
      <vt:lpstr>시스템 서체 일반체</vt:lpstr>
      <vt:lpstr>Arial</vt:lpstr>
      <vt:lpstr>Cambria Math</vt:lpstr>
      <vt:lpstr>제목 테마</vt:lpstr>
      <vt:lpstr>PQC 부채널대응 성능 분석</vt:lpstr>
      <vt:lpstr> 부채널 공격</vt:lpstr>
      <vt:lpstr> 부채널 공격</vt:lpstr>
      <vt:lpstr> 부채널 공격 대응기법</vt:lpstr>
      <vt:lpstr> 부채널 공격 대응기법 – PQC</vt:lpstr>
      <vt:lpstr> 부채널 대응 기법 연구 현황 – Lattice</vt:lpstr>
      <vt:lpstr> 부채널 대응 기법 적용 시 성능 – Kyber</vt:lpstr>
      <vt:lpstr> 부채널 대응 기법 적용 시 성능 – Lattice based</vt:lpstr>
      <vt:lpstr> 부채널 대응 기법 적용 시 성능 – Kyber</vt:lpstr>
      <vt:lpstr> 부채널 대응 기법 적용 시 성능 – Dilithium, Falcon</vt:lpstr>
      <vt:lpstr> 부채널 대응 기법 적용 시 성능 – Falcon</vt:lpstr>
      <vt:lpstr> 부채널 대응 기법 적용 시 성능 정리</vt:lpstr>
      <vt:lpstr> 부채널 대응 기법 연구 현황 – Hash</vt:lpstr>
      <vt:lpstr> 부채널 대응 기법 적용 시 성능 – SPHINCS</vt:lpstr>
      <vt:lpstr> 부채널 대응 기법 연구 현황 - Code</vt:lpstr>
      <vt:lpstr> 부채널 대응 기법 적용 시 성능 – HQC</vt:lpstr>
      <vt:lpstr> 부채널 대응 기법 적용 시 성능 – BIKE</vt:lpstr>
      <vt:lpstr> 부채널 대응 기법 적용 시 성능 – Code based</vt:lpstr>
      <vt:lpstr>NIST PQC 표준안 성능 비교 </vt:lpstr>
      <vt:lpstr>NIST PQC 4-ROUND 성능 비교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민호 송</cp:lastModifiedBy>
  <cp:revision>62</cp:revision>
  <dcterms:created xsi:type="dcterms:W3CDTF">2019-03-05T04:29:07Z</dcterms:created>
  <dcterms:modified xsi:type="dcterms:W3CDTF">2023-10-26T00:27:40Z</dcterms:modified>
</cp:coreProperties>
</file>