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9" r:id="rId2"/>
    <p:sldId id="275" r:id="rId3"/>
    <p:sldId id="280" r:id="rId4"/>
    <p:sldId id="287" r:id="rId5"/>
    <p:sldId id="289" r:id="rId6"/>
    <p:sldId id="291" r:id="rId7"/>
    <p:sldId id="292" r:id="rId8"/>
    <p:sldId id="293" r:id="rId9"/>
    <p:sldId id="295" r:id="rId10"/>
    <p:sldId id="294" r:id="rId11"/>
    <p:sldId id="296" r:id="rId12"/>
    <p:sldId id="297" r:id="rId13"/>
    <p:sldId id="298" r:id="rId14"/>
    <p:sldId id="299" r:id="rId15"/>
    <p:sldId id="300" r:id="rId16"/>
    <p:sldId id="30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83AD8-4A1C-44E6-867D-FF7CBBF7179A}" type="datetimeFigureOut">
              <a:rPr lang="ko-KR" altLang="en-US" smtClean="0"/>
              <a:t>2019. 8. 18.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1DE29-BE87-4C75-B182-36B19CD31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한성대학교 </a:t>
            </a:r>
            <a:r>
              <a:rPr lang="en-US" altLang="ko-KR" dirty="0"/>
              <a:t>IT</a:t>
            </a:r>
            <a:r>
              <a:rPr lang="ko-KR" altLang="en-US" dirty="0" err="1"/>
              <a:t>융합공학부</a:t>
            </a:r>
            <a:r>
              <a:rPr lang="ko-KR" altLang="en-US" dirty="0"/>
              <a:t> </a:t>
            </a:r>
            <a:r>
              <a:rPr lang="ko-KR" altLang="en-US" dirty="0" err="1"/>
              <a:t>권혁동입니다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오늘은 알고리즘 시간복잡도와 암호의 안정성이 어떤 관계를 가지고 있는지에 대해서</a:t>
            </a:r>
            <a:r>
              <a:rPr lang="en-US" altLang="ko-KR" baseline="0" dirty="0"/>
              <a:t> </a:t>
            </a:r>
            <a:r>
              <a:rPr lang="ko-KR" altLang="en-US" baseline="0" dirty="0"/>
              <a:t>살펴보도록 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833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시간복잡도란</a:t>
            </a:r>
            <a:endParaRPr lang="en-US" altLang="ko-KR" dirty="0"/>
          </a:p>
          <a:p>
            <a:r>
              <a:rPr lang="ko-KR" altLang="en-US" dirty="0" err="1"/>
              <a:t>첫줄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시간복잡도가 낮을 수록 좋은 알고리즘인데요</a:t>
            </a:r>
            <a:r>
              <a:rPr lang="en-US" altLang="ko-KR" dirty="0"/>
              <a:t>, </a:t>
            </a:r>
            <a:r>
              <a:rPr lang="ko-KR" altLang="en-US" dirty="0"/>
              <a:t>이는 동작속도가 빠름을 의미하기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종류는 설명하는 사람마다 조금씩 다른데 대체로 여기 일곱 종류에서 </a:t>
            </a:r>
            <a:r>
              <a:rPr lang="ko-KR" altLang="en-US" baseline="0" dirty="0"/>
              <a:t>한 두 종류를 빼고 설명하는 경우가 많습니다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635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시간복잡도란</a:t>
            </a:r>
            <a:endParaRPr lang="en-US" altLang="ko-KR" dirty="0"/>
          </a:p>
          <a:p>
            <a:r>
              <a:rPr lang="ko-KR" altLang="en-US" dirty="0" err="1"/>
              <a:t>첫줄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시간복잡도가 낮을 수록 좋은 알고리즘인데요</a:t>
            </a:r>
            <a:r>
              <a:rPr lang="en-US" altLang="ko-KR" dirty="0"/>
              <a:t>, </a:t>
            </a:r>
            <a:r>
              <a:rPr lang="ko-KR" altLang="en-US" dirty="0"/>
              <a:t>이는 동작속도가 빠름을 의미하기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종류는 설명하는 사람마다 조금씩 다른데 대체로 여기 일곱 종류에서 </a:t>
            </a:r>
            <a:r>
              <a:rPr lang="ko-KR" altLang="en-US" baseline="0" dirty="0"/>
              <a:t>한 두 종류를 빼고 설명하는 경우가 많습니다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56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시간복잡도란</a:t>
            </a:r>
            <a:endParaRPr lang="en-US" altLang="ko-KR" dirty="0"/>
          </a:p>
          <a:p>
            <a:r>
              <a:rPr lang="ko-KR" altLang="en-US" dirty="0" err="1"/>
              <a:t>첫줄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시간복잡도가 낮을 수록 좋은 알고리즘인데요</a:t>
            </a:r>
            <a:r>
              <a:rPr lang="en-US" altLang="ko-KR" dirty="0"/>
              <a:t>, </a:t>
            </a:r>
            <a:r>
              <a:rPr lang="ko-KR" altLang="en-US" dirty="0"/>
              <a:t>이는 동작속도가 빠름을 의미하기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종류는 설명하는 사람마다 조금씩 다른데 대체로 여기 일곱 종류에서 </a:t>
            </a:r>
            <a:r>
              <a:rPr lang="ko-KR" altLang="en-US" baseline="0" dirty="0"/>
              <a:t>한 두 종류를 빼고 설명하는 경우가 많습니다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15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시간복잡도란</a:t>
            </a:r>
            <a:endParaRPr lang="en-US" altLang="ko-KR" dirty="0"/>
          </a:p>
          <a:p>
            <a:r>
              <a:rPr lang="ko-KR" altLang="en-US" dirty="0" err="1"/>
              <a:t>첫줄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시간복잡도가 낮을 수록 좋은 알고리즘인데요</a:t>
            </a:r>
            <a:r>
              <a:rPr lang="en-US" altLang="ko-KR" dirty="0"/>
              <a:t>, </a:t>
            </a:r>
            <a:r>
              <a:rPr lang="ko-KR" altLang="en-US" dirty="0"/>
              <a:t>이는 동작속도가 빠름을 의미하기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종류는 설명하는 사람마다 조금씩 다른데 대체로 여기 일곱 종류에서 </a:t>
            </a:r>
            <a:r>
              <a:rPr lang="ko-KR" altLang="en-US" baseline="0" dirty="0"/>
              <a:t>한 두 종류를 빼고 설명하는 경우가 많습니다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57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시간복잡도란</a:t>
            </a:r>
            <a:endParaRPr lang="en-US" altLang="ko-KR" dirty="0"/>
          </a:p>
          <a:p>
            <a:r>
              <a:rPr lang="ko-KR" altLang="en-US" dirty="0" err="1"/>
              <a:t>첫줄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시간복잡도가 낮을 수록 좋은 알고리즘인데요</a:t>
            </a:r>
            <a:r>
              <a:rPr lang="en-US" altLang="ko-KR" dirty="0"/>
              <a:t>, </a:t>
            </a:r>
            <a:r>
              <a:rPr lang="ko-KR" altLang="en-US" dirty="0"/>
              <a:t>이는 동작속도가 빠름을 의미하기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종류는 설명하는 사람마다 조금씩 다른데 대체로 여기 일곱 종류에서 </a:t>
            </a:r>
            <a:r>
              <a:rPr lang="ko-KR" altLang="en-US" baseline="0" dirty="0"/>
              <a:t>한 두 종류를 빼고 설명하는 경우가 많습니다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243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시간복잡도란</a:t>
            </a:r>
            <a:endParaRPr lang="en-US" altLang="ko-KR" dirty="0"/>
          </a:p>
          <a:p>
            <a:r>
              <a:rPr lang="ko-KR" altLang="en-US" dirty="0" err="1"/>
              <a:t>첫줄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시간복잡도가 낮을 수록 좋은 알고리즘인데요</a:t>
            </a:r>
            <a:r>
              <a:rPr lang="en-US" altLang="ko-KR" dirty="0"/>
              <a:t>, </a:t>
            </a:r>
            <a:r>
              <a:rPr lang="ko-KR" altLang="en-US" dirty="0"/>
              <a:t>이는 동작속도가 빠름을 의미하기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종류는 설명하는 사람마다 조금씩 다른데 대체로 여기 일곱 종류에서 </a:t>
            </a:r>
            <a:r>
              <a:rPr lang="ko-KR" altLang="en-US" baseline="0" dirty="0"/>
              <a:t>한 두 종류를 빼고 설명하는 경우가 많습니다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21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시간복잡도란</a:t>
            </a:r>
            <a:endParaRPr lang="en-US" altLang="ko-KR" dirty="0"/>
          </a:p>
          <a:p>
            <a:r>
              <a:rPr lang="ko-KR" altLang="en-US" dirty="0" err="1"/>
              <a:t>첫줄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시간복잡도가 낮을 수록 좋은 알고리즘인데요</a:t>
            </a:r>
            <a:r>
              <a:rPr lang="en-US" altLang="ko-KR" dirty="0"/>
              <a:t>, </a:t>
            </a:r>
            <a:r>
              <a:rPr lang="ko-KR" altLang="en-US" dirty="0"/>
              <a:t>이는 동작속도가 빠름을 의미하기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종류는 설명하는 사람마다 조금씩 다른데 대체로 여기 일곱 종류에서 </a:t>
            </a:r>
            <a:r>
              <a:rPr lang="ko-KR" altLang="en-US" baseline="0" dirty="0"/>
              <a:t>한 두 종류를 빼고 설명하는 경우가 많습니다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6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같이</a:t>
            </a:r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개념에 대해서 알아보고</a:t>
            </a:r>
            <a:endParaRPr lang="en-US" altLang="ko-KR" dirty="0"/>
          </a:p>
          <a:p>
            <a:r>
              <a:rPr lang="ko-KR" altLang="en-US" dirty="0"/>
              <a:t>알고리즘 마다 시간복잡도가 어떻게 되는지 보며</a:t>
            </a:r>
            <a:endParaRPr lang="en-US" altLang="ko-KR" dirty="0"/>
          </a:p>
          <a:p>
            <a:r>
              <a:rPr lang="ko-KR" altLang="en-US" dirty="0"/>
              <a:t>마지막으로 시간복잡도를 위협하는 요소가 </a:t>
            </a:r>
            <a:r>
              <a:rPr lang="ko-KR" altLang="en-US" dirty="0" err="1"/>
              <a:t>어떤것이</a:t>
            </a:r>
            <a:r>
              <a:rPr lang="ko-KR" altLang="en-US" dirty="0"/>
              <a:t> 있는지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8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시간복잡도란</a:t>
            </a:r>
            <a:endParaRPr lang="en-US" altLang="ko-KR" dirty="0"/>
          </a:p>
          <a:p>
            <a:r>
              <a:rPr lang="ko-KR" altLang="en-US" dirty="0" err="1"/>
              <a:t>첫줄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시간복잡도가 낮을 수록 좋은 알고리즘인데요</a:t>
            </a:r>
            <a:r>
              <a:rPr lang="en-US" altLang="ko-KR" dirty="0"/>
              <a:t>, </a:t>
            </a:r>
            <a:r>
              <a:rPr lang="ko-KR" altLang="en-US" dirty="0"/>
              <a:t>이는 동작속도가 빠름을 의미하기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종류는 설명하는 사람마다 조금씩 다른데 대체로 여기 일곱 종류에서 </a:t>
            </a:r>
            <a:r>
              <a:rPr lang="ko-KR" altLang="en-US" baseline="0" dirty="0"/>
              <a:t>한 두 종류를 빼고 설명하는 경우가 많습니다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7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시간복잡도란</a:t>
            </a:r>
            <a:endParaRPr lang="en-US" altLang="ko-KR" dirty="0"/>
          </a:p>
          <a:p>
            <a:r>
              <a:rPr lang="ko-KR" altLang="en-US" dirty="0" err="1"/>
              <a:t>첫줄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시간복잡도가 낮을 수록 좋은 알고리즘인데요</a:t>
            </a:r>
            <a:r>
              <a:rPr lang="en-US" altLang="ko-KR" dirty="0"/>
              <a:t>, </a:t>
            </a:r>
            <a:r>
              <a:rPr lang="ko-KR" altLang="en-US" dirty="0"/>
              <a:t>이는 동작속도가 빠름을 의미하기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종류는 설명하는 사람마다 조금씩 다른데 대체로 여기 일곱 종류에서 </a:t>
            </a:r>
            <a:r>
              <a:rPr lang="ko-KR" altLang="en-US" baseline="0" dirty="0"/>
              <a:t>한 두 종류를 빼고 설명하는 경우가 많습니다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70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시간복잡도란</a:t>
            </a:r>
            <a:endParaRPr lang="en-US" altLang="ko-KR" dirty="0"/>
          </a:p>
          <a:p>
            <a:r>
              <a:rPr lang="ko-KR" altLang="en-US" dirty="0" err="1"/>
              <a:t>첫줄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시간복잡도가 낮을 수록 좋은 알고리즘인데요</a:t>
            </a:r>
            <a:r>
              <a:rPr lang="en-US" altLang="ko-KR" dirty="0"/>
              <a:t>, </a:t>
            </a:r>
            <a:r>
              <a:rPr lang="ko-KR" altLang="en-US" dirty="0"/>
              <a:t>이는 동작속도가 빠름을 의미하기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종류는 설명하는 사람마다 조금씩 다른데 대체로 여기 일곱 종류에서 </a:t>
            </a:r>
            <a:r>
              <a:rPr lang="ko-KR" altLang="en-US" baseline="0" dirty="0"/>
              <a:t>한 두 종류를 빼고 설명하는 경우가 많습니다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674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시간복잡도란</a:t>
            </a:r>
            <a:endParaRPr lang="en-US" altLang="ko-KR" dirty="0"/>
          </a:p>
          <a:p>
            <a:r>
              <a:rPr lang="ko-KR" altLang="en-US" dirty="0" err="1"/>
              <a:t>첫줄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시간복잡도가 낮을 수록 좋은 알고리즘인데요</a:t>
            </a:r>
            <a:r>
              <a:rPr lang="en-US" altLang="ko-KR" dirty="0"/>
              <a:t>, </a:t>
            </a:r>
            <a:r>
              <a:rPr lang="ko-KR" altLang="en-US" dirty="0"/>
              <a:t>이는 동작속도가 빠름을 의미하기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종류는 설명하는 사람마다 조금씩 다른데 대체로 여기 일곱 종류에서 </a:t>
            </a:r>
            <a:r>
              <a:rPr lang="ko-KR" altLang="en-US" baseline="0" dirty="0"/>
              <a:t>한 두 종류를 빼고 설명하는 경우가 많습니다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02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시간복잡도란</a:t>
            </a:r>
            <a:endParaRPr lang="en-US" altLang="ko-KR" dirty="0"/>
          </a:p>
          <a:p>
            <a:r>
              <a:rPr lang="ko-KR" altLang="en-US" dirty="0" err="1"/>
              <a:t>첫줄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시간복잡도가 낮을 수록 좋은 알고리즘인데요</a:t>
            </a:r>
            <a:r>
              <a:rPr lang="en-US" altLang="ko-KR" dirty="0"/>
              <a:t>, </a:t>
            </a:r>
            <a:r>
              <a:rPr lang="ko-KR" altLang="en-US" dirty="0"/>
              <a:t>이는 동작속도가 빠름을 의미하기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종류는 설명하는 사람마다 조금씩 다른데 대체로 여기 일곱 종류에서 </a:t>
            </a:r>
            <a:r>
              <a:rPr lang="ko-KR" altLang="en-US" baseline="0" dirty="0"/>
              <a:t>한 두 종류를 빼고 설명하는 경우가 많습니다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26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시간복잡도란</a:t>
            </a:r>
            <a:endParaRPr lang="en-US" altLang="ko-KR" dirty="0"/>
          </a:p>
          <a:p>
            <a:r>
              <a:rPr lang="ko-KR" altLang="en-US" dirty="0" err="1"/>
              <a:t>첫줄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시간복잡도가 낮을 수록 좋은 알고리즘인데요</a:t>
            </a:r>
            <a:r>
              <a:rPr lang="en-US" altLang="ko-KR" dirty="0"/>
              <a:t>, </a:t>
            </a:r>
            <a:r>
              <a:rPr lang="ko-KR" altLang="en-US" dirty="0"/>
              <a:t>이는 동작속도가 빠름을 의미하기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종류는 설명하는 사람마다 조금씩 다른데 대체로 여기 일곱 종류에서 </a:t>
            </a:r>
            <a:r>
              <a:rPr lang="ko-KR" altLang="en-US" baseline="0" dirty="0"/>
              <a:t>한 두 종류를 빼고 설명하는 경우가 많습니다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758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시간복잡도란</a:t>
            </a:r>
            <a:endParaRPr lang="en-US" altLang="ko-KR" dirty="0"/>
          </a:p>
          <a:p>
            <a:r>
              <a:rPr lang="ko-KR" altLang="en-US" dirty="0" err="1"/>
              <a:t>첫줄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시간복잡도가 낮을 수록 좋은 알고리즘인데요</a:t>
            </a:r>
            <a:r>
              <a:rPr lang="en-US" altLang="ko-KR" dirty="0"/>
              <a:t>, </a:t>
            </a:r>
            <a:r>
              <a:rPr lang="ko-KR" altLang="en-US" dirty="0"/>
              <a:t>이는 동작속도가 빠름을 의미하기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종류는 설명하는 사람마다 조금씩 다른데 대체로 여기 일곱 종류에서 </a:t>
            </a:r>
            <a:r>
              <a:rPr lang="ko-KR" altLang="en-US" baseline="0" dirty="0"/>
              <a:t>한 두 종류를 빼고 설명하는 경우가 많습니다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48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393C5-85F9-4156-B4E9-EF1B859F4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99B31F-DDCF-4ACF-8E2B-A574FF8F6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733A2-D19F-4EF7-8CB1-EA7FA1D8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1CD4-ECA6-481C-AB8E-879F5E25175D}" type="datetimeFigureOut">
              <a:rPr lang="ko-KR" altLang="en-US" smtClean="0"/>
              <a:t>2019. 8. 18.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E90B4-0213-4E1A-B365-38700AC2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1DFEC-314C-45A1-B8EE-3FBD26F4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08E-245D-4BB0-93EF-0C0D84AAA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2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0C889-3BFA-4404-AFD6-4C631890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18F285-FE37-43DE-9576-D303718DD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30017-83A5-4A11-AB39-FBF2984B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1CD4-ECA6-481C-AB8E-879F5E25175D}" type="datetimeFigureOut">
              <a:rPr lang="ko-KR" altLang="en-US" smtClean="0"/>
              <a:t>2019. 8. 18.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591ED-714D-479A-BC20-6D6F62E8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13F51-C2C0-47F5-B949-6E2BA594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08E-245D-4BB0-93EF-0C0D84AAA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68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16ADFD-CC2D-4B63-A89C-C30553413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C7936-AFC5-4A36-A241-032848CFA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E377E-CF68-4B05-813B-32AE4801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1CD4-ECA6-481C-AB8E-879F5E25175D}" type="datetimeFigureOut">
              <a:rPr lang="ko-KR" altLang="en-US" smtClean="0"/>
              <a:t>2019. 8. 18.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0F27A-2778-4BA8-8FC2-6F283A8B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4F6CC-A617-4770-9658-D47E811C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08E-245D-4BB0-93EF-0C0D84AAA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36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428341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224726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224726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316310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316310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408228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408228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40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0728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5B96E-FC1D-43E5-AC60-64516902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BBF9F1-87A5-4491-9EE3-034FFD91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AAA68-6140-416F-86FF-15CC446A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1CD4-ECA6-481C-AB8E-879F5E25175D}" type="datetimeFigureOut">
              <a:rPr lang="ko-KR" altLang="en-US" smtClean="0"/>
              <a:t>2019. 8. 18.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C31B4-52DB-48FA-BE60-4D41EE2F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5675B-B008-4CF3-9FD0-8B58D9D9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08E-245D-4BB0-93EF-0C0D84AAA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20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1B544-3B31-44D8-A6D1-D615BFBF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16BB0-871F-41FF-A0CD-49A3967C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F0EC4-5FFB-461F-936B-C1308F03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1CD4-ECA6-481C-AB8E-879F5E25175D}" type="datetimeFigureOut">
              <a:rPr lang="ko-KR" altLang="en-US" smtClean="0"/>
              <a:t>2019. 8. 18.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37D64-B06D-40DD-94B7-D51EDFB7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0FB1E-5F4F-4463-9385-6506DBFF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08E-245D-4BB0-93EF-0C0D84AAA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82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57857-B219-423D-9351-2E449399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E2A46-1FE5-439B-833F-877368C29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D4F5D5-F316-436C-AA54-6DE01697E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1D797D-7B10-47E2-B681-AB8E0836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1CD4-ECA6-481C-AB8E-879F5E25175D}" type="datetimeFigureOut">
              <a:rPr lang="ko-KR" altLang="en-US" smtClean="0"/>
              <a:t>2019. 8. 18.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1D03E7-1A80-4375-9BDB-0901049B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8A5A6-F654-40E5-9987-99E281F9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08E-245D-4BB0-93EF-0C0D84AAA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4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28149-465E-416D-937D-0664B011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CCF41-9699-46FF-B834-63AE6852A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5756EE-A04D-4AF4-8FE1-5061386C6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9799D7-F229-4A9D-8AE4-57F665AEF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FE7854-4AF2-4866-BFA0-69A972955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E594E4-D4A0-4BE6-ADF1-BA7B4A55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1CD4-ECA6-481C-AB8E-879F5E25175D}" type="datetimeFigureOut">
              <a:rPr lang="ko-KR" altLang="en-US" smtClean="0"/>
              <a:t>2019. 8. 18.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2EA1D-8042-416A-8372-1E3011A9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B871CC-C395-428A-ADE3-055EDD55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08E-245D-4BB0-93EF-0C0D84AAA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7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BBC61-52A4-45EC-8F65-9E2C5236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F0913D-DEFD-4F9B-B589-B16E5564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1CD4-ECA6-481C-AB8E-879F5E25175D}" type="datetimeFigureOut">
              <a:rPr lang="ko-KR" altLang="en-US" smtClean="0"/>
              <a:t>2019. 8. 18.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74E752-C5BF-45DE-BE62-76522291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3A0439-37F2-4809-8993-1480DCC1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08E-245D-4BB0-93EF-0C0D84AAA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11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ED2280-4FA0-45A3-A13C-F36ADFF3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1CD4-ECA6-481C-AB8E-879F5E25175D}" type="datetimeFigureOut">
              <a:rPr lang="ko-KR" altLang="en-US" smtClean="0"/>
              <a:t>2019. 8. 18.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BA3E37-5ACC-46C9-BCDC-83C5C67D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7ACC3F-8C22-433C-A2AC-C1111DFF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08E-245D-4BB0-93EF-0C0D84AAA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5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F15CE-F9C9-495E-8FC9-AC75058A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88F3E-1D16-4600-99FA-B3C491BE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5AA16B-3340-410F-80F7-D8205C2AA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9D888-2421-455B-A4C3-057CD52D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1CD4-ECA6-481C-AB8E-879F5E25175D}" type="datetimeFigureOut">
              <a:rPr lang="ko-KR" altLang="en-US" smtClean="0"/>
              <a:t>2019. 8. 18.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0BC8D-B61D-4C9B-9E8E-6B79966E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AE518-D1EB-4DA8-8500-ED728FF1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08E-245D-4BB0-93EF-0C0D84AAA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4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A6FA8-A01A-4879-B6EF-28ABA498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409FDD-B76D-41F9-A259-724240DE3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9B65A7-AA44-4952-A7CF-EC45B41F0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72C5A-BA9C-459B-BAB9-AC3B2D92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1CD4-ECA6-481C-AB8E-879F5E25175D}" type="datetimeFigureOut">
              <a:rPr lang="ko-KR" altLang="en-US" smtClean="0"/>
              <a:t>2019. 8. 18.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E0FFD0-6255-40A8-A896-B226D8C1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3D83C7-C21B-42DA-80D0-7BADA83E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08E-245D-4BB0-93EF-0C0D84AAA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45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8AF617-5D9A-419E-A228-89F9C3F0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A86A67-09BD-4804-8981-7465DC1D2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31F57-7F66-49BB-847E-1AE15EF7F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1CD4-ECA6-481C-AB8E-879F5E25175D}" type="datetimeFigureOut">
              <a:rPr lang="ko-KR" altLang="en-US" smtClean="0"/>
              <a:t>2019. 8. 18.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1E319-271C-4108-B262-528659DCB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5C449-3788-4387-BF95-4D06756BC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408E-245D-4BB0-93EF-0C0D84AAA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0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fAOSgpcJZ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GKESu5atVQ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53774" y="675529"/>
            <a:ext cx="8403773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/>
              <a:t>Information Set Decoding Attack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장경배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E1911B-4469-494A-84D5-E69E3E9BDC2B}"/>
              </a:ext>
            </a:extLst>
          </p:cNvPr>
          <p:cNvSpPr/>
          <p:nvPr/>
        </p:nvSpPr>
        <p:spPr>
          <a:xfrm>
            <a:off x="5803630" y="4880628"/>
            <a:ext cx="3029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u="sng" dirty="0">
                <a:solidFill>
                  <a:srgbClr val="167AC6"/>
                </a:solidFill>
                <a:latin typeface="YouTube Noto"/>
                <a:hlinkClick r:id="rId3"/>
              </a:rPr>
              <a:t>https://youtu.be/SfAOSgpcJZo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Information Set Decoding Attack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/>
              <p:nvPr/>
            </p:nvSpPr>
            <p:spPr>
              <a:xfrm>
                <a:off x="577049" y="1084860"/>
                <a:ext cx="11203031" cy="7294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Information set decoding </a:t>
                </a:r>
                <a:r>
                  <a:rPr lang="ko-KR" altLang="en-US" dirty="0"/>
                  <a:t>의 목표는 주어진 </a:t>
                </a:r>
                <a:r>
                  <a:rPr lang="en-US" altLang="ko-KR" dirty="0"/>
                  <a:t>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 에서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weight 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e</a:t>
                </a:r>
                <a:r>
                  <a:rPr lang="ko-KR" altLang="en-US" dirty="0" err="1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찾아내는 것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/>
                  <a:t>다시말해서</a:t>
                </a:r>
                <a:r>
                  <a:rPr lang="ko-KR" altLang="en-US" dirty="0"/>
                  <a:t> 해결하고자 하는 문제는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개의 변수를 가지고있는 </a:t>
                </a:r>
                <a:r>
                  <a:rPr lang="en-US" altLang="ko-KR" dirty="0"/>
                  <a:t>n-k</a:t>
                </a:r>
                <a:r>
                  <a:rPr lang="ko-KR" altLang="en-US" dirty="0"/>
                  <a:t>개의 방정식의 선형 시스템에 대하여 해를 찾는 것이며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여기서 무게 조건 때문에 해가 독특하다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Information set decoding </a:t>
                </a:r>
                <a:r>
                  <a:rPr lang="ko-KR" altLang="en-US" dirty="0"/>
                  <a:t>은 여러 변형 버전이 있음</a:t>
                </a:r>
                <a:r>
                  <a:rPr lang="en-US" altLang="ko-KR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원리는 대부분 비슷한 것 같음</a:t>
                </a: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Information set decoding </a:t>
                </a:r>
                <a:r>
                  <a:rPr lang="ko-KR" altLang="en-US" dirty="0"/>
                  <a:t>공격이 공격법 중 가장 효율적인 것 뿐이지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확실한 공격법은 아님</a:t>
                </a: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Scramble </a:t>
                </a:r>
                <a:r>
                  <a:rPr lang="ko-KR" altLang="en-US" dirty="0"/>
                  <a:t>된 </a:t>
                </a:r>
                <a:r>
                  <a:rPr lang="en-US" altLang="ko-KR" dirty="0"/>
                  <a:t>G’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secret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G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찾아내는 구조 공격</a:t>
                </a:r>
                <a:r>
                  <a:rPr lang="en-US" altLang="ko-KR" dirty="0"/>
                  <a:t>(Structural attack)</a:t>
                </a:r>
                <a:r>
                  <a:rPr lang="ko-KR" altLang="en-US" dirty="0"/>
                  <a:t> 또한 대표적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하지만 훨씬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느림</a:t>
                </a: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Syndrome Decoding 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Brute force </a:t>
                </a:r>
                <a:r>
                  <a:rPr lang="ko-KR" altLang="en-US" dirty="0"/>
                  <a:t>또한 적용가능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하지만 비현실적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 </a:t>
                </a:r>
                <a:r>
                  <a:rPr lang="en-US" altLang="ko-KR" dirty="0"/>
                  <a:t>Information set decoding</a:t>
                </a:r>
                <a:r>
                  <a:rPr lang="ko-KR" altLang="en-US" dirty="0"/>
                  <a:t>은 어찌 보면 효율적인 </a:t>
                </a:r>
                <a:r>
                  <a:rPr lang="en-US" altLang="ko-KR" dirty="0"/>
                  <a:t>Brute force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attack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9" y="1084860"/>
                <a:ext cx="11203031" cy="7294305"/>
              </a:xfrm>
              <a:prstGeom prst="rect">
                <a:avLst/>
              </a:prstGeom>
              <a:blipFill>
                <a:blip r:embed="rId3"/>
                <a:stretch>
                  <a:fillRect l="-226" r="-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27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Information Set Decoding Attack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/>
              <p:nvPr/>
            </p:nvSpPr>
            <p:spPr>
              <a:xfrm>
                <a:off x="577049" y="1084860"/>
                <a:ext cx="11203031" cy="8956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Information set decoding </a:t>
                </a:r>
                <a:r>
                  <a:rPr lang="ko-KR" altLang="en-US" dirty="0"/>
                  <a:t>의 목표는 주어진 </a:t>
                </a:r>
                <a:r>
                  <a:rPr lang="en-US" altLang="ko-KR" dirty="0"/>
                  <a:t>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 에서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weight 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e</a:t>
                </a:r>
                <a:r>
                  <a:rPr lang="ko-KR" altLang="en-US" dirty="0" err="1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찾아내는 것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/>
                  <a:t>다시말해서</a:t>
                </a:r>
                <a:r>
                  <a:rPr lang="ko-KR" altLang="en-US" dirty="0"/>
                  <a:t> 해결하고자 하는 문제는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개의 변수를 가지고있는 </a:t>
                </a:r>
                <a:r>
                  <a:rPr lang="en-US" altLang="ko-KR" dirty="0"/>
                  <a:t>n-k</a:t>
                </a:r>
                <a:r>
                  <a:rPr lang="ko-KR" altLang="en-US" dirty="0"/>
                  <a:t>개의 방정식의 선형 시스템에 대하여 해를 찾는 것이며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여기서 무게 조건 때문에 해가 독특하다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주어진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 열의 오류 벡터가 </a:t>
                </a:r>
                <a:r>
                  <a:rPr lang="en-US" altLang="ko-KR" dirty="0"/>
                  <a:t>zero</a:t>
                </a:r>
                <a:r>
                  <a:rPr lang="ko-KR" altLang="en-US" dirty="0"/>
                  <a:t> 라면 </a:t>
                </a:r>
                <a:r>
                  <a:rPr lang="en-US" altLang="ko-KR" dirty="0"/>
                  <a:t>error position</a:t>
                </a:r>
                <a:r>
                  <a:rPr lang="ko-KR" altLang="en-US" dirty="0"/>
                  <a:t>은 남아있는 </a:t>
                </a:r>
                <a:r>
                  <a:rPr lang="en-US" altLang="ko-KR" dirty="0"/>
                  <a:t>n-k</a:t>
                </a:r>
                <a:r>
                  <a:rPr lang="ko-KR" altLang="en-US" dirty="0"/>
                  <a:t> 에 존재하게 된다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ko-KR" altLang="en-US" dirty="0"/>
                  <a:t>   다시 말해서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 에 해당하는 변수들이 선형시스템에 포함되지 않는다면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n-k</a:t>
                </a:r>
                <a:r>
                  <a:rPr lang="ko-KR" altLang="en-US" dirty="0"/>
                  <a:t> 개의 변수를 가지고 있는 </a:t>
                </a:r>
                <a:r>
                  <a:rPr lang="en-US" altLang="ko-KR" dirty="0"/>
                  <a:t>n-k</a:t>
                </a:r>
                <a:r>
                  <a:rPr lang="ko-KR" altLang="en-US" dirty="0"/>
                  <a:t>   </a:t>
                </a:r>
                <a:endParaRPr lang="en-US" altLang="ko-KR" dirty="0"/>
              </a:p>
              <a:p>
                <a:r>
                  <a:rPr lang="ko-KR" altLang="en-US" dirty="0"/>
                  <a:t>   방정식의 선형 시스템을 해결함으로써 오류 벡터를 찾아낼 수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어려운 부분은 </a:t>
                </a:r>
                <a:r>
                  <a:rPr lang="en-US" altLang="ko-KR" dirty="0"/>
                  <a:t>k –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set</a:t>
                </a:r>
                <a:r>
                  <a:rPr lang="ko-KR" altLang="en-US" dirty="0"/>
                  <a:t> 을 찾아내는 것이다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    </a:t>
                </a:r>
                <a:r>
                  <a:rPr lang="ko-KR" altLang="en-US" dirty="0"/>
                  <a:t>최종적으로 </a:t>
                </a:r>
                <a:r>
                  <a:rPr lang="en-US" altLang="ko-KR" dirty="0"/>
                  <a:t>Solving (n-k)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equations, (n-k)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variables and returning 1 </a:t>
                </a:r>
                <a:r>
                  <a:rPr lang="en-US" altLang="ko-KR" dirty="0" err="1"/>
                  <a:t>iff</a:t>
                </a:r>
                <a:r>
                  <a:rPr lang="en-US" altLang="ko-KR" dirty="0"/>
                  <a:t> error vector has weight w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9" y="1084860"/>
                <a:ext cx="11203031" cy="8956298"/>
              </a:xfrm>
              <a:prstGeom prst="rect">
                <a:avLst/>
              </a:prstGeom>
              <a:blipFill>
                <a:blip r:embed="rId3"/>
                <a:stretch>
                  <a:fillRect l="-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9BB21EC-201B-3F44-B442-BF41106B7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526" y="3678904"/>
            <a:ext cx="7843191" cy="1631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88AC9-9E2B-ED43-BB1F-075C6F3D746A}"/>
              </a:ext>
            </a:extLst>
          </p:cNvPr>
          <p:cNvSpPr txBox="1"/>
          <p:nvPr/>
        </p:nvSpPr>
        <p:spPr>
          <a:xfrm>
            <a:off x="3252027" y="5126809"/>
            <a:ext cx="325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n – k )	          ( k )		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EF4650-A12C-C242-AC19-035E598E3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9483" y="4360747"/>
            <a:ext cx="1433996" cy="26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7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Information Set Decoding Attack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/>
              <p:nvPr/>
            </p:nvSpPr>
            <p:spPr>
              <a:xfrm>
                <a:off x="988969" y="1305341"/>
                <a:ext cx="11203031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/>
                  <a:t>step1. Gaussian Elimination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     </a:t>
                </a:r>
                <a:r>
                  <a:rPr lang="en-US" altLang="ko-KR" dirty="0"/>
                  <a:t>H</a:t>
                </a:r>
                <a:r>
                  <a:rPr lang="ko-KR" altLang="en-US" dirty="0"/>
                  <a:t>에서 </a:t>
                </a:r>
                <a:r>
                  <a:rPr lang="ko-KR" altLang="en-US" dirty="0" err="1"/>
                  <a:t>랜덤하게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n-k</a:t>
                </a:r>
                <a:r>
                  <a:rPr lang="ko-KR" altLang="en-US" dirty="0"/>
                  <a:t>개의 열을 선택한다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itchFamily="2" charset="2"/>
                  </a:rPr>
                  <a:t></a:t>
                </a:r>
                <a:r>
                  <a:rPr lang="ko-KR" altLang="en-US" dirty="0">
                    <a:sym typeface="Wingdings" pitchFamily="2" charset="2"/>
                  </a:rPr>
                  <a:t> </a:t>
                </a:r>
                <a:r>
                  <a:rPr lang="en-US" altLang="ko-KR" dirty="0">
                    <a:sym typeface="Wingdings" pitchFamily="2" charset="2"/>
                  </a:rPr>
                  <a:t>(n-k, n-k) </a:t>
                </a:r>
                <a:r>
                  <a:rPr lang="ko-KR" altLang="en-US" dirty="0">
                    <a:sym typeface="Wingdings" pitchFamily="2" charset="2"/>
                  </a:rPr>
                  <a:t>의 </a:t>
                </a:r>
                <a:r>
                  <a:rPr lang="en-US" altLang="ko-KR" dirty="0">
                    <a:sym typeface="Wingdings" pitchFamily="2" charset="2"/>
                  </a:rPr>
                  <a:t>subset</a:t>
                </a:r>
                <a:r>
                  <a:rPr lang="ko-KR" altLang="en-US" dirty="0">
                    <a:sym typeface="Wingdings" pitchFamily="2" charset="2"/>
                  </a:rPr>
                  <a:t>이 생겼다</a:t>
                </a:r>
                <a:r>
                  <a:rPr lang="en-US" altLang="ko-KR" dirty="0">
                    <a:sym typeface="Wingdings" pitchFamily="2" charset="2"/>
                  </a:rPr>
                  <a:t>.  </a:t>
                </a:r>
                <a:r>
                  <a:rPr lang="ko-KR" altLang="en-US" dirty="0">
                    <a:sym typeface="Wingdings" pitchFamily="2" charset="2"/>
                  </a:rPr>
                  <a:t>선택된 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ℓ</m:t>
                    </m:r>
                  </m:oMath>
                </a14:m>
                <a:r>
                  <a:rPr lang="en-US" altLang="ko-KR" dirty="0">
                    <a:sym typeface="Wingdings" pitchFamily="2" charset="2"/>
                  </a:rPr>
                  <a:t> </a:t>
                </a:r>
              </a:p>
              <a:p>
                <a:r>
                  <a:rPr lang="ko-KR" altLang="en-US" dirty="0">
                    <a:sym typeface="Wingdings" pitchFamily="2" charset="2"/>
                  </a:rPr>
                  <a:t>     </a:t>
                </a:r>
                <a:r>
                  <a:rPr lang="en-US" altLang="ko-KR" dirty="0">
                    <a:sym typeface="Wingdings" pitchFamily="2" charset="2"/>
                  </a:rPr>
                  <a:t>subset</a:t>
                </a:r>
                <a:r>
                  <a:rPr lang="ko-KR" altLang="en-US" dirty="0">
                    <a:sym typeface="Wingdings" pitchFamily="2" charset="2"/>
                  </a:rPr>
                  <a:t>에 대하여 행들의 </a:t>
                </a:r>
                <a:r>
                  <a:rPr lang="ko-KR" altLang="en-US" dirty="0" err="1">
                    <a:sym typeface="Wingdings" pitchFamily="2" charset="2"/>
                  </a:rPr>
                  <a:t>선형조합을</a:t>
                </a:r>
                <a:r>
                  <a:rPr lang="ko-KR" altLang="en-US" dirty="0">
                    <a:sym typeface="Wingdings" pitchFamily="2" charset="2"/>
                  </a:rPr>
                  <a:t> 통해 </a:t>
                </a:r>
                <a:r>
                  <a:rPr lang="en-US" altLang="ko-KR" dirty="0">
                    <a:sym typeface="Wingdings" pitchFamily="2" charset="2"/>
                  </a:rPr>
                  <a:t>Gaussian Elimination </a:t>
                </a:r>
                <a:r>
                  <a:rPr lang="ko-KR" altLang="en-US" dirty="0">
                    <a:sym typeface="Wingdings" pitchFamily="2" charset="2"/>
                  </a:rPr>
                  <a:t>수행</a:t>
                </a:r>
                <a:r>
                  <a:rPr lang="en-US" altLang="ko-KR" dirty="0">
                    <a:sym typeface="Wingdings" pitchFamily="2" charset="2"/>
                  </a:rPr>
                  <a:t> </a:t>
                </a:r>
              </a:p>
              <a:p>
                <a:endParaRPr lang="en-US" altLang="ko-KR" dirty="0">
                  <a:sym typeface="Wingdings" pitchFamily="2" charset="2"/>
                </a:endParaRPr>
              </a:p>
              <a:p>
                <a:r>
                  <a:rPr lang="ko-KR" altLang="en-US" dirty="0">
                    <a:sym typeface="Wingdings" pitchFamily="2" charset="2"/>
                  </a:rPr>
                  <a:t>*</a:t>
                </a:r>
                <a:r>
                  <a:rPr lang="ko-KR" altLang="en-US" dirty="0" err="1">
                    <a:sym typeface="Wingdings" pitchFamily="2" charset="2"/>
                  </a:rPr>
                  <a:t>선형조합</a:t>
                </a:r>
                <a:r>
                  <a:rPr lang="ko-KR" altLang="en-US" dirty="0">
                    <a:sym typeface="Wingdings" pitchFamily="2" charset="2"/>
                  </a:rPr>
                  <a:t> </a:t>
                </a:r>
                <a:r>
                  <a:rPr lang="en-US" altLang="ko-KR" dirty="0">
                    <a:sym typeface="Wingdings" pitchFamily="2" charset="2"/>
                  </a:rPr>
                  <a:t>:</a:t>
                </a:r>
                <a:r>
                  <a:rPr lang="ko-KR" altLang="en-US" dirty="0">
                    <a:sym typeface="Wingdings" pitchFamily="2" charset="2"/>
                  </a:rPr>
                  <a:t> 벡터들을 스칼라 배와 벡터 덧셈을 조합하여 새로운 벡터를 얻는 연산</a:t>
                </a:r>
                <a:endParaRPr lang="en-US" altLang="ko-KR" dirty="0">
                  <a:sym typeface="Wingdings" pitchFamily="2" charset="2"/>
                </a:endParaRPr>
              </a:p>
              <a:p>
                <a:r>
                  <a:rPr lang="en-US" altLang="ko-KR" dirty="0">
                    <a:sym typeface="Wingdings" pitchFamily="2" charset="2"/>
                  </a:rPr>
                  <a:t>	</a:t>
                </a:r>
                <a:r>
                  <a:rPr lang="ko-KR" altLang="en-US" dirty="0">
                    <a:sym typeface="Wingdings" pitchFamily="2" charset="2"/>
                  </a:rPr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69" y="1305341"/>
                <a:ext cx="11203031" cy="4247317"/>
              </a:xfrm>
              <a:prstGeom prst="rect">
                <a:avLst/>
              </a:prstGeom>
              <a:blipFill>
                <a:blip r:embed="rId3"/>
                <a:stretch>
                  <a:fillRect l="-4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DC4DDD4-A2CC-8A46-81DD-CA81821E9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981" y="3869315"/>
            <a:ext cx="2675007" cy="1333463"/>
          </a:xfrm>
          <a:prstGeom prst="rect">
            <a:avLst/>
          </a:prstGeom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D09F4FE-5561-7643-92ED-B546AA12147D}"/>
              </a:ext>
            </a:extLst>
          </p:cNvPr>
          <p:cNvSpPr/>
          <p:nvPr/>
        </p:nvSpPr>
        <p:spPr>
          <a:xfrm>
            <a:off x="1823173" y="3869315"/>
            <a:ext cx="1204016" cy="108856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55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Information Set Decoding Attack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/>
              <p:nvPr/>
            </p:nvSpPr>
            <p:spPr>
              <a:xfrm>
                <a:off x="1049700" y="1084860"/>
                <a:ext cx="10730379" cy="424731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/>
                  <a:t>step2. Indexing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     </a:t>
                </a:r>
                <a:r>
                  <a:rPr lang="en-US" altLang="ko-KR" dirty="0"/>
                  <a:t>step1 </a:t>
                </a:r>
                <a:r>
                  <a:rPr lang="ko-KR" altLang="en-US" dirty="0"/>
                  <a:t>에서 선택되지 않은 열의 </a:t>
                </a:r>
                <a:r>
                  <a:rPr lang="en-US" altLang="ko-KR" dirty="0"/>
                  <a:t>index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랜덤하게</a:t>
                </a:r>
                <a:r>
                  <a:rPr lang="ko-KR" altLang="en-US" dirty="0"/>
                  <a:t> 쪼갠다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itchFamily="2" charset="2"/>
                  </a:rPr>
                  <a:t></a:t>
                </a:r>
                <a:r>
                  <a:rPr lang="ko-KR" altLang="en-US" dirty="0">
                    <a:sym typeface="Wingdings" pitchFamily="2" charset="2"/>
                  </a:rPr>
                  <a:t> </a:t>
                </a:r>
                <a:r>
                  <a:rPr lang="en-US" altLang="ko-KR" dirty="0">
                    <a:sym typeface="Wingdings" pitchFamily="2" charset="2"/>
                  </a:rPr>
                  <a:t>X</a:t>
                </a:r>
                <a:r>
                  <a:rPr lang="ko-KR" altLang="en-US" dirty="0">
                    <a:sym typeface="Wingdings" pitchFamily="2" charset="2"/>
                  </a:rPr>
                  <a:t>그룹과 </a:t>
                </a:r>
                <a:r>
                  <a:rPr lang="en-US" altLang="ko-KR" dirty="0">
                    <a:sym typeface="Wingdings" pitchFamily="2" charset="2"/>
                  </a:rPr>
                  <a:t>Y</a:t>
                </a:r>
                <a:r>
                  <a:rPr lang="ko-KR" altLang="en-US" dirty="0">
                    <a:sym typeface="Wingdings" pitchFamily="2" charset="2"/>
                  </a:rPr>
                  <a:t>그룹으로</a:t>
                </a:r>
                <a:r>
                  <a:rPr lang="en-US" altLang="ko-KR" dirty="0">
                    <a:sym typeface="Wingdings" pitchFamily="2" charset="2"/>
                  </a:rPr>
                  <a:t>(same size)</a:t>
                </a:r>
              </a:p>
              <a:p>
                <a:endParaRPr lang="en-US" altLang="ko-KR" dirty="0">
                  <a:sym typeface="Wingdings" pitchFamily="2" charset="2"/>
                </a:endParaRPr>
              </a:p>
              <a:p>
                <a:r>
                  <a:rPr lang="ko-KR" altLang="en-US" dirty="0">
                    <a:latin typeface="+mn-ea"/>
                    <a:sym typeface="Wingdings" pitchFamily="2" charset="2"/>
                  </a:rPr>
                  <a:t>     </a:t>
                </a:r>
                <a:r>
                  <a:rPr lang="en-US" altLang="ko-KR" dirty="0">
                    <a:latin typeface="+mn-ea"/>
                    <a:sym typeface="Wingdings" pitchFamily="2" charset="2"/>
                  </a:rPr>
                  <a:t>X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의 모든</a:t>
                </a:r>
                <a:r>
                  <a:rPr lang="en-US" altLang="ko-KR" dirty="0">
                    <a:latin typeface="+mn-ea"/>
                    <a:sym typeface="Wingdings" pitchFamily="2" charset="2"/>
                  </a:rPr>
                  <a:t> size-</a:t>
                </a:r>
                <a:r>
                  <a:rPr lang="en-US" altLang="ko-KR" i="1" dirty="0">
                    <a:latin typeface="+mn-ea"/>
                    <a:sym typeface="Wingdings" pitchFamily="2" charset="2"/>
                  </a:rPr>
                  <a:t>p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 </a:t>
                </a:r>
                <a:r>
                  <a:rPr lang="en-US" altLang="ko-KR" dirty="0">
                    <a:latin typeface="+mn-ea"/>
                    <a:sym typeface="Wingdings" pitchFamily="2" charset="2"/>
                  </a:rPr>
                  <a:t>subset A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에 대하여  </a:t>
                </a:r>
                <a:r>
                  <a:rPr lang="en-US" altLang="ko-KR" dirty="0">
                    <a:latin typeface="+mn-ea"/>
                    <a:sym typeface="Wingdings" pitchFamily="2" charset="2"/>
                  </a:rPr>
                  <a:t>sum(mod 2)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ℓ</m:t>
                    </m:r>
                  </m:oMath>
                </a14:m>
                <a:r>
                  <a:rPr lang="ko-KR" altLang="en-US" dirty="0">
                    <a:latin typeface="+mn-ea"/>
                    <a:sym typeface="Wingdings" pitchFamily="2" charset="2"/>
                  </a:rPr>
                  <a:t> 행에 </a:t>
                </a:r>
                <a:r>
                  <a:rPr lang="ko-KR" altLang="en-US" dirty="0" err="1">
                    <a:latin typeface="+mn-ea"/>
                    <a:sym typeface="Wingdings" pitchFamily="2" charset="2"/>
                  </a:rPr>
                  <a:t>매김으로서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ℓ</m:t>
                    </m:r>
                  </m:oMath>
                </a14:m>
                <a:r>
                  <a:rPr lang="en-US" altLang="ko-KR" dirty="0">
                    <a:latin typeface="+mn-ea"/>
                    <a:sym typeface="Wingdings" pitchFamily="2" charset="2"/>
                  </a:rPr>
                  <a:t>-bit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 벡터</a:t>
                </a:r>
                <a:r>
                  <a:rPr lang="en-US" altLang="ko-KR" dirty="0">
                    <a:latin typeface="+mn-ea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𝐴</m:t>
                        </m:r>
                      </m:e>
                    </m:d>
                  </m:oMath>
                </a14:m>
                <a:r>
                  <a:rPr lang="ko-KR" altLang="en-US" dirty="0">
                    <a:ea typeface="Cambria Math" panose="02040503050406030204" pitchFamily="18" charset="0"/>
                    <a:sym typeface="Wingdings" pitchFamily="2" charset="2"/>
                  </a:rPr>
                  <a:t> 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획득</a:t>
                </a:r>
                <a:endParaRPr lang="en-US" altLang="ko-KR" dirty="0">
                  <a:latin typeface="+mn-ea"/>
                  <a:sym typeface="Wingdings" pitchFamily="2" charset="2"/>
                </a:endParaRPr>
              </a:p>
              <a:p>
                <a:r>
                  <a:rPr lang="ko-KR" altLang="en-US" dirty="0">
                    <a:latin typeface="+mn-ea"/>
                    <a:ea typeface="Cambria Math" panose="02040503050406030204" pitchFamily="18" charset="0"/>
                    <a:sym typeface="Wingdings" pitchFamily="2" charset="2"/>
                  </a:rPr>
                  <a:t>     </a:t>
                </a:r>
                <a:r>
                  <a:rPr lang="en-US" altLang="ko-KR" dirty="0">
                    <a:latin typeface="+mn-ea"/>
                    <a:ea typeface="Cambria Math" panose="02040503050406030204" pitchFamily="18" charset="0"/>
                    <a:sym typeface="Wingdings" pitchFamily="2" charset="2"/>
                  </a:rPr>
                  <a:t>Y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에도</a:t>
                </a:r>
                <a:r>
                  <a:rPr lang="en-US" altLang="ko-KR" dirty="0">
                    <a:latin typeface="+mn-ea"/>
                    <a:sym typeface="Wingdings" pitchFamily="2" charset="2"/>
                  </a:rPr>
                  <a:t> 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동일하게 수행하여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𝐵</m:t>
                        </m:r>
                      </m:e>
                    </m:d>
                  </m:oMath>
                </a14:m>
                <a:r>
                  <a:rPr lang="ko-KR" altLang="en-US" dirty="0">
                    <a:ea typeface="Cambria Math" panose="02040503050406030204" pitchFamily="18" charset="0"/>
                    <a:sym typeface="Wingdings" pitchFamily="2" charset="2"/>
                  </a:rPr>
                  <a:t> 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획득</a:t>
                </a:r>
                <a:endParaRPr lang="en-US" altLang="ko-KR" dirty="0">
                  <a:ea typeface="Cambria Math" panose="02040503050406030204" pitchFamily="18" charset="0"/>
                  <a:sym typeface="Wingdings" pitchFamily="2" charset="2"/>
                </a:endParaRPr>
              </a:p>
              <a:p>
                <a:r>
                  <a:rPr lang="en-US" altLang="ko-KR" dirty="0">
                    <a:sym typeface="Wingdings" pitchFamily="2" charset="2"/>
                  </a:rPr>
                  <a:t>	</a:t>
                </a:r>
                <a:r>
                  <a:rPr lang="ko-KR" altLang="en-US" dirty="0">
                    <a:sym typeface="Wingdings" pitchFamily="2" charset="2"/>
                  </a:rPr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700" y="1084860"/>
                <a:ext cx="10730379" cy="4247317"/>
              </a:xfrm>
              <a:prstGeom prst="rect">
                <a:avLst/>
              </a:prstGeom>
              <a:blipFill>
                <a:blip r:embed="rId3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DC4DDD4-A2CC-8A46-81DD-CA81821E9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059" y="4113664"/>
            <a:ext cx="2675007" cy="1333463"/>
          </a:xfrm>
          <a:prstGeom prst="rect">
            <a:avLst/>
          </a:prstGeom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D09F4FE-5561-7643-92ED-B546AA12147D}"/>
              </a:ext>
            </a:extLst>
          </p:cNvPr>
          <p:cNvSpPr/>
          <p:nvPr/>
        </p:nvSpPr>
        <p:spPr>
          <a:xfrm>
            <a:off x="3087605" y="4113664"/>
            <a:ext cx="1671391" cy="108856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794A005-7A21-9A48-8F26-281381AD2C15}"/>
              </a:ext>
            </a:extLst>
          </p:cNvPr>
          <p:cNvSpPr/>
          <p:nvPr/>
        </p:nvSpPr>
        <p:spPr>
          <a:xfrm>
            <a:off x="6427081" y="3363273"/>
            <a:ext cx="2326775" cy="19689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557CD2B-C71F-3940-85DB-B886776476B9}"/>
              </a:ext>
            </a:extLst>
          </p:cNvPr>
          <p:cNvSpPr/>
          <p:nvPr/>
        </p:nvSpPr>
        <p:spPr>
          <a:xfrm>
            <a:off x="6512425" y="3453384"/>
            <a:ext cx="1241687" cy="10698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D2043-65C7-524E-8666-418ACA20419E}"/>
              </a:ext>
            </a:extLst>
          </p:cNvPr>
          <p:cNvSpPr txBox="1"/>
          <p:nvPr/>
        </p:nvSpPr>
        <p:spPr>
          <a:xfrm>
            <a:off x="6723230" y="4447622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size p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AA3F88-09A4-0142-8D2F-AC51ACA5C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172" y="3532111"/>
            <a:ext cx="216985" cy="2268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BD1FE5-B47D-ED48-8692-0E573B6A2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171" y="3858115"/>
            <a:ext cx="216985" cy="2268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097356-C162-6141-A79A-E29F89092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745" y="4065590"/>
            <a:ext cx="216985" cy="226848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0763C80-88FF-3346-975C-5FE860F095A1}"/>
              </a:ext>
            </a:extLst>
          </p:cNvPr>
          <p:cNvCxnSpPr>
            <a:cxnSpLocks/>
          </p:cNvCxnSpPr>
          <p:nvPr/>
        </p:nvCxnSpPr>
        <p:spPr>
          <a:xfrm>
            <a:off x="6685049" y="3734575"/>
            <a:ext cx="9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B777B990-2713-C343-AE56-F442F17BBCB2}"/>
              </a:ext>
            </a:extLst>
          </p:cNvPr>
          <p:cNvCxnSpPr>
            <a:cxnSpLocks/>
          </p:cNvCxnSpPr>
          <p:nvPr/>
        </p:nvCxnSpPr>
        <p:spPr>
          <a:xfrm>
            <a:off x="6697241" y="4041206"/>
            <a:ext cx="9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8DF57F7-D210-D54F-AC5D-CF9C94D022B7}"/>
              </a:ext>
            </a:extLst>
          </p:cNvPr>
          <p:cNvCxnSpPr>
            <a:cxnSpLocks/>
          </p:cNvCxnSpPr>
          <p:nvPr/>
        </p:nvCxnSpPr>
        <p:spPr>
          <a:xfrm>
            <a:off x="6703994" y="4253589"/>
            <a:ext cx="9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4D0372-82CA-714A-8E41-64472584E723}"/>
              </a:ext>
            </a:extLst>
          </p:cNvPr>
          <p:cNvSpPr txBox="1"/>
          <p:nvPr/>
        </p:nvSpPr>
        <p:spPr>
          <a:xfrm>
            <a:off x="6852194" y="3478867"/>
            <a:ext cx="8534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dirty="0"/>
              <a:t>sum 1</a:t>
            </a:r>
            <a:endParaRPr kumimoji="1"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F8EB2E-E7EF-7140-BEE5-242CC9187CC8}"/>
                  </a:ext>
                </a:extLst>
              </p:cNvPr>
              <p:cNvSpPr txBox="1"/>
              <p:nvPr/>
            </p:nvSpPr>
            <p:spPr>
              <a:xfrm>
                <a:off x="6852047" y="3736392"/>
                <a:ext cx="50120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500" dirty="0"/>
                  <a:t>sum 0		   </a:t>
                </a:r>
                <a:r>
                  <a:rPr kumimoji="1" lang="en-US" altLang="ko-KR" sz="15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ℓ</m:t>
                    </m:r>
                  </m:oMath>
                </a14:m>
                <a:r>
                  <a:rPr lang="en-US" altLang="ko-KR" sz="1600" dirty="0">
                    <a:latin typeface="+mn-ea"/>
                    <a:sym typeface="Wingdings" pitchFamily="2" charset="2"/>
                  </a:rPr>
                  <a:t>-bit</a:t>
                </a:r>
                <a:r>
                  <a:rPr lang="ko-KR" altLang="en-US" sz="1600" dirty="0">
                    <a:latin typeface="+mn-ea"/>
                    <a:sym typeface="Wingdings" pitchFamily="2" charset="2"/>
                  </a:rPr>
                  <a:t> 벡터</a:t>
                </a:r>
                <a:r>
                  <a:rPr lang="en-US" altLang="ko-KR" sz="1600" dirty="0">
                    <a:latin typeface="+mn-ea"/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𝜋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ko-KR" sz="1500" dirty="0">
                    <a:sym typeface="Wingdings" pitchFamily="2" charset="2"/>
                  </a:rPr>
                  <a:t> = 101 </a:t>
                </a:r>
                <a:endParaRPr kumimoji="1" lang="ko-KR" altLang="en-US" sz="15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F8EB2E-E7EF-7140-BEE5-242CC9187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47" y="3736392"/>
                <a:ext cx="5012057" cy="338554"/>
              </a:xfrm>
              <a:prstGeom prst="rect">
                <a:avLst/>
              </a:prstGeom>
              <a:blipFill>
                <a:blip r:embed="rId6"/>
                <a:stretch>
                  <a:fillRect l="-761" t="-3571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9AA3107-F0B9-7545-BDA0-084F2E5A747A}"/>
              </a:ext>
            </a:extLst>
          </p:cNvPr>
          <p:cNvSpPr txBox="1"/>
          <p:nvPr/>
        </p:nvSpPr>
        <p:spPr>
          <a:xfrm>
            <a:off x="6846756" y="3994991"/>
            <a:ext cx="8534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dirty="0"/>
              <a:t>sum 1</a:t>
            </a:r>
            <a:endParaRPr kumimoji="1"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19408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Information Set Decoding Attack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/>
              <p:nvPr/>
            </p:nvSpPr>
            <p:spPr>
              <a:xfrm>
                <a:off x="1049700" y="1084860"/>
                <a:ext cx="10730379" cy="424731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/>
                  <a:t>step3. collision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     </a:t>
                </a:r>
                <a:r>
                  <a:rPr lang="ko-KR" altLang="en-US" dirty="0">
                    <a:latin typeface="+mn-ea"/>
                  </a:rPr>
                  <a:t>각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itchFamily="2" charset="2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𝐴</m:t>
                        </m:r>
                      </m:e>
                    </m:d>
                  </m:oMath>
                </a14:m>
                <a:r>
                  <a:rPr lang="ko-KR" altLang="en-US" dirty="0">
                    <a:latin typeface="+mn-ea"/>
                    <a:sym typeface="Wingdings" pitchFamily="2" charset="2"/>
                  </a:rPr>
                  <a:t> </a:t>
                </a:r>
                <a:r>
                  <a:rPr lang="en-US" altLang="ko-KR" dirty="0">
                    <a:latin typeface="+mn-ea"/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itchFamily="2" charset="2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ko-KR" dirty="0">
                    <a:latin typeface="+mn-ea"/>
                    <a:sym typeface="Wingdings" pitchFamily="2" charset="2"/>
                  </a:rPr>
                  <a:t> 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에 대하여 </a:t>
                </a:r>
                <a:r>
                  <a:rPr lang="en-US" altLang="ko-KR" dirty="0">
                    <a:latin typeface="+mn-ea"/>
                    <a:sym typeface="Wingdings" pitchFamily="2" charset="2"/>
                  </a:rPr>
                  <a:t>A U B 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의 </a:t>
                </a:r>
                <a:r>
                  <a:rPr lang="en-US" altLang="ko-KR" dirty="0">
                    <a:latin typeface="+mn-ea"/>
                    <a:sym typeface="Wingdings" pitchFamily="2" charset="2"/>
                  </a:rPr>
                  <a:t>2p 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열들의 </a:t>
                </a:r>
                <a:r>
                  <a:rPr lang="en-US" altLang="ko-KR" dirty="0">
                    <a:latin typeface="+mn-ea"/>
                    <a:sym typeface="Wingdings" pitchFamily="2" charset="2"/>
                  </a:rPr>
                  <a:t>sum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을 계산한다</a:t>
                </a:r>
                <a:r>
                  <a:rPr lang="en-US" altLang="ko-KR" dirty="0">
                    <a:latin typeface="+mn-ea"/>
                    <a:sym typeface="Wingdings" pitchFamily="2" charset="2"/>
                  </a:rPr>
                  <a:t>.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 </a:t>
                </a:r>
                <a:r>
                  <a:rPr lang="en-US" altLang="ko-KR" dirty="0">
                    <a:latin typeface="+mn-ea"/>
                    <a:sym typeface="Wingdings" pitchFamily="2" charset="2"/>
                  </a:rPr>
                  <a:t>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 이 합은 </a:t>
                </a:r>
                <a:r>
                  <a:rPr lang="en-US" altLang="ko-KR" dirty="0">
                    <a:latin typeface="+mn-ea"/>
                    <a:sym typeface="Wingdings" pitchFamily="2" charset="2"/>
                  </a:rPr>
                  <a:t>(n – k) bit 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벡터가 됨</a:t>
                </a:r>
                <a:endParaRPr lang="en-US" altLang="ko-KR" dirty="0">
                  <a:latin typeface="+mn-ea"/>
                  <a:sym typeface="Wingdings" pitchFamily="2" charset="2"/>
                </a:endParaRPr>
              </a:p>
              <a:p>
                <a:endParaRPr lang="en-US" altLang="ko-KR" dirty="0">
                  <a:latin typeface="+mn-ea"/>
                  <a:sym typeface="Wingdings" pitchFamily="2" charset="2"/>
                </a:endParaRPr>
              </a:p>
              <a:p>
                <a:r>
                  <a:rPr lang="en-US" altLang="ko-KR" dirty="0">
                    <a:latin typeface="+mn-ea"/>
                    <a:sym typeface="Wingdings" pitchFamily="2" charset="2"/>
                  </a:rPr>
                  <a:t>     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만약 이 </a:t>
                </a:r>
                <a:r>
                  <a:rPr lang="en-US" altLang="ko-KR" dirty="0">
                    <a:latin typeface="+mn-ea"/>
                    <a:sym typeface="Wingdings" pitchFamily="2" charset="2"/>
                  </a:rPr>
                  <a:t>sum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의 </a:t>
                </a:r>
                <a:r>
                  <a:rPr lang="en-US" altLang="ko-KR" dirty="0">
                    <a:latin typeface="+mn-ea"/>
                    <a:sym typeface="Wingdings" pitchFamily="2" charset="2"/>
                  </a:rPr>
                  <a:t>Weight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 가 </a:t>
                </a:r>
                <a:r>
                  <a:rPr lang="en-US" altLang="ko-KR" dirty="0">
                    <a:latin typeface="+mn-ea"/>
                    <a:sym typeface="Wingdings" pitchFamily="2" charset="2"/>
                  </a:rPr>
                  <a:t>w-2p 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라면 이 </a:t>
                </a:r>
                <a:r>
                  <a:rPr lang="en-US" altLang="ko-KR" dirty="0">
                    <a:latin typeface="+mn-ea"/>
                    <a:sym typeface="Wingdings" pitchFamily="2" charset="2"/>
                  </a:rPr>
                  <a:t>A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 </a:t>
                </a:r>
                <a:r>
                  <a:rPr lang="en-US" altLang="ko-KR" dirty="0">
                    <a:latin typeface="+mn-ea"/>
                    <a:sym typeface="Wingdings" pitchFamily="2" charset="2"/>
                  </a:rPr>
                  <a:t>U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 </a:t>
                </a:r>
                <a:r>
                  <a:rPr lang="en-US" altLang="ko-KR" dirty="0">
                    <a:latin typeface="+mn-ea"/>
                    <a:sym typeface="Wingdings" pitchFamily="2" charset="2"/>
                  </a:rPr>
                  <a:t>B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는 </a:t>
                </a:r>
                <a:r>
                  <a:rPr lang="en-US" altLang="ko-KR" dirty="0">
                    <a:latin typeface="+mn-ea"/>
                    <a:sym typeface="Wingdings" pitchFamily="2" charset="2"/>
                  </a:rPr>
                  <a:t>weight w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의 </a:t>
                </a:r>
                <a:r>
                  <a:rPr lang="en-US" altLang="ko-KR" dirty="0">
                    <a:latin typeface="+mn-ea"/>
                    <a:sym typeface="Wingdings" pitchFamily="2" charset="2"/>
                  </a:rPr>
                  <a:t>codeword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 </a:t>
                </a:r>
                <a:r>
                  <a:rPr lang="ko-KR" altLang="en-US" dirty="0" err="1">
                    <a:latin typeface="+mn-ea"/>
                    <a:sym typeface="Wingdings" pitchFamily="2" charset="2"/>
                  </a:rPr>
                  <a:t>를</a:t>
                </a:r>
                <a:r>
                  <a:rPr lang="ko-KR" altLang="en-US" dirty="0">
                    <a:latin typeface="+mn-ea"/>
                    <a:sym typeface="Wingdings" pitchFamily="2" charset="2"/>
                  </a:rPr>
                  <a:t> 형성</a:t>
                </a:r>
                <a:endParaRPr lang="en-US" altLang="ko-KR" dirty="0">
                  <a:latin typeface="+mn-ea"/>
                  <a:sym typeface="Wingdings" pitchFamily="2" charset="2"/>
                </a:endParaRPr>
              </a:p>
              <a:p>
                <a:r>
                  <a:rPr lang="en-US" altLang="ko-KR" dirty="0">
                    <a:sym typeface="Wingdings" pitchFamily="2" charset="2"/>
                  </a:rPr>
                  <a:t>	</a:t>
                </a:r>
                <a:r>
                  <a:rPr lang="ko-KR" altLang="en-US" dirty="0">
                    <a:sym typeface="Wingdings" pitchFamily="2" charset="2"/>
                  </a:rPr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700" y="1084860"/>
                <a:ext cx="10730379" cy="4247317"/>
              </a:xfrm>
              <a:prstGeom prst="rect">
                <a:avLst/>
              </a:prstGeom>
              <a:blipFill>
                <a:blip r:embed="rId3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DC4DDD4-A2CC-8A46-81DD-CA81821E9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059" y="4113664"/>
            <a:ext cx="2675007" cy="1333463"/>
          </a:xfrm>
          <a:prstGeom prst="rect">
            <a:avLst/>
          </a:prstGeom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D09F4FE-5561-7643-92ED-B546AA12147D}"/>
              </a:ext>
            </a:extLst>
          </p:cNvPr>
          <p:cNvSpPr/>
          <p:nvPr/>
        </p:nvSpPr>
        <p:spPr>
          <a:xfrm>
            <a:off x="3087605" y="4113664"/>
            <a:ext cx="1671391" cy="108856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794A005-7A21-9A48-8F26-281381AD2C15}"/>
              </a:ext>
            </a:extLst>
          </p:cNvPr>
          <p:cNvSpPr/>
          <p:nvPr/>
        </p:nvSpPr>
        <p:spPr>
          <a:xfrm>
            <a:off x="6427081" y="3363273"/>
            <a:ext cx="2326775" cy="19689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557CD2B-C71F-3940-85DB-B886776476B9}"/>
              </a:ext>
            </a:extLst>
          </p:cNvPr>
          <p:cNvSpPr/>
          <p:nvPr/>
        </p:nvSpPr>
        <p:spPr>
          <a:xfrm>
            <a:off x="6512425" y="3453384"/>
            <a:ext cx="1241687" cy="10698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D2043-65C7-524E-8666-418ACA20419E}"/>
              </a:ext>
            </a:extLst>
          </p:cNvPr>
          <p:cNvSpPr txBox="1"/>
          <p:nvPr/>
        </p:nvSpPr>
        <p:spPr>
          <a:xfrm>
            <a:off x="6723230" y="4447622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size p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AA3F88-09A4-0142-8D2F-AC51ACA5C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172" y="3532111"/>
            <a:ext cx="216985" cy="2268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BD1FE5-B47D-ED48-8692-0E573B6A2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171" y="3858115"/>
            <a:ext cx="216985" cy="2268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097356-C162-6141-A79A-E29F89092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745" y="4065590"/>
            <a:ext cx="216985" cy="226848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0763C80-88FF-3346-975C-5FE860F095A1}"/>
              </a:ext>
            </a:extLst>
          </p:cNvPr>
          <p:cNvCxnSpPr>
            <a:cxnSpLocks/>
          </p:cNvCxnSpPr>
          <p:nvPr/>
        </p:nvCxnSpPr>
        <p:spPr>
          <a:xfrm>
            <a:off x="6685049" y="3734575"/>
            <a:ext cx="9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B777B990-2713-C343-AE56-F442F17BBCB2}"/>
              </a:ext>
            </a:extLst>
          </p:cNvPr>
          <p:cNvCxnSpPr>
            <a:cxnSpLocks/>
          </p:cNvCxnSpPr>
          <p:nvPr/>
        </p:nvCxnSpPr>
        <p:spPr>
          <a:xfrm>
            <a:off x="6697241" y="4041206"/>
            <a:ext cx="9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8DF57F7-D210-D54F-AC5D-CF9C94D022B7}"/>
              </a:ext>
            </a:extLst>
          </p:cNvPr>
          <p:cNvCxnSpPr>
            <a:cxnSpLocks/>
          </p:cNvCxnSpPr>
          <p:nvPr/>
        </p:nvCxnSpPr>
        <p:spPr>
          <a:xfrm>
            <a:off x="6703994" y="4253589"/>
            <a:ext cx="9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4D0372-82CA-714A-8E41-64472584E723}"/>
              </a:ext>
            </a:extLst>
          </p:cNvPr>
          <p:cNvSpPr txBox="1"/>
          <p:nvPr/>
        </p:nvSpPr>
        <p:spPr>
          <a:xfrm>
            <a:off x="6852194" y="3478867"/>
            <a:ext cx="8534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dirty="0"/>
              <a:t>sum 1</a:t>
            </a:r>
            <a:endParaRPr kumimoji="1"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F8EB2E-E7EF-7140-BEE5-242CC9187CC8}"/>
                  </a:ext>
                </a:extLst>
              </p:cNvPr>
              <p:cNvSpPr txBox="1"/>
              <p:nvPr/>
            </p:nvSpPr>
            <p:spPr>
              <a:xfrm>
                <a:off x="6852047" y="3736392"/>
                <a:ext cx="50120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500" dirty="0"/>
                  <a:t>sum 0		   </a:t>
                </a:r>
                <a:r>
                  <a:rPr kumimoji="1" lang="en-US" altLang="ko-KR" sz="15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ℓ</m:t>
                    </m:r>
                  </m:oMath>
                </a14:m>
                <a:r>
                  <a:rPr lang="en-US" altLang="ko-KR" sz="1600" dirty="0">
                    <a:latin typeface="+mn-ea"/>
                    <a:sym typeface="Wingdings" pitchFamily="2" charset="2"/>
                  </a:rPr>
                  <a:t>-bit</a:t>
                </a:r>
                <a:r>
                  <a:rPr lang="ko-KR" altLang="en-US" sz="1600" dirty="0">
                    <a:latin typeface="+mn-ea"/>
                    <a:sym typeface="Wingdings" pitchFamily="2" charset="2"/>
                  </a:rPr>
                  <a:t> 벡터</a:t>
                </a:r>
                <a:r>
                  <a:rPr lang="en-US" altLang="ko-KR" sz="1600" dirty="0">
                    <a:latin typeface="+mn-ea"/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𝜋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ko-KR" sz="1500" dirty="0">
                    <a:sym typeface="Wingdings" pitchFamily="2" charset="2"/>
                  </a:rPr>
                  <a:t> = 101 </a:t>
                </a:r>
                <a:endParaRPr kumimoji="1" lang="ko-KR" altLang="en-US" sz="15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F8EB2E-E7EF-7140-BEE5-242CC9187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47" y="3736392"/>
                <a:ext cx="5012057" cy="338554"/>
              </a:xfrm>
              <a:prstGeom prst="rect">
                <a:avLst/>
              </a:prstGeom>
              <a:blipFill>
                <a:blip r:embed="rId6"/>
                <a:stretch>
                  <a:fillRect l="-761" t="-3571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9AA3107-F0B9-7545-BDA0-084F2E5A747A}"/>
              </a:ext>
            </a:extLst>
          </p:cNvPr>
          <p:cNvSpPr txBox="1"/>
          <p:nvPr/>
        </p:nvSpPr>
        <p:spPr>
          <a:xfrm>
            <a:off x="6846756" y="3994991"/>
            <a:ext cx="8534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dirty="0"/>
              <a:t>sum 1</a:t>
            </a:r>
            <a:endParaRPr kumimoji="1" lang="ko-KR" altLang="en-US" sz="15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A296D6E-25AC-9843-9542-FBBD3F5152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2397" y="3838538"/>
            <a:ext cx="1016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76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Quantum Information Set Decoding</a:t>
            </a:r>
            <a:endParaRPr lang="ko-KR" alt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254030-FD7C-AD46-880B-CA955E9349C8}"/>
              </a:ext>
            </a:extLst>
          </p:cNvPr>
          <p:cNvSpPr txBox="1"/>
          <p:nvPr/>
        </p:nvSpPr>
        <p:spPr>
          <a:xfrm>
            <a:off x="659876" y="1366886"/>
            <a:ext cx="104826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Grover </a:t>
            </a:r>
            <a:r>
              <a:rPr kumimoji="1" lang="ko-KR" altLang="en-US" dirty="0"/>
              <a:t>알고리즘은 데이터베이스 검색 뿐 아닌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함수의 해를 찾는 분야에도 사용 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이 관점에서 보아</a:t>
            </a:r>
            <a:r>
              <a:rPr kumimoji="1" lang="en-US" altLang="ko-KR" dirty="0"/>
              <a:t> Grover </a:t>
            </a:r>
            <a:r>
              <a:rPr kumimoji="1" lang="ko-KR" altLang="en-US" dirty="0"/>
              <a:t>알고리즘을 </a:t>
            </a:r>
            <a:r>
              <a:rPr kumimoji="1" lang="en-US" altLang="ko-KR" dirty="0"/>
              <a:t>Information set decoding </a:t>
            </a:r>
            <a:r>
              <a:rPr kumimoji="1" lang="ko-KR" altLang="en-US" dirty="0"/>
              <a:t>에 적용하여 보자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Grover </a:t>
            </a:r>
            <a:r>
              <a:rPr kumimoji="1" lang="ko-KR" altLang="en-US" dirty="0"/>
              <a:t>알고리즘은 </a:t>
            </a:r>
            <a:r>
              <a:rPr kumimoji="1" lang="en-US" altLang="ko-KR" dirty="0"/>
              <a:t>size – </a:t>
            </a:r>
            <a:r>
              <a:rPr kumimoji="1" lang="en-US" altLang="ko-KR" i="1" dirty="0"/>
              <a:t>k </a:t>
            </a:r>
            <a:r>
              <a:rPr kumimoji="1" lang="en-US" altLang="ko-KR" dirty="0"/>
              <a:t>set</a:t>
            </a:r>
            <a:r>
              <a:rPr kumimoji="1" lang="ko-KR" altLang="en-US" i="1" dirty="0"/>
              <a:t> </a:t>
            </a:r>
            <a:r>
              <a:rPr kumimoji="1" lang="ko-KR" altLang="en-US" dirty="0"/>
              <a:t>을 찾는데 사용된다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정확히는 </a:t>
            </a:r>
            <a:r>
              <a:rPr kumimoji="1" lang="en-US" altLang="ko-KR" dirty="0"/>
              <a:t>size – </a:t>
            </a:r>
            <a:r>
              <a:rPr kumimoji="1" lang="en-US" altLang="ko-KR" i="1" dirty="0"/>
              <a:t>k </a:t>
            </a:r>
            <a:r>
              <a:rPr kumimoji="1" lang="en-US" altLang="ko-KR" dirty="0"/>
              <a:t>set </a:t>
            </a:r>
            <a:r>
              <a:rPr kumimoji="1" lang="ko-KR" altLang="en-US" dirty="0"/>
              <a:t>이 올바른지 검사하는 오라클에 적용된다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즉 선형 시스템의 </a:t>
            </a:r>
            <a:r>
              <a:rPr kumimoji="1" lang="en-US" altLang="ko-KR" dirty="0"/>
              <a:t>n-k </a:t>
            </a:r>
            <a:r>
              <a:rPr kumimoji="1" lang="ko-KR" altLang="en-US" dirty="0"/>
              <a:t>다항식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n-k</a:t>
            </a:r>
            <a:r>
              <a:rPr kumimoji="1" lang="ko-KR" altLang="en-US" dirty="0"/>
              <a:t> 변수를 푸는 것과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weight t </a:t>
            </a:r>
            <a:r>
              <a:rPr kumimoji="1" lang="ko-KR" altLang="en-US" dirty="0"/>
              <a:t>의 오류 벡터를 찾아 낸다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1E062B-4563-6D4A-9E8B-2568A03F1487}"/>
              </a:ext>
            </a:extLst>
          </p:cNvPr>
          <p:cNvSpPr/>
          <p:nvPr/>
        </p:nvSpPr>
        <p:spPr>
          <a:xfrm>
            <a:off x="1351176" y="2422105"/>
            <a:ext cx="9791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* 앞서 보았듯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Information set decoding </a:t>
            </a:r>
            <a:r>
              <a:rPr lang="ko-KR" altLang="en-US" dirty="0"/>
              <a:t>의 목표는 선형 시스템에 대하여 해를 찾는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877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3577BE-F8D2-564A-872E-A605ACF021A6}"/>
              </a:ext>
            </a:extLst>
          </p:cNvPr>
          <p:cNvSpPr txBox="1"/>
          <p:nvPr/>
        </p:nvSpPr>
        <p:spPr>
          <a:xfrm>
            <a:off x="4421530" y="3105437"/>
            <a:ext cx="7373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96033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McEliece</a:t>
            </a:r>
            <a:r>
              <a:rPr lang="en-US" altLang="ko-KR" dirty="0"/>
              <a:t> &amp; </a:t>
            </a:r>
            <a:r>
              <a:rPr lang="en-US" altLang="ko-KR" dirty="0" err="1"/>
              <a:t>Goppa</a:t>
            </a:r>
            <a:r>
              <a:rPr lang="en-US" altLang="ko-KR" dirty="0"/>
              <a:t> Code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Information Set Decoding(ISD)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Quantum Information Set Decoding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/>
              <a:t>McEliece</a:t>
            </a:r>
            <a:r>
              <a:rPr lang="en-US" altLang="ko-KR" sz="2800" dirty="0"/>
              <a:t> </a:t>
            </a:r>
            <a:r>
              <a:rPr lang="ko-KR" altLang="en-US" sz="2800" dirty="0"/>
              <a:t>시스템 복습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15906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길이 </a:t>
            </a:r>
            <a:r>
              <a:rPr lang="en-US" altLang="ko-KR" sz="2000" b="1" i="1" dirty="0"/>
              <a:t>k </a:t>
            </a:r>
            <a:r>
              <a:rPr lang="ko-KR" altLang="en-US" sz="2000" dirty="0"/>
              <a:t>의 메시지 </a:t>
            </a:r>
            <a:r>
              <a:rPr lang="en-US" altLang="ko-KR" sz="2000" b="1" i="1" dirty="0"/>
              <a:t>m</a:t>
            </a:r>
            <a:r>
              <a:rPr lang="en-US" altLang="ko-KR" sz="2000" dirty="0"/>
              <a:t> </a:t>
            </a:r>
            <a:r>
              <a:rPr lang="ko-KR" altLang="en-US" sz="2000" dirty="0"/>
              <a:t>을 암호화 하기 위해 </a:t>
            </a:r>
            <a:r>
              <a:rPr lang="en-US" altLang="ko-KR" sz="2000" dirty="0" err="1"/>
              <a:t>Goppa</a:t>
            </a:r>
            <a:r>
              <a:rPr lang="ko-KR" altLang="en-US" sz="2000" dirty="0"/>
              <a:t> </a:t>
            </a:r>
            <a:r>
              <a:rPr lang="en-US" altLang="ko-KR" sz="2000" dirty="0"/>
              <a:t>code </a:t>
            </a:r>
            <a:r>
              <a:rPr lang="en-US" altLang="ko-KR" sz="2000" b="1" i="1" dirty="0"/>
              <a:t>G</a:t>
            </a:r>
            <a:r>
              <a:rPr lang="en-US" altLang="ko-KR" sz="2000" dirty="0"/>
              <a:t> </a:t>
            </a:r>
            <a:r>
              <a:rPr lang="ko-KR" altLang="en-US" sz="2000" dirty="0"/>
              <a:t>를 사용하여 길이</a:t>
            </a:r>
            <a:r>
              <a:rPr lang="en-US" altLang="ko-KR" sz="2000" dirty="0"/>
              <a:t> </a:t>
            </a:r>
            <a:r>
              <a:rPr lang="en-US" altLang="ko-KR" sz="2000" b="1" i="1" dirty="0"/>
              <a:t>n</a:t>
            </a:r>
            <a:r>
              <a:rPr lang="en-US" altLang="ko-KR" sz="2000" dirty="0"/>
              <a:t> </a:t>
            </a:r>
            <a:r>
              <a:rPr lang="ko-KR" altLang="en-US" sz="2000" dirty="0"/>
              <a:t>으로 선형확장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  </a:t>
            </a:r>
            <a:r>
              <a:rPr lang="en-US" altLang="ko-KR" sz="2000" dirty="0"/>
              <a:t>( Message )</a:t>
            </a:r>
            <a:r>
              <a:rPr lang="ko-KR" altLang="en-US" sz="2000" dirty="0"/>
              <a:t>  </a:t>
            </a:r>
            <a:r>
              <a:rPr lang="en-US" altLang="ko-KR" sz="2000" dirty="0"/>
              <a:t>x     </a:t>
            </a:r>
            <a:r>
              <a:rPr lang="en-US" altLang="ko-KR" sz="2000" dirty="0" err="1"/>
              <a:t>Goppa</a:t>
            </a:r>
            <a:r>
              <a:rPr lang="en-US" altLang="ko-KR" sz="2000" dirty="0"/>
              <a:t> code    =  ( codeword )			</a:t>
            </a:r>
            <a:r>
              <a:rPr lang="ko-KR" altLang="en-US" sz="2000" dirty="0"/>
              <a:t> 선형확장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( </a:t>
            </a:r>
            <a:r>
              <a:rPr lang="en-US" altLang="ko-KR" sz="2000" b="1" i="1" dirty="0"/>
              <a:t>1</a:t>
            </a:r>
            <a:r>
              <a:rPr lang="en-US" altLang="ko-KR" sz="2000" dirty="0"/>
              <a:t> </a:t>
            </a:r>
            <a:r>
              <a:rPr lang="en-US" altLang="ko-KR" sz="2000" b="1" i="1" dirty="0"/>
              <a:t>x</a:t>
            </a:r>
            <a:r>
              <a:rPr lang="en-US" altLang="ko-KR" sz="2000" dirty="0"/>
              <a:t> </a:t>
            </a:r>
            <a:r>
              <a:rPr lang="en-US" altLang="ko-KR" sz="2000" b="1" i="1" dirty="0"/>
              <a:t>k </a:t>
            </a:r>
            <a:r>
              <a:rPr lang="en-US" altLang="ko-KR" sz="2000" dirty="0"/>
              <a:t>)                   		 ( </a:t>
            </a:r>
            <a:r>
              <a:rPr lang="en-US" altLang="ko-KR" sz="2000" b="1" i="1" dirty="0"/>
              <a:t>1 x n</a:t>
            </a:r>
            <a:r>
              <a:rPr lang="en-US" altLang="ko-KR" sz="2000" dirty="0"/>
              <a:t> ) 		      (Linear expansion)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                        ( </a:t>
            </a:r>
            <a:r>
              <a:rPr lang="en-US" altLang="ko-KR" sz="2000" b="1" i="1" dirty="0"/>
              <a:t>k x n</a:t>
            </a:r>
            <a:r>
              <a:rPr lang="en-US" altLang="ko-KR" sz="2000" dirty="0"/>
              <a:t> 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여기서 중요한 것은 생성된 </a:t>
            </a:r>
            <a:r>
              <a:rPr lang="en-US" altLang="ko-KR" sz="2000" dirty="0"/>
              <a:t>codeword </a:t>
            </a:r>
            <a:r>
              <a:rPr lang="en-US" altLang="ko-KR" sz="2000" b="1" i="1" dirty="0"/>
              <a:t>c </a:t>
            </a:r>
            <a:r>
              <a:rPr lang="ko-KR" altLang="en-US" sz="2000" dirty="0"/>
              <a:t>에 오류가 추가 되어도 수정할 수 있다는 점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Goppa</a:t>
            </a:r>
            <a:r>
              <a:rPr lang="en-US" altLang="ko-KR" sz="1600" dirty="0"/>
              <a:t> code</a:t>
            </a:r>
            <a:r>
              <a:rPr lang="ko-KR" altLang="en-US" sz="1600" dirty="0"/>
              <a:t>가 그 오류수정 역할을 수행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공개키로 사용된다</a:t>
            </a:r>
            <a:r>
              <a:rPr lang="en-US" altLang="ko-KR" sz="1600" dirty="0"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ym typeface="Wingdings" panose="05000000000000000000" pitchFamily="2" charset="2"/>
              </a:rPr>
              <a:t>Goppa</a:t>
            </a:r>
            <a:r>
              <a:rPr lang="en-US" altLang="ko-KR" sz="1600" dirty="0">
                <a:sym typeface="Wingdings" panose="05000000000000000000" pitchFamily="2" charset="2"/>
              </a:rPr>
              <a:t> code How?  </a:t>
            </a:r>
            <a:r>
              <a:rPr lang="ko-KR" altLang="en-US" sz="1600" dirty="0">
                <a:sym typeface="Wingdings" panose="05000000000000000000" pitchFamily="2" charset="2"/>
              </a:rPr>
              <a:t>세미나 유튜브 확인 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송신자들은 자신의 메시지와 </a:t>
            </a:r>
            <a:r>
              <a:rPr lang="en-US" altLang="ko-KR" sz="1600" dirty="0" err="1"/>
              <a:t>Goppa</a:t>
            </a:r>
            <a:r>
              <a:rPr lang="en-US" altLang="ko-KR" sz="1600" dirty="0"/>
              <a:t> code</a:t>
            </a:r>
            <a:r>
              <a:rPr lang="ko-KR" altLang="en-US" sz="1600" dirty="0"/>
              <a:t>를 사용하여 </a:t>
            </a:r>
            <a:r>
              <a:rPr lang="en-US" altLang="ko-KR" sz="1600" dirty="0"/>
              <a:t>codeword</a:t>
            </a:r>
            <a:r>
              <a:rPr lang="ko-KR" altLang="en-US" sz="1600" dirty="0"/>
              <a:t>를 생성</a:t>
            </a:r>
            <a:r>
              <a:rPr lang="en-US" altLang="ko-KR" sz="1600" dirty="0"/>
              <a:t>,</a:t>
            </a:r>
            <a:r>
              <a:rPr lang="ko-KR" altLang="en-US" sz="1600" dirty="0"/>
              <a:t> 그 뒤에 오류 </a:t>
            </a:r>
            <a:r>
              <a:rPr lang="en-US" altLang="ko-KR" sz="1600" b="1" i="1" dirty="0"/>
              <a:t>e </a:t>
            </a:r>
            <a:r>
              <a:rPr lang="ko-KR" altLang="en-US" sz="1600" dirty="0"/>
              <a:t>를 임의로 추가하여 </a:t>
            </a:r>
            <a:r>
              <a:rPr lang="ko-KR" altLang="en-US" sz="1600" dirty="0" err="1"/>
              <a:t>원본메세지를</a:t>
            </a:r>
            <a:r>
              <a:rPr lang="ko-KR" altLang="en-US" sz="1600" dirty="0"/>
              <a:t> 암호화 한다</a:t>
            </a:r>
            <a:r>
              <a:rPr lang="en-US" altLang="ko-KR" sz="1600" dirty="0"/>
              <a:t>.   </a:t>
            </a:r>
            <a:r>
              <a:rPr lang="en-US" altLang="ko-KR" sz="1600" dirty="0">
                <a:sym typeface="Wingdings" panose="05000000000000000000" pitchFamily="2" charset="2"/>
              </a:rPr>
              <a:t>   </a:t>
            </a:r>
            <a:r>
              <a:rPr lang="en-US" altLang="ko-KR" sz="1600" b="1" i="1" dirty="0" err="1">
                <a:sym typeface="Wingdings" panose="05000000000000000000" pitchFamily="2" charset="2"/>
              </a:rPr>
              <a:t>mG</a:t>
            </a:r>
            <a:r>
              <a:rPr lang="en-US" altLang="ko-KR" sz="1600" dirty="0">
                <a:sym typeface="Wingdings" panose="05000000000000000000" pitchFamily="2" charset="2"/>
              </a:rPr>
              <a:t> + </a:t>
            </a:r>
            <a:r>
              <a:rPr lang="en-US" altLang="ko-KR" sz="1600" b="1" i="1" dirty="0">
                <a:sym typeface="Wingdings" panose="05000000000000000000" pitchFamily="2" charset="2"/>
              </a:rPr>
              <a:t>e = 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b="1" i="1" dirty="0">
                <a:sym typeface="Wingdings" panose="05000000000000000000" pitchFamily="2" charset="2"/>
              </a:rPr>
              <a:t>codeword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암호문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endParaRPr lang="en-US" altLang="ko-KR" sz="1600" b="1" i="1" dirty="0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EFA2163D-BE5C-4BA8-9BC0-C53BC4D3E268}"/>
              </a:ext>
            </a:extLst>
          </p:cNvPr>
          <p:cNvSpPr/>
          <p:nvPr/>
        </p:nvSpPr>
        <p:spPr>
          <a:xfrm>
            <a:off x="2681057" y="1951965"/>
            <a:ext cx="254669" cy="12806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74F825E7-D6E8-4DCF-BB3D-F47D5412686F}"/>
              </a:ext>
            </a:extLst>
          </p:cNvPr>
          <p:cNvSpPr/>
          <p:nvPr/>
        </p:nvSpPr>
        <p:spPr>
          <a:xfrm>
            <a:off x="3959441" y="1934208"/>
            <a:ext cx="230820" cy="128062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48DC4BF-6021-4109-8268-B35646FFBA0E}"/>
              </a:ext>
            </a:extLst>
          </p:cNvPr>
          <p:cNvSpPr/>
          <p:nvPr/>
        </p:nvSpPr>
        <p:spPr>
          <a:xfrm>
            <a:off x="7253056" y="2592277"/>
            <a:ext cx="594804" cy="497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/>
              <a:t>McEliece</a:t>
            </a:r>
            <a:r>
              <a:rPr lang="en-US" altLang="ko-KR" sz="2800" dirty="0"/>
              <a:t> </a:t>
            </a:r>
            <a:r>
              <a:rPr lang="ko-KR" altLang="en-US" sz="2800" dirty="0"/>
              <a:t>시스템 복습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F619C-FA84-4C96-A990-D3FE34B46EB1}"/>
              </a:ext>
            </a:extLst>
          </p:cNvPr>
          <p:cNvSpPr txBox="1"/>
          <p:nvPr/>
        </p:nvSpPr>
        <p:spPr>
          <a:xfrm>
            <a:off x="514905" y="1313895"/>
            <a:ext cx="11443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하지만 </a:t>
            </a:r>
            <a:r>
              <a:rPr lang="en-US" altLang="ko-KR" dirty="0" err="1"/>
              <a:t>Goppa</a:t>
            </a:r>
            <a:r>
              <a:rPr lang="en-US" altLang="ko-KR" dirty="0"/>
              <a:t> code </a:t>
            </a:r>
            <a:r>
              <a:rPr lang="en-US" altLang="ko-KR" b="1" i="1" dirty="0"/>
              <a:t>G </a:t>
            </a:r>
            <a:r>
              <a:rPr lang="ko-KR" altLang="en-US" dirty="0"/>
              <a:t>를 그대로 공개키로 사용하면 누구나 오류를 수정할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때문에 </a:t>
            </a:r>
            <a:r>
              <a:rPr lang="en-US" altLang="ko-KR" dirty="0"/>
              <a:t>G</a:t>
            </a:r>
            <a:r>
              <a:rPr lang="ko-KR" altLang="en-US" dirty="0"/>
              <a:t>를 비밀스럽게 숨기는 과정이 존재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4"/>
            <a:r>
              <a:rPr lang="en-US" altLang="ko-KR" dirty="0"/>
              <a:t>             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 scramble </a:t>
            </a:r>
            <a:r>
              <a:rPr lang="ko-KR" altLang="en-US" dirty="0"/>
              <a:t>된 </a:t>
            </a:r>
            <a:r>
              <a:rPr lang="en-US" altLang="ko-KR" dirty="0" err="1"/>
              <a:t>Goppa</a:t>
            </a:r>
            <a:r>
              <a:rPr lang="en-US" altLang="ko-KR" dirty="0"/>
              <a:t> </a:t>
            </a:r>
            <a:r>
              <a:rPr lang="en-US" altLang="ko-KR" dirty="0" err="1"/>
              <a:t>Matirx</a:t>
            </a:r>
            <a:r>
              <a:rPr lang="ko-KR" altLang="en-US" dirty="0"/>
              <a:t> </a:t>
            </a:r>
            <a:r>
              <a:rPr lang="en-US" altLang="ko-KR" b="1" i="1" dirty="0"/>
              <a:t>G’</a:t>
            </a:r>
            <a:r>
              <a:rPr lang="en-US" altLang="ko-KR" dirty="0"/>
              <a:t> </a:t>
            </a:r>
            <a:r>
              <a:rPr lang="ko-KR" altLang="en-US" dirty="0"/>
              <a:t>를 공개키로 사용 </a:t>
            </a:r>
            <a:r>
              <a:rPr lang="en-US" altLang="ko-KR" dirty="0"/>
              <a:t>(</a:t>
            </a:r>
            <a:r>
              <a:rPr lang="en-US" altLang="ko-KR" b="1" i="1" dirty="0"/>
              <a:t>S</a:t>
            </a:r>
            <a:r>
              <a:rPr lang="en-US" altLang="ko-KR" dirty="0"/>
              <a:t> </a:t>
            </a:r>
            <a:r>
              <a:rPr lang="ko-KR" altLang="en-US" dirty="0"/>
              <a:t>는 가역</a:t>
            </a:r>
            <a:r>
              <a:rPr lang="en-US" altLang="ko-KR" dirty="0"/>
              <a:t>, </a:t>
            </a:r>
            <a:r>
              <a:rPr lang="en-US" altLang="ko-KR" b="1" i="1" dirty="0"/>
              <a:t>P </a:t>
            </a:r>
            <a:r>
              <a:rPr lang="ko-KR" altLang="en-US" dirty="0"/>
              <a:t>는 순열행렬</a:t>
            </a:r>
            <a:r>
              <a:rPr lang="en-US" altLang="ko-KR" dirty="0"/>
              <a:t>)</a:t>
            </a:r>
          </a:p>
        </p:txBody>
      </p:sp>
      <p:pic>
        <p:nvPicPr>
          <p:cNvPr id="12" name="Picture 2" descr="&lt;math xmlns=&quot;http://www.w3.org/1998/Math/MathML&quot;&gt;&lt;mi&gt;G&lt;/mi&gt;&lt;mo&gt;&amp;#x2019;&lt;/mo&gt;&lt;mo&gt;=&lt;/mo&gt;&lt;mi&gt;S&lt;/mi&gt;&lt;mo&gt;&amp;#xB7;&lt;/mo&gt;&lt;mi&gt;G&lt;/mi&gt;&lt;mo&gt;&amp;#xB7;&lt;/mo&gt;&lt;mi&gt;P&lt;/mi&gt;&lt;/math&gt;">
            <a:extLst>
              <a:ext uri="{FF2B5EF4-FFF2-40B4-BE49-F238E27FC236}">
                <a16:creationId xmlns:a16="http://schemas.microsoft.com/office/drawing/2014/main" id="{FAFEE003-5E73-4546-9E97-9E02D03A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073" y="2215433"/>
            <a:ext cx="2049824" cy="21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3BAC40-4760-4FC4-B9B3-AFF90273002D}"/>
              </a:ext>
            </a:extLst>
          </p:cNvPr>
          <p:cNvSpPr txBox="1"/>
          <p:nvPr/>
        </p:nvSpPr>
        <p:spPr>
          <a:xfrm>
            <a:off x="577049" y="2589451"/>
            <a:ext cx="112030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/>
              <a:t>	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b="1" i="1" dirty="0" err="1">
                <a:sym typeface="Wingdings" panose="05000000000000000000" pitchFamily="2" charset="2"/>
              </a:rPr>
              <a:t>mG</a:t>
            </a:r>
            <a:r>
              <a:rPr lang="en-US" altLang="ko-KR" b="1" i="1" dirty="0">
                <a:sym typeface="Wingdings" panose="05000000000000000000" pitchFamily="2" charset="2"/>
              </a:rPr>
              <a:t>’ </a:t>
            </a:r>
            <a:r>
              <a:rPr lang="en-US" altLang="ko-KR" b="1" dirty="0">
                <a:sym typeface="Wingdings" panose="05000000000000000000" pitchFamily="2" charset="2"/>
              </a:rPr>
              <a:t>+</a:t>
            </a:r>
            <a:r>
              <a:rPr lang="en-US" altLang="ko-KR" b="1" i="1" dirty="0">
                <a:sym typeface="Wingdings" panose="05000000000000000000" pitchFamily="2" charset="2"/>
              </a:rPr>
              <a:t> e</a:t>
            </a:r>
            <a:r>
              <a:rPr lang="en-US" altLang="ko-KR" dirty="0">
                <a:sym typeface="Wingdings" panose="05000000000000000000" pitchFamily="2" charset="2"/>
              </a:rPr>
              <a:t> = </a:t>
            </a:r>
            <a:r>
              <a:rPr lang="en-US" altLang="ko-KR" b="1" dirty="0">
                <a:sym typeface="Wingdings" panose="05000000000000000000" pitchFamily="2" charset="2"/>
              </a:rPr>
              <a:t>codeword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암호문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마지막으로 수신자는 </a:t>
            </a:r>
            <a:r>
              <a:rPr lang="en-US" altLang="ko-KR" dirty="0"/>
              <a:t>G</a:t>
            </a:r>
            <a:r>
              <a:rPr lang="ko-KR" altLang="en-US" dirty="0"/>
              <a:t>를 활용하여 수신된 암호문의 오류를 수정</a:t>
            </a:r>
            <a:r>
              <a:rPr lang="en-US" altLang="ko-KR" dirty="0"/>
              <a:t>(Syndrome decoding)</a:t>
            </a:r>
            <a:r>
              <a:rPr lang="ko-KR" altLang="en-US" dirty="0"/>
              <a:t>하여 원본 메세지를 획득한다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구조가 의미하는 것은 </a:t>
            </a:r>
            <a:r>
              <a:rPr lang="en-US" altLang="ko-KR" b="1" i="1" dirty="0"/>
              <a:t>G’ </a:t>
            </a:r>
            <a:r>
              <a:rPr lang="ko-KR" altLang="en-US" dirty="0"/>
              <a:t>로 생성한 </a:t>
            </a:r>
            <a:r>
              <a:rPr lang="en-US" altLang="ko-KR" b="1" dirty="0"/>
              <a:t>codeword</a:t>
            </a:r>
            <a:r>
              <a:rPr lang="ko-KR" altLang="en-US" dirty="0"/>
              <a:t>의 오류수정을 </a:t>
            </a:r>
            <a:r>
              <a:rPr lang="en-US" altLang="ko-KR" b="1" i="1" dirty="0"/>
              <a:t>G </a:t>
            </a:r>
            <a:r>
              <a:rPr lang="ko-KR" altLang="en-US" dirty="0"/>
              <a:t>가 수행한다는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구조 때문에 </a:t>
            </a:r>
            <a:r>
              <a:rPr lang="en-US" altLang="ko-KR" b="1" dirty="0"/>
              <a:t>Information Set Decoding Attack</a:t>
            </a:r>
            <a:r>
              <a:rPr lang="en-US" altLang="ko-KR" dirty="0"/>
              <a:t> </a:t>
            </a:r>
            <a:r>
              <a:rPr lang="ko-KR" altLang="en-US" dirty="0"/>
              <a:t>이 가능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핵심은 원본코드 </a:t>
            </a:r>
            <a:r>
              <a:rPr lang="en-US" altLang="ko-KR" b="1" i="1" dirty="0">
                <a:sym typeface="Wingdings" panose="05000000000000000000" pitchFamily="2" charset="2"/>
              </a:rPr>
              <a:t>G </a:t>
            </a:r>
            <a:r>
              <a:rPr lang="ko-KR" altLang="en-US" dirty="0">
                <a:sym typeface="Wingdings" panose="05000000000000000000" pitchFamily="2" charset="2"/>
              </a:rPr>
              <a:t>가 아닌 동일한 오류수정이 가능한 다른 </a:t>
            </a:r>
            <a:r>
              <a:rPr lang="en-US" altLang="ko-KR" b="1" i="1" dirty="0">
                <a:sym typeface="Wingdings" panose="05000000000000000000" pitchFamily="2" charset="2"/>
              </a:rPr>
              <a:t>G’’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찾아내는 것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350F3-F5DE-465B-85AD-0C731C3891B1}"/>
              </a:ext>
            </a:extLst>
          </p:cNvPr>
          <p:cNvSpPr txBox="1"/>
          <p:nvPr/>
        </p:nvSpPr>
        <p:spPr>
          <a:xfrm>
            <a:off x="186430" y="4343777"/>
            <a:ext cx="450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Infomation</a:t>
            </a:r>
            <a:r>
              <a:rPr lang="en-US" altLang="ko-KR" sz="2000" b="1" dirty="0"/>
              <a:t> Set Decoding Attack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1558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Information Set Decoding Attack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/>
              <p:nvPr/>
            </p:nvSpPr>
            <p:spPr>
              <a:xfrm>
                <a:off x="577049" y="207747"/>
                <a:ext cx="11203031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이러한 구조가 의미하는 것은 </a:t>
                </a:r>
                <a:r>
                  <a:rPr lang="en-US" altLang="ko-KR" b="1" i="1" dirty="0"/>
                  <a:t>G’ </a:t>
                </a:r>
                <a:r>
                  <a:rPr lang="ko-KR" altLang="en-US" dirty="0"/>
                  <a:t>로 생성한 </a:t>
                </a:r>
                <a:r>
                  <a:rPr lang="en-US" altLang="ko-KR" b="1" dirty="0"/>
                  <a:t>codeword</a:t>
                </a:r>
                <a:r>
                  <a:rPr lang="ko-KR" altLang="en-US" dirty="0"/>
                  <a:t>의 오류수정을 </a:t>
                </a:r>
                <a:r>
                  <a:rPr lang="en-US" altLang="ko-KR" b="1" i="1" dirty="0"/>
                  <a:t>G </a:t>
                </a:r>
                <a:r>
                  <a:rPr lang="ko-KR" altLang="en-US" dirty="0"/>
                  <a:t>가 수행한다는 것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prstClr val="black"/>
                    </a:solidFill>
                  </a:rPr>
                  <a:t>이 구조 때문에 </a:t>
                </a:r>
                <a:r>
                  <a:rPr lang="en-US" altLang="ko-KR" b="1" dirty="0">
                    <a:solidFill>
                      <a:prstClr val="black"/>
                    </a:solidFill>
                  </a:rPr>
                  <a:t>Information Set Decoding Attack</a:t>
                </a:r>
                <a:r>
                  <a:rPr lang="en-US" altLang="ko-KR" dirty="0">
                    <a:solidFill>
                      <a:prstClr val="black"/>
                    </a:solidFill>
                  </a:rPr>
                  <a:t> </a:t>
                </a:r>
                <a:r>
                  <a:rPr lang="ko-KR" altLang="en-US" dirty="0">
                    <a:solidFill>
                      <a:prstClr val="black"/>
                    </a:solidFill>
                  </a:rPr>
                  <a:t>이 가능</a:t>
                </a:r>
                <a:endParaRPr lang="en-US" altLang="ko-KR" dirty="0">
                  <a:solidFill>
                    <a:prstClr val="black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핵심은 원본 </a:t>
                </a:r>
                <a:r>
                  <a:rPr lang="en-US" altLang="ko-KR" dirty="0" err="1">
                    <a:solidFill>
                      <a:prstClr val="black"/>
                    </a:solidFill>
                    <a:sym typeface="Wingdings" panose="05000000000000000000" pitchFamily="2" charset="2"/>
                  </a:rPr>
                  <a:t>Goppa</a:t>
                </a:r>
                <a:r>
                  <a:rPr lang="en-US" altLang="ko-KR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code</a:t>
                </a:r>
                <a:r>
                  <a:rPr lang="ko-KR" altLang="en-US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altLang="ko-KR" b="1" i="1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G </a:t>
                </a:r>
                <a:r>
                  <a:rPr lang="ko-KR" altLang="en-US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가 아닌 동일한 오류수정이 가능한 다른 </a:t>
                </a:r>
                <a:r>
                  <a:rPr lang="en-US" altLang="ko-KR" dirty="0" err="1">
                    <a:solidFill>
                      <a:prstClr val="black"/>
                    </a:solidFill>
                    <a:sym typeface="Wingdings" panose="05000000000000000000" pitchFamily="2" charset="2"/>
                  </a:rPr>
                  <a:t>Goppa</a:t>
                </a:r>
                <a:r>
                  <a:rPr lang="en-US" altLang="ko-KR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altLang="ko-KR" dirty="0" err="1">
                    <a:solidFill>
                      <a:prstClr val="black"/>
                    </a:solidFill>
                    <a:sym typeface="Wingdings" panose="05000000000000000000" pitchFamily="2" charset="2"/>
                  </a:rPr>
                  <a:t>Matirx</a:t>
                </a:r>
                <a:r>
                  <a:rPr lang="en-US" altLang="ko-KR" b="1" i="1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를 찾아내는 것</a:t>
                </a:r>
                <a:endParaRPr lang="en-US" altLang="ko-KR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  <a:p>
                <a:endParaRPr lang="en-US" altLang="ko-KR" dirty="0">
                  <a:solidFill>
                    <a:prstClr val="black"/>
                  </a:solidFill>
                </a:endParaRPr>
              </a:p>
              <a:p>
                <a:r>
                  <a:rPr lang="en-US" altLang="ko-KR" b="1" dirty="0">
                    <a:solidFill>
                      <a:prstClr val="black"/>
                    </a:solidFill>
                  </a:rPr>
                  <a:t>Information set decoding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prstClr val="black"/>
                    </a:solidFill>
                  </a:rPr>
                  <a:t>Syndrome decoding</a:t>
                </a:r>
                <a:r>
                  <a:rPr lang="en-US" altLang="ko-KR" b="1" dirty="0">
                    <a:solidFill>
                      <a:prstClr val="black"/>
                    </a:solidFill>
                  </a:rPr>
                  <a:t>  </a:t>
                </a:r>
                <a:r>
                  <a:rPr lang="en-US" altLang="ko-KR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p>
                      <m:sSup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𝑐𝐻</m:t>
                        </m:r>
                      </m:e>
                      <m:sup>
                        <m:r>
                          <a:rPr lang="en-US" altLang="ko-KR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=</a:t>
                </a:r>
                <a:r>
                  <a: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s</a:t>
                </a:r>
                <a:r>
                  <a: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 ,</a:t>
                </a:r>
                <a:r>
                  <a:rPr lang="ko-KR" altLang="en-US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codeword c</a:t>
                </a:r>
                <a:r>
                  <a:rPr lang="ko-KR" altLang="en-US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에 </a:t>
                </a:r>
                <a:r>
                  <a:rPr lang="en-US" altLang="ko-KR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G</a:t>
                </a:r>
                <a:r>
                  <a:rPr lang="ko-KR" altLang="en-US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의 </a:t>
                </a:r>
                <a:r>
                  <a:rPr lang="en-US" altLang="ko-KR" dirty="0" err="1">
                    <a:solidFill>
                      <a:prstClr val="black"/>
                    </a:solidFill>
                    <a:sym typeface="Wingdings" panose="05000000000000000000" pitchFamily="2" charset="2"/>
                  </a:rPr>
                  <a:t>Parritycheck</a:t>
                </a:r>
                <a:r>
                  <a:rPr lang="en-US" altLang="ko-KR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행렬을 곱하여 </a:t>
                </a:r>
                <a:r>
                  <a:rPr lang="en-US" altLang="ko-KR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syndrome </a:t>
                </a:r>
                <a:r>
                  <a:rPr lang="ko-KR" altLang="en-US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값을 획득</a:t>
                </a:r>
                <a:endParaRPr lang="en-US" altLang="ko-KR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Codeword</a:t>
                </a:r>
                <a:r>
                  <a:rPr lang="ko-KR" altLang="en-US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의 오류위치를 찾아주는 과정이다</a:t>
                </a:r>
                <a:r>
                  <a:rPr lang="en-US" altLang="ko-KR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.</a:t>
                </a:r>
                <a:r>
                  <a: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오류의 개수만큼 </a:t>
                </a:r>
                <a:r>
                  <a:rPr lang="en-US" altLang="ko-KR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weight</a:t>
                </a:r>
                <a:r>
                  <a:rPr lang="ko-KR" altLang="en-US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가 결정되고</a:t>
                </a:r>
                <a:r>
                  <a:rPr lang="en-US" altLang="ko-KR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,</a:t>
                </a:r>
                <a:r>
                  <a:rPr lang="ko-KR" altLang="en-US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오류가 존재하지 않는다면 </a:t>
                </a:r>
                <a:r>
                  <a:rPr lang="en-US" altLang="ko-KR" b="1" i="1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s</a:t>
                </a:r>
                <a:r>
                  <a:rPr lang="ko-KR" altLang="en-US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값은 </a:t>
                </a:r>
                <a:r>
                  <a:rPr lang="en-US" altLang="ko-KR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0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prstClr val="black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prstClr val="black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𝑐𝐻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= s</a:t>
                </a:r>
                <a:r>
                  <a:rPr lang="en-US" altLang="ko-KR" i="1" dirty="0"/>
                  <a:t>     	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</m:t>
                        </m:r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’</m:t>
                        </m:r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’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ko-KR" dirty="0"/>
                  <a:t>      where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9" y="207747"/>
                <a:ext cx="11203031" cy="5909310"/>
              </a:xfrm>
              <a:prstGeom prst="rect">
                <a:avLst/>
              </a:prstGeom>
              <a:blipFill>
                <a:blip r:embed="rId3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id="{A909A936-70CF-4CF6-99AE-58BA2EF00570}"/>
              </a:ext>
            </a:extLst>
          </p:cNvPr>
          <p:cNvSpPr/>
          <p:nvPr/>
        </p:nvSpPr>
        <p:spPr>
          <a:xfrm>
            <a:off x="1997476" y="5010086"/>
            <a:ext cx="479395" cy="1154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5A17C666-7CF6-402B-AE8E-04DFFD0D0DF7}"/>
              </a:ext>
            </a:extLst>
          </p:cNvPr>
          <p:cNvSpPr/>
          <p:nvPr/>
        </p:nvSpPr>
        <p:spPr>
          <a:xfrm>
            <a:off x="5095486" y="4405286"/>
            <a:ext cx="254669" cy="12806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C120CF5B-55D1-456C-AA2A-734E7E336B13}"/>
              </a:ext>
            </a:extLst>
          </p:cNvPr>
          <p:cNvSpPr/>
          <p:nvPr/>
        </p:nvSpPr>
        <p:spPr>
          <a:xfrm>
            <a:off x="6373870" y="4387529"/>
            <a:ext cx="230820" cy="128062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226796-F6DD-4726-AB92-57C1ED6BACD4}"/>
                  </a:ext>
                </a:extLst>
              </p:cNvPr>
              <p:cNvSpPr txBox="1"/>
              <p:nvPr/>
            </p:nvSpPr>
            <p:spPr>
              <a:xfrm>
                <a:off x="4742924" y="4568781"/>
                <a:ext cx="6469573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𝑈𝐻𝑃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		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U = non singular matrix</a:t>
                </a:r>
              </a:p>
              <a:p>
                <a:r>
                  <a:rPr lang="en-US" altLang="ko-KR" b="0" dirty="0"/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SU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		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P = any permutation matrix</a:t>
                </a:r>
              </a:p>
              <a:p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′ 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𝑐𝑝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226796-F6DD-4726-AB92-57C1ED6BA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924" y="4568781"/>
                <a:ext cx="6469573" cy="928267"/>
              </a:xfrm>
              <a:prstGeom prst="rect">
                <a:avLst/>
              </a:prstGeom>
              <a:blipFill>
                <a:blip r:embed="rId4"/>
                <a:stretch>
                  <a:fillRect t="-5479" b="-54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67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Information Set Decoding Attack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/>
              <p:nvPr/>
            </p:nvSpPr>
            <p:spPr>
              <a:xfrm>
                <a:off x="577049" y="205899"/>
                <a:ext cx="11203031" cy="5914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  <a:p>
                <a:endParaRPr lang="en-US" altLang="ko-KR" dirty="0">
                  <a:solidFill>
                    <a:prstClr val="black"/>
                  </a:solidFill>
                </a:endParaRPr>
              </a:p>
              <a:p>
                <a:r>
                  <a:rPr lang="en-US" altLang="ko-KR" b="1" dirty="0">
                    <a:solidFill>
                      <a:prstClr val="black"/>
                    </a:solidFill>
                  </a:rPr>
                  <a:t>Information set decoding</a:t>
                </a:r>
                <a:endParaRPr lang="en-US" altLang="ko-KR" i="1" dirty="0">
                  <a:solidFill>
                    <a:prstClr val="black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prstClr val="black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𝑐𝐻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= s</a:t>
                </a:r>
                <a:r>
                  <a:rPr lang="en-US" altLang="ko-KR" i="1" dirty="0"/>
                  <a:t>     	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</m:t>
                        </m:r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’</m:t>
                        </m:r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’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ko-KR" dirty="0"/>
                  <a:t>      where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</m:t>
                        </m:r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’</m:t>
                        </m:r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’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𝑈𝐻𝑃</m:t>
                            </m:r>
                          </m:e>
                        </m:d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i="1" dirty="0"/>
              </a:p>
              <a:p>
                <a:r>
                  <a:rPr lang="en-US" altLang="ko-KR" i="1" dirty="0"/>
                  <a:t>          </a:t>
                </a:r>
                <a:r>
                  <a:rPr lang="en-US" altLang="ko-KR" dirty="0"/>
                  <a:t>=</a:t>
                </a:r>
                <a:r>
                  <a:rPr lang="en-US" altLang="ko-KR" i="1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𝑐𝑃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i="1" dirty="0"/>
                  <a:t> </a:t>
                </a:r>
                <a:r>
                  <a:rPr lang="en-US" altLang="ko-KR" sz="15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i="1" dirty="0"/>
                  <a:t> </a:t>
                </a:r>
                <a:r>
                  <a:rPr lang="ko-KR" altLang="en-US" sz="1500" dirty="0"/>
                  <a:t>순열행렬과 전치행렬의 곱은 </a:t>
                </a:r>
                <a:r>
                  <a:rPr lang="ko-KR" altLang="en-US" sz="1500" dirty="0" err="1"/>
                  <a:t>단위행렬</a:t>
                </a:r>
                <a:endParaRPr lang="en-US" altLang="ko-KR" sz="1500" dirty="0"/>
              </a:p>
              <a:p>
                <a:r>
                  <a:rPr lang="en-US" altLang="ko-KR" i="1" dirty="0"/>
                  <a:t>          </a:t>
                </a:r>
                <a:r>
                  <a:rPr lang="en-US" altLang="ko-KR" dirty="0"/>
                  <a:t>=</a:t>
                </a:r>
                <a:r>
                  <a:rPr lang="en-US" altLang="ko-KR" i="1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i="1" dirty="0"/>
              </a:p>
              <a:p>
                <a:r>
                  <a:rPr lang="en-US" altLang="ko-KR" i="1" dirty="0"/>
                  <a:t>          </a:t>
                </a:r>
                <a:r>
                  <a:rPr lang="en-US" altLang="ko-KR" dirty="0"/>
                  <a:t>=</a:t>
                </a:r>
                <a:r>
                  <a:rPr lang="en-US" altLang="ko-KR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b="0" i="1" dirty="0"/>
              </a:p>
              <a:p>
                <a:r>
                  <a:rPr lang="en-US" altLang="ko-KR" i="1" dirty="0"/>
                  <a:t>          </a:t>
                </a:r>
                <a:r>
                  <a:rPr lang="en-US" altLang="ko-KR" dirty="0"/>
                  <a:t>=</a:t>
                </a:r>
                <a:r>
                  <a:rPr lang="en-US" altLang="ko-KR" i="1" dirty="0"/>
                  <a:t> s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ko-KR" i="1" dirty="0"/>
              </a:p>
              <a:p>
                <a:endParaRPr lang="en-US" altLang="ko-KR" i="1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이 두가지 </a:t>
                </a:r>
                <a:r>
                  <a:rPr lang="en-US" altLang="ko-KR" dirty="0"/>
                  <a:t>Syndrome decoding </a:t>
                </a:r>
                <a:r>
                  <a:rPr lang="ko-KR" altLang="en-US" dirty="0"/>
                  <a:t>계산은 동등함을 뜻한다</a:t>
                </a:r>
                <a:r>
                  <a:rPr lang="en-US" altLang="ko-KR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𝐶𝑆𝐷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)≡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𝐶𝑆𝐷</m:t>
                    </m:r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𝑈𝐻𝑃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가 동등한 것에 기반하여 </a:t>
                </a:r>
                <a:r>
                  <a:rPr lang="ko-KR" altLang="en-US" b="1" dirty="0"/>
                  <a:t>하나를 풀면 다른 한가지도 풀린다 </a:t>
                </a:r>
                <a:endParaRPr lang="en-US" altLang="ko-KR" b="1" dirty="0"/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코딩이론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9" y="205899"/>
                <a:ext cx="11203031" cy="5914248"/>
              </a:xfrm>
              <a:prstGeom prst="rect">
                <a:avLst/>
              </a:prstGeom>
              <a:blipFill>
                <a:blip r:embed="rId3"/>
                <a:stretch>
                  <a:fillRect l="-339" b="-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id="{A909A936-70CF-4CF6-99AE-58BA2EF00570}"/>
              </a:ext>
            </a:extLst>
          </p:cNvPr>
          <p:cNvSpPr/>
          <p:nvPr/>
        </p:nvSpPr>
        <p:spPr>
          <a:xfrm>
            <a:off x="1997476" y="1988589"/>
            <a:ext cx="479395" cy="1154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5A17C666-7CF6-402B-AE8E-04DFFD0D0DF7}"/>
              </a:ext>
            </a:extLst>
          </p:cNvPr>
          <p:cNvSpPr/>
          <p:nvPr/>
        </p:nvSpPr>
        <p:spPr>
          <a:xfrm>
            <a:off x="5095486" y="1383789"/>
            <a:ext cx="254669" cy="12806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C120CF5B-55D1-456C-AA2A-734E7E336B13}"/>
              </a:ext>
            </a:extLst>
          </p:cNvPr>
          <p:cNvSpPr/>
          <p:nvPr/>
        </p:nvSpPr>
        <p:spPr>
          <a:xfrm>
            <a:off x="6373870" y="1366032"/>
            <a:ext cx="230820" cy="128062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226796-F6DD-4726-AB92-57C1ED6BACD4}"/>
                  </a:ext>
                </a:extLst>
              </p:cNvPr>
              <p:cNvSpPr txBox="1"/>
              <p:nvPr/>
            </p:nvSpPr>
            <p:spPr>
              <a:xfrm>
                <a:off x="4742924" y="1547284"/>
                <a:ext cx="6872027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𝑈𝐻𝑃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		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U = any non singular matrix (invertible)</a:t>
                </a:r>
              </a:p>
              <a:p>
                <a:r>
                  <a:rPr lang="en-US" altLang="ko-KR" b="0" dirty="0"/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		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P = any permutation matrix</a:t>
                </a:r>
              </a:p>
              <a:p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′ 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𝑐𝑝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226796-F6DD-4726-AB92-57C1ED6BA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924" y="1547284"/>
                <a:ext cx="6872027" cy="928267"/>
              </a:xfrm>
              <a:prstGeom prst="rect">
                <a:avLst/>
              </a:prstGeom>
              <a:blipFill>
                <a:blip r:embed="rId4"/>
                <a:stretch>
                  <a:fillRect t="-4054" r="-368" b="-5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773D500-D4C5-42DD-B58F-D9B5D9512BAA}"/>
              </a:ext>
            </a:extLst>
          </p:cNvPr>
          <p:cNvSpPr txBox="1"/>
          <p:nvPr/>
        </p:nvSpPr>
        <p:spPr>
          <a:xfrm>
            <a:off x="719091" y="2791222"/>
            <a:ext cx="6826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/>
              <a:t> Proof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8134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Information Set Decoding Attack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/>
              <p:nvPr/>
            </p:nvSpPr>
            <p:spPr>
              <a:xfrm>
                <a:off x="577049" y="1164373"/>
                <a:ext cx="11203031" cy="5360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어떠한 </a:t>
                </a:r>
                <a:r>
                  <a:rPr lang="en-US" altLang="ko-KR" dirty="0"/>
                  <a:t>U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를 사용해서라도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𝐶𝑆𝐷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)≡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𝐶𝑆𝐷</m:t>
                    </m:r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𝑈𝐻𝑃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Gaussian elimination(</a:t>
                </a:r>
                <a:r>
                  <a:rPr lang="ko-KR" altLang="en-US" dirty="0"/>
                  <a:t>가우스 소거법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을 사용하여 </a:t>
                </a:r>
                <a:r>
                  <a:rPr lang="en-US" altLang="ko-KR" dirty="0"/>
                  <a:t>H</a:t>
                </a:r>
                <a:r>
                  <a:rPr lang="ko-KR" altLang="en-US" dirty="0"/>
                  <a:t>에서 위의 </a:t>
                </a:r>
                <a:r>
                  <a:rPr lang="en-US" altLang="ko-KR" dirty="0"/>
                  <a:t>H’</a:t>
                </a:r>
                <a:r>
                  <a:rPr lang="ko-KR" altLang="en-US" dirty="0"/>
                  <a:t> 형태의 행렬을 형성한다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      (</a:t>
                </a:r>
                <a:r>
                  <a:rPr lang="en-US" altLang="ko-KR" dirty="0">
                    <a:hlinkClick r:id="rId3"/>
                  </a:rPr>
                  <a:t>https://www.youtube.com/watch?v=2GKESu5atVQ</a:t>
                </a:r>
                <a:r>
                  <a:rPr lang="en-US" altLang="ko-KR" dirty="0"/>
                  <a:t> ) </a:t>
                </a: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위의 과정을 성공할 때 까지 </a:t>
                </a:r>
                <a:r>
                  <a:rPr lang="en-US" altLang="ko-KR" dirty="0"/>
                  <a:t>P 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U </a:t>
                </a:r>
                <a:r>
                  <a:rPr lang="ko-KR" altLang="en-US" dirty="0"/>
                  <a:t>를 변경하며 계산한다</a:t>
                </a:r>
                <a:r>
                  <a:rPr lang="en-US" altLang="ko-KR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왼쪽의 </a:t>
                </a:r>
                <a:r>
                  <a:rPr lang="en-US" altLang="ko-KR" dirty="0"/>
                  <a:t>( n – k ) </a:t>
                </a:r>
                <a:r>
                  <a:rPr lang="ko-KR" altLang="en-US" dirty="0"/>
                  <a:t>행렬이 </a:t>
                </a:r>
                <a:r>
                  <a:rPr lang="en-US" altLang="ko-KR" dirty="0"/>
                  <a:t>Linear independent(</a:t>
                </a:r>
                <a:r>
                  <a:rPr lang="ko-KR" altLang="en-US" dirty="0"/>
                  <a:t>선형독립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하다면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    </a:t>
                </a:r>
                <a:r>
                  <a:rPr lang="ko-KR" altLang="en-US" dirty="0"/>
                  <a:t>행렬 뒤의 </a:t>
                </a:r>
                <a:r>
                  <a:rPr lang="en-US" altLang="ko-KR" dirty="0"/>
                  <a:t>k </a:t>
                </a:r>
                <a:r>
                  <a:rPr lang="ko-KR" altLang="en-US" dirty="0"/>
                  <a:t>열은 </a:t>
                </a:r>
                <a:r>
                  <a:rPr lang="en-US" altLang="ko-KR" dirty="0"/>
                  <a:t>information set</a:t>
                </a:r>
                <a:r>
                  <a:rPr lang="ko-KR" altLang="en-US" dirty="0"/>
                  <a:t>을 형성한다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9" y="1164373"/>
                <a:ext cx="11203031" cy="5360250"/>
              </a:xfrm>
              <a:prstGeom prst="rect">
                <a:avLst/>
              </a:prstGeom>
              <a:blipFill>
                <a:blip r:embed="rId4"/>
                <a:stretch>
                  <a:fillRect l="-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2FEE151-C9F4-4108-805C-C99E91402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013" y="2187258"/>
            <a:ext cx="7843191" cy="1631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7E17CE-295A-4F74-A29A-412BD3E2E4EE}"/>
              </a:ext>
            </a:extLst>
          </p:cNvPr>
          <p:cNvSpPr txBox="1"/>
          <p:nvPr/>
        </p:nvSpPr>
        <p:spPr>
          <a:xfrm>
            <a:off x="3142695" y="3595458"/>
            <a:ext cx="325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n – k )	          ( k )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40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Information Set Decoding Attack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/>
              <p:nvPr/>
            </p:nvSpPr>
            <p:spPr>
              <a:xfrm>
                <a:off x="577049" y="1164373"/>
                <a:ext cx="11203031" cy="647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Step.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운이 좋다면 오류 위치는 </a:t>
                </a:r>
                <a:r>
                  <a:rPr lang="en-US" altLang="ko-KR" dirty="0"/>
                  <a:t>information set </a:t>
                </a:r>
                <a:r>
                  <a:rPr lang="ko-KR" altLang="en-US" dirty="0"/>
                  <a:t>밖에 존재한다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e’ = weight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w,</a:t>
                </a:r>
                <a:r>
                  <a:rPr lang="ko-KR" altLang="en-US" dirty="0"/>
                  <a:t> 그리고 </a:t>
                </a:r>
                <a:r>
                  <a:rPr lang="en-US" altLang="ko-KR" dirty="0"/>
                  <a:t>s’</a:t>
                </a:r>
                <a:r>
                  <a:rPr lang="ko-KR" altLang="en-US" dirty="0"/>
                  <a:t> 의</a:t>
                </a:r>
                <a:r>
                  <a:rPr lang="en-US" altLang="ko-KR" dirty="0"/>
                  <a:t> weight </a:t>
                </a:r>
                <a:r>
                  <a:rPr lang="ko-KR" altLang="en-US" dirty="0"/>
                  <a:t>도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 이다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weight</a:t>
                </a:r>
                <a:r>
                  <a:rPr lang="ko-KR" altLang="en-US" dirty="0"/>
                  <a:t> 가 </a:t>
                </a:r>
                <a:r>
                  <a:rPr lang="en-US" altLang="ko-KR" dirty="0"/>
                  <a:t>w </a:t>
                </a:r>
                <a:r>
                  <a:rPr lang="ko-KR" altLang="en-US" dirty="0"/>
                  <a:t>라면 성공 </a:t>
                </a:r>
                <a:endParaRPr lang="en-US" altLang="ko-KR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ym typeface="Wingdings" pitchFamily="2" charset="2"/>
                  </a:rPr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, 0 )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ko-KR" altLang="en-US" b="0" i="0" dirty="0" smtClean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ko-KR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0" dirty="0" smtClean="0">
                        <a:latin typeface="Cambria Math" panose="02040503050406030204" pitchFamily="18" charset="0"/>
                      </a:rPr>
                      <m:t>반환</m:t>
                    </m:r>
                    <m:r>
                      <a:rPr lang="ko-KR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Original Syndrome decoding </a:t>
                </a:r>
                <a:r>
                  <a:rPr lang="ko-KR" altLang="en-US" dirty="0"/>
                  <a:t>에 사용될 수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9" y="1164373"/>
                <a:ext cx="11203031" cy="6473439"/>
              </a:xfrm>
              <a:prstGeom prst="rect">
                <a:avLst/>
              </a:prstGeom>
              <a:blipFill>
                <a:blip r:embed="rId3"/>
                <a:stretch>
                  <a:fillRect l="-339" t="-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37E17CE-295A-4F74-A29A-412BD3E2E4EE}"/>
              </a:ext>
            </a:extLst>
          </p:cNvPr>
          <p:cNvSpPr txBox="1"/>
          <p:nvPr/>
        </p:nvSpPr>
        <p:spPr>
          <a:xfrm>
            <a:off x="2752077" y="3220174"/>
            <a:ext cx="253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n – k )        (k)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41E32F-3DF2-46C3-8C0E-E3FB120B1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571" y="1491337"/>
            <a:ext cx="6568736" cy="17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Information Set Decoding Attack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/>
              <p:nvPr/>
            </p:nvSpPr>
            <p:spPr>
              <a:xfrm>
                <a:off x="577049" y="1164373"/>
                <a:ext cx="11203031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Algorithm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input 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output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Repeat :  </a:t>
                </a:r>
              </a:p>
              <a:p>
                <a:r>
                  <a:rPr lang="en-US" altLang="ko-KR" dirty="0"/>
                  <a:t>	</a:t>
                </a:r>
              </a:p>
              <a:p>
                <a:r>
                  <a:rPr lang="en-US" altLang="ko-KR" dirty="0"/>
                  <a:t>	choose a permutation matrix P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									       (Gaussian elimination)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	</a:t>
                </a:r>
              </a:p>
              <a:p>
                <a:r>
                  <a:rPr lang="en-US" altLang="ko-KR" dirty="0"/>
                  <a:t>	if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weight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return </a:t>
                </a:r>
                <a:r>
                  <a:rPr lang="en-US" altLang="ko-KR" dirty="0">
                    <a:sym typeface="Wingdings" pitchFamily="2" charset="2"/>
                  </a:rPr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, 0 )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BAC40-4760-4FC4-B9B3-AFF902730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9" y="1164373"/>
                <a:ext cx="11203031" cy="5355312"/>
              </a:xfrm>
              <a:prstGeom prst="rect">
                <a:avLst/>
              </a:prstGeom>
              <a:blipFill>
                <a:blip r:embed="rId3"/>
                <a:stretch>
                  <a:fillRect l="-339" t="-474" r="-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2FEE151-C9F4-4108-805C-C99E91402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944" y="3659025"/>
            <a:ext cx="7843191" cy="1631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7E17CE-295A-4F74-A29A-412BD3E2E4EE}"/>
              </a:ext>
            </a:extLst>
          </p:cNvPr>
          <p:cNvSpPr txBox="1"/>
          <p:nvPr/>
        </p:nvSpPr>
        <p:spPr>
          <a:xfrm>
            <a:off x="3480626" y="5067225"/>
            <a:ext cx="325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n – k )	          ( k )		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1985CC-582A-DE4B-910F-52C7E3DD8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335" y="1497541"/>
            <a:ext cx="4845326" cy="2664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D61BA2-986A-2B4E-802D-5D5987B41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1275" y="1803028"/>
            <a:ext cx="4497456" cy="2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1440</Words>
  <Application>Microsoft Macintosh PowerPoint</Application>
  <PresentationFormat>와이드스크린</PresentationFormat>
  <Paragraphs>351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YouTube Noto</vt:lpstr>
      <vt:lpstr>Arial</vt:lpstr>
      <vt:lpstr>Cambria Math</vt:lpstr>
      <vt:lpstr>Office 테마</vt:lpstr>
      <vt:lpstr>Information Set Decoding Attack</vt:lpstr>
      <vt:lpstr>PowerPoint 프레젠테이션</vt:lpstr>
      <vt:lpstr>McEliece 시스템 복습</vt:lpstr>
      <vt:lpstr>McEliece 시스템 복습</vt:lpstr>
      <vt:lpstr>Information Set Decoding Attack</vt:lpstr>
      <vt:lpstr>Information Set Decoding Attack</vt:lpstr>
      <vt:lpstr>Information Set Decoding Attack</vt:lpstr>
      <vt:lpstr>Information Set Decoding Attack</vt:lpstr>
      <vt:lpstr>Information Set Decoding Attack</vt:lpstr>
      <vt:lpstr>Information Set Decoding Attack</vt:lpstr>
      <vt:lpstr>Information Set Decoding Attack</vt:lpstr>
      <vt:lpstr>Information Set Decoding Attack</vt:lpstr>
      <vt:lpstr>Information Set Decoding Attack</vt:lpstr>
      <vt:lpstr>Information Set Decoding Attack</vt:lpstr>
      <vt:lpstr>Quantum Information Set Decoding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Set Decoding Attack</dc:title>
  <dc:creator>장 경배</dc:creator>
  <cp:lastModifiedBy>장경배</cp:lastModifiedBy>
  <cp:revision>39</cp:revision>
  <dcterms:created xsi:type="dcterms:W3CDTF">2019-08-17T04:53:06Z</dcterms:created>
  <dcterms:modified xsi:type="dcterms:W3CDTF">2019-08-18T10:53:54Z</dcterms:modified>
</cp:coreProperties>
</file>