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3"/>
  </p:notesMasterIdLst>
  <p:handoutMasterIdLst>
    <p:handoutMasterId r:id="rId14"/>
  </p:handoutMasterIdLst>
  <p:sldIdLst>
    <p:sldId id="269" r:id="rId3"/>
    <p:sldId id="289" r:id="rId4"/>
    <p:sldId id="293" r:id="rId5"/>
    <p:sldId id="288" r:id="rId6"/>
    <p:sldId id="294" r:id="rId7"/>
    <p:sldId id="295" r:id="rId8"/>
    <p:sldId id="296" r:id="rId9"/>
    <p:sldId id="297" r:id="rId10"/>
    <p:sldId id="298" r:id="rId11"/>
    <p:sldId id="274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083E6E3-FA7D-4D7B-A595-EF9225AFEA82}" styleName="밝은 스타일 1 - 강조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084" autoAdjust="0"/>
    <p:restoredTop sz="94660"/>
  </p:normalViewPr>
  <p:slideViewPr>
    <p:cSldViewPr snapToGrid="0">
      <p:cViewPr varScale="1">
        <p:scale>
          <a:sx n="85" d="100"/>
          <a:sy n="85" d="100"/>
        </p:scale>
        <p:origin x="816" y="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2022-10-02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v-ME82yXaT4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StyleGAN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https://www.youtube.com/watch?v=v-ME82yXaT4</a:t>
            </a:r>
            <a:r>
              <a:rPr lang="ko-KR" altLang="en-US" dirty="0"/>
              <a:t> 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0C38FA90-D980-4EE3-98E0-677F8B5D4C5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897A77-3BE0-4C94-A12F-4AE00A8B00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 err="1"/>
              <a:t>StyleGAN</a:t>
            </a:r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F350001-C624-476C-93AA-D741117F9EAB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1055592" y="3532191"/>
            <a:ext cx="10071850" cy="718952"/>
          </a:xfrm>
        </p:spPr>
        <p:txBody>
          <a:bodyPr/>
          <a:lstStyle/>
          <a:p>
            <a:r>
              <a:rPr lang="en-US" altLang="ko-KR" dirty="0"/>
              <a:t>Main Idea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67BE522-2067-413F-B26C-07FDBEC09A11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r>
              <a:rPr lang="en-US" altLang="ko-KR" dirty="0"/>
              <a:t>Style mixing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018039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979976-C710-2A8F-D29C-B453E53171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GAN</a:t>
            </a:r>
            <a:endParaRPr lang="ko-KR" altLang="en-US" dirty="0"/>
          </a:p>
        </p:txBody>
      </p:sp>
      <p:sp>
        <p:nvSpPr>
          <p:cNvPr id="4" name="사다리꼴 3">
            <a:extLst>
              <a:ext uri="{FF2B5EF4-FFF2-40B4-BE49-F238E27FC236}">
                <a16:creationId xmlns:a16="http://schemas.microsoft.com/office/drawing/2014/main" id="{950473A4-1086-C943-B7C9-2D8E6D1D1FF6}"/>
              </a:ext>
            </a:extLst>
          </p:cNvPr>
          <p:cNvSpPr/>
          <p:nvPr/>
        </p:nvSpPr>
        <p:spPr>
          <a:xfrm rot="16200000">
            <a:off x="1434909" y="3351587"/>
            <a:ext cx="1146528" cy="1301353"/>
          </a:xfrm>
          <a:prstGeom prst="trapezoid">
            <a:avLst/>
          </a:prstGeom>
          <a:solidFill>
            <a:schemeClr val="bg1"/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사다리꼴 4">
            <a:extLst>
              <a:ext uri="{FF2B5EF4-FFF2-40B4-BE49-F238E27FC236}">
                <a16:creationId xmlns:a16="http://schemas.microsoft.com/office/drawing/2014/main" id="{52E50FC5-7267-A0A3-F850-34FA954FA240}"/>
              </a:ext>
            </a:extLst>
          </p:cNvPr>
          <p:cNvSpPr/>
          <p:nvPr/>
        </p:nvSpPr>
        <p:spPr>
          <a:xfrm rot="5400000">
            <a:off x="5603419" y="4175536"/>
            <a:ext cx="1146529" cy="1301353"/>
          </a:xfrm>
          <a:prstGeom prst="trapezoid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9003D6C-3E13-BDD5-0723-047AF8E70F3C}"/>
              </a:ext>
            </a:extLst>
          </p:cNvPr>
          <p:cNvSpPr/>
          <p:nvPr/>
        </p:nvSpPr>
        <p:spPr>
          <a:xfrm>
            <a:off x="3184531" y="3429000"/>
            <a:ext cx="1165117" cy="1128744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D901B82-3147-0752-6218-87B8952A6BD2}"/>
              </a:ext>
            </a:extLst>
          </p:cNvPr>
          <p:cNvSpPr/>
          <p:nvPr/>
        </p:nvSpPr>
        <p:spPr>
          <a:xfrm>
            <a:off x="3184531" y="5017335"/>
            <a:ext cx="1165117" cy="1128745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6B4DA4D9-1DF7-DB82-A030-2107BF9575E3}"/>
              </a:ext>
            </a:extLst>
          </p:cNvPr>
          <p:cNvCxnSpPr>
            <a:cxnSpLocks/>
            <a:stCxn id="6" idx="3"/>
            <a:endCxn id="5" idx="2"/>
          </p:cNvCxnSpPr>
          <p:nvPr/>
        </p:nvCxnSpPr>
        <p:spPr>
          <a:xfrm>
            <a:off x="4349648" y="3993372"/>
            <a:ext cx="1176359" cy="832841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연결선: 꺾임 19">
            <a:extLst>
              <a:ext uri="{FF2B5EF4-FFF2-40B4-BE49-F238E27FC236}">
                <a16:creationId xmlns:a16="http://schemas.microsoft.com/office/drawing/2014/main" id="{406D90A9-20A9-79E7-3E69-073EDCF7BAAB}"/>
              </a:ext>
            </a:extLst>
          </p:cNvPr>
          <p:cNvCxnSpPr>
            <a:cxnSpLocks/>
            <a:stCxn id="7" idx="3"/>
            <a:endCxn id="5" idx="2"/>
          </p:cNvCxnSpPr>
          <p:nvPr/>
        </p:nvCxnSpPr>
        <p:spPr>
          <a:xfrm flipV="1">
            <a:off x="4349648" y="4826213"/>
            <a:ext cx="1176359" cy="755495"/>
          </a:xfrm>
          <a:prstGeom prst="bentConnector3">
            <a:avLst/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D47186B-BCE4-3E0A-8E42-A26C590FC722}"/>
              </a:ext>
            </a:extLst>
          </p:cNvPr>
          <p:cNvSpPr txBox="1"/>
          <p:nvPr/>
        </p:nvSpPr>
        <p:spPr>
          <a:xfrm>
            <a:off x="1819913" y="3791283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G</a:t>
            </a:r>
            <a:endParaRPr lang="ko-KR" altLang="en-US" sz="24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2D80925D-6097-BB37-D862-F2AD96EDAA15}"/>
              </a:ext>
            </a:extLst>
          </p:cNvPr>
          <p:cNvSpPr txBox="1"/>
          <p:nvPr/>
        </p:nvSpPr>
        <p:spPr>
          <a:xfrm>
            <a:off x="5916783" y="4580560"/>
            <a:ext cx="3765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D</a:t>
            </a:r>
            <a:endParaRPr lang="ko-KR" altLang="en-US" sz="2400" b="1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0C8C35F-320B-0259-9D37-856A81EF487C}"/>
              </a:ext>
            </a:extLst>
          </p:cNvPr>
          <p:cNvSpPr txBox="1"/>
          <p:nvPr/>
        </p:nvSpPr>
        <p:spPr>
          <a:xfrm>
            <a:off x="3379696" y="3817597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Fake 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83F5CC7-7C92-FECF-7F01-FD0335B1E870}"/>
              </a:ext>
            </a:extLst>
          </p:cNvPr>
          <p:cNvSpPr txBox="1"/>
          <p:nvPr/>
        </p:nvSpPr>
        <p:spPr>
          <a:xfrm>
            <a:off x="3379696" y="5397041"/>
            <a:ext cx="7440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Real </a:t>
            </a:r>
            <a:endParaRPr lang="ko-KR" altLang="en-US" dirty="0"/>
          </a:p>
        </p:txBody>
      </p:sp>
      <p:cxnSp>
        <p:nvCxnSpPr>
          <p:cNvPr id="33" name="연결선: 꺾임 32">
            <a:extLst>
              <a:ext uri="{FF2B5EF4-FFF2-40B4-BE49-F238E27FC236}">
                <a16:creationId xmlns:a16="http://schemas.microsoft.com/office/drawing/2014/main" id="{82FED4C4-35B6-D374-2F05-9CD9A7DE212E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827360" y="4070717"/>
            <a:ext cx="846430" cy="755496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연결선: 꺾임 34">
            <a:extLst>
              <a:ext uri="{FF2B5EF4-FFF2-40B4-BE49-F238E27FC236}">
                <a16:creationId xmlns:a16="http://schemas.microsoft.com/office/drawing/2014/main" id="{6FDCE169-CA48-2C70-5033-67E5EA726C68}"/>
              </a:ext>
            </a:extLst>
          </p:cNvPr>
          <p:cNvCxnSpPr>
            <a:cxnSpLocks/>
          </p:cNvCxnSpPr>
          <p:nvPr/>
        </p:nvCxnSpPr>
        <p:spPr>
          <a:xfrm>
            <a:off x="6827360" y="4823944"/>
            <a:ext cx="846430" cy="755495"/>
          </a:xfrm>
          <a:prstGeom prst="bentConnector3">
            <a:avLst>
              <a:gd name="adj1" fmla="val 50000"/>
            </a:avLst>
          </a:prstGeom>
          <a:ln w="1905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7C2C258-F655-1193-9A40-FC67A88855BE}"/>
              </a:ext>
            </a:extLst>
          </p:cNvPr>
          <p:cNvSpPr txBox="1"/>
          <p:nvPr/>
        </p:nvSpPr>
        <p:spPr>
          <a:xfrm>
            <a:off x="7764096" y="3883616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True?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43E7C8-8967-8133-5B5E-E759D54E61D5}"/>
              </a:ext>
            </a:extLst>
          </p:cNvPr>
          <p:cNvSpPr txBox="1"/>
          <p:nvPr/>
        </p:nvSpPr>
        <p:spPr>
          <a:xfrm>
            <a:off x="7764096" y="5327757"/>
            <a:ext cx="887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False?</a:t>
            </a:r>
            <a:endParaRPr lang="ko-KR" altLang="en-US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E0563CA-C242-CF11-8985-3C152AC1FF9D}"/>
              </a:ext>
            </a:extLst>
          </p:cNvPr>
          <p:cNvSpPr txBox="1"/>
          <p:nvPr/>
        </p:nvSpPr>
        <p:spPr>
          <a:xfrm>
            <a:off x="445518" y="1225286"/>
            <a:ext cx="7790330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생성 모델</a:t>
            </a:r>
            <a:r>
              <a:rPr lang="en-US" altLang="ko-KR" sz="2400" dirty="0"/>
              <a:t>(Generator)</a:t>
            </a:r>
          </a:p>
          <a:p>
            <a:r>
              <a:rPr lang="en-US" altLang="ko-KR" dirty="0"/>
              <a:t>             Discriminator</a:t>
            </a:r>
            <a:r>
              <a:rPr lang="ko-KR" altLang="en-US" dirty="0"/>
              <a:t>를 속이기 위한 가짜 이미지 생성</a:t>
            </a: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2400" dirty="0"/>
              <a:t>분류 모델</a:t>
            </a:r>
            <a:r>
              <a:rPr lang="en-US" altLang="ko-KR" sz="2400" dirty="0"/>
              <a:t>(Discriminator)</a:t>
            </a:r>
          </a:p>
          <a:p>
            <a:r>
              <a:rPr lang="en-US" altLang="ko-KR" dirty="0"/>
              <a:t>            </a:t>
            </a:r>
            <a:r>
              <a:rPr lang="ko-KR" altLang="en-US" dirty="0"/>
              <a:t>주어진 이미지가 진짜인지 가짜인지 판별</a:t>
            </a:r>
            <a:endParaRPr lang="en-US" altLang="ko-KR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9DCEF34-92FC-EC63-4BF2-A6BDC290D513}"/>
              </a:ext>
            </a:extLst>
          </p:cNvPr>
          <p:cNvSpPr txBox="1"/>
          <p:nvPr/>
        </p:nvSpPr>
        <p:spPr>
          <a:xfrm>
            <a:off x="1431784" y="4532614"/>
            <a:ext cx="15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Generator</a:t>
            </a:r>
            <a:endParaRPr lang="ko-KR" altLang="en-US" sz="1600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EDC6F5B2-EC19-C8AC-C190-E69F13B0C47E}"/>
              </a:ext>
            </a:extLst>
          </p:cNvPr>
          <p:cNvSpPr txBox="1"/>
          <p:nvPr/>
        </p:nvSpPr>
        <p:spPr>
          <a:xfrm>
            <a:off x="5512336" y="5390873"/>
            <a:ext cx="152929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/>
              <a:t>Discriminator</a:t>
            </a:r>
            <a:endParaRPr lang="ko-KR" altLang="en-US" sz="1600" dirty="0"/>
          </a:p>
        </p:txBody>
      </p:sp>
      <p:pic>
        <p:nvPicPr>
          <p:cNvPr id="8" name="Picture 2" descr="Policeman ">
            <a:extLst>
              <a:ext uri="{FF2B5EF4-FFF2-40B4-BE49-F238E27FC236}">
                <a16:creationId xmlns:a16="http://schemas.microsoft.com/office/drawing/2014/main" id="{D3653742-BBE2-3E32-AD46-933B1662EF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2447" y="1895609"/>
            <a:ext cx="503516" cy="50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Criminal">
            <a:extLst>
              <a:ext uri="{FF2B5EF4-FFF2-40B4-BE49-F238E27FC236}">
                <a16:creationId xmlns:a16="http://schemas.microsoft.com/office/drawing/2014/main" id="{55DEF7D0-B35E-6F30-F3FD-2B253DFF94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5462" y="1456532"/>
            <a:ext cx="439077" cy="4390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6" descr="지폐 ">
            <a:extLst>
              <a:ext uri="{FF2B5EF4-FFF2-40B4-BE49-F238E27FC236}">
                <a16:creationId xmlns:a16="http://schemas.microsoft.com/office/drawing/2014/main" id="{722F9269-4290-D565-C7F8-1AA294061D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44392" y="2405041"/>
            <a:ext cx="438175" cy="43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8" descr="지폐 ">
            <a:extLst>
              <a:ext uri="{FF2B5EF4-FFF2-40B4-BE49-F238E27FC236}">
                <a16:creationId xmlns:a16="http://schemas.microsoft.com/office/drawing/2014/main" id="{A9EF3D8D-391D-7C1B-66FD-6DE6BF26AF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11735" y="1412603"/>
            <a:ext cx="503516" cy="503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화살표: 오른쪽 11">
            <a:extLst>
              <a:ext uri="{FF2B5EF4-FFF2-40B4-BE49-F238E27FC236}">
                <a16:creationId xmlns:a16="http://schemas.microsoft.com/office/drawing/2014/main" id="{78313EC1-7EA3-D976-F9EF-98BADE7E66AA}"/>
              </a:ext>
            </a:extLst>
          </p:cNvPr>
          <p:cNvSpPr/>
          <p:nvPr/>
        </p:nvSpPr>
        <p:spPr>
          <a:xfrm>
            <a:off x="9403304" y="1640727"/>
            <a:ext cx="433274" cy="18674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화살표: 오른쪽 12">
            <a:extLst>
              <a:ext uri="{FF2B5EF4-FFF2-40B4-BE49-F238E27FC236}">
                <a16:creationId xmlns:a16="http://schemas.microsoft.com/office/drawing/2014/main" id="{9D0FA666-9DC5-A277-24B6-04FCF78BAAFD}"/>
              </a:ext>
            </a:extLst>
          </p:cNvPr>
          <p:cNvSpPr/>
          <p:nvPr/>
        </p:nvSpPr>
        <p:spPr>
          <a:xfrm rot="1396775">
            <a:off x="10604030" y="1773190"/>
            <a:ext cx="458598" cy="186768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화살표: 오른쪽 13">
            <a:extLst>
              <a:ext uri="{FF2B5EF4-FFF2-40B4-BE49-F238E27FC236}">
                <a16:creationId xmlns:a16="http://schemas.microsoft.com/office/drawing/2014/main" id="{78894442-34DA-A614-23E4-FFC535175177}"/>
              </a:ext>
            </a:extLst>
          </p:cNvPr>
          <p:cNvSpPr/>
          <p:nvPr/>
        </p:nvSpPr>
        <p:spPr>
          <a:xfrm rot="19924408">
            <a:off x="10567094" y="2348437"/>
            <a:ext cx="486324" cy="238143"/>
          </a:xfrm>
          <a:prstGeom prst="rightArrow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7BBA62EF-8E61-4F8D-9071-EFB04B1673BB}"/>
              </a:ext>
            </a:extLst>
          </p:cNvPr>
          <p:cNvSpPr/>
          <p:nvPr/>
        </p:nvSpPr>
        <p:spPr>
          <a:xfrm>
            <a:off x="8642076" y="1295253"/>
            <a:ext cx="2913888" cy="1547963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n w="0"/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47612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PGGAN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159B7E0-FB34-D6E9-5F10-54639676DC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56145" y="1152526"/>
            <a:ext cx="11524693" cy="5041126"/>
          </a:xfrm>
        </p:spPr>
        <p:txBody>
          <a:bodyPr/>
          <a:lstStyle/>
          <a:p>
            <a:r>
              <a:rPr lang="en-US" altLang="ko-KR" dirty="0"/>
              <a:t>PGGAN</a:t>
            </a:r>
            <a:endParaRPr lang="ko-KR" altLang="en-US" dirty="0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6F6CD53F-F923-56F1-39E9-034C43AF70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669" y="2935097"/>
            <a:ext cx="7710862" cy="36091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A1294D-2790-F280-AF2F-5570D6991566}"/>
              </a:ext>
            </a:extLst>
          </p:cNvPr>
          <p:cNvSpPr txBox="1"/>
          <p:nvPr/>
        </p:nvSpPr>
        <p:spPr>
          <a:xfrm>
            <a:off x="591669" y="1616412"/>
            <a:ext cx="958327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학습하면서 점진적으로 레이어를 붙임</a:t>
            </a:r>
            <a:r>
              <a:rPr lang="en-US" altLang="ko-KR" dirty="0"/>
              <a:t>.</a:t>
            </a:r>
          </a:p>
          <a:p>
            <a:r>
              <a:rPr kumimoji="0" lang="ko-KR" altLang="ko-KR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저해상도의 이미지로부터 시작해 네트워크의 레이어를 추가해가며 점차 해상도를 </a:t>
            </a:r>
            <a:r>
              <a:rPr kumimoji="0" lang="ko-KR" altLang="ko-KR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/>
              </a:rPr>
              <a:t>높여</a:t>
            </a:r>
            <a:r>
              <a:rPr lang="ko-KR" altLang="en-US" dirty="0" err="1">
                <a:latin typeface="Arial Unicode MS"/>
              </a:rPr>
              <a:t>감</a:t>
            </a:r>
            <a:r>
              <a:rPr lang="en-US" altLang="ko-KR" dirty="0">
                <a:latin typeface="Arial Unicode MS"/>
              </a:rPr>
              <a:t>.</a:t>
            </a:r>
            <a:endParaRPr lang="en-US" altLang="ko-KR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분포에서 샘플링한 </a:t>
            </a:r>
            <a:r>
              <a:rPr lang="en-US" altLang="ko-KR" dirty="0"/>
              <a:t>latent vector</a:t>
            </a:r>
            <a:r>
              <a:rPr lang="ko-KR" altLang="en-US" dirty="0"/>
              <a:t>를 사용해서 </a:t>
            </a:r>
            <a:r>
              <a:rPr lang="en-US" altLang="ko-KR" dirty="0"/>
              <a:t>entangle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=&gt; </a:t>
            </a:r>
            <a:r>
              <a:rPr lang="ko-KR" altLang="en-US" dirty="0"/>
              <a:t>이미지 특징 제어가 어려움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519957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A7867-7B7C-42B3-86F2-5309A4033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StyleGAN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C73E7-79F4-4043-8B06-2E0E79CC311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2" y="1152525"/>
            <a:ext cx="11369675" cy="5057775"/>
          </a:xfrm>
        </p:spPr>
        <p:txBody>
          <a:bodyPr>
            <a:normAutofit/>
          </a:bodyPr>
          <a:lstStyle/>
          <a:p>
            <a:r>
              <a:rPr lang="en-US" altLang="ko-KR" sz="2400" dirty="0" err="1"/>
              <a:t>StyleGAN</a:t>
            </a:r>
            <a:r>
              <a:rPr lang="en-US" altLang="ko-KR" sz="2400" dirty="0"/>
              <a:t> (Style-Generative</a:t>
            </a:r>
            <a:r>
              <a:rPr lang="ko-KR" altLang="en-US" sz="2400" dirty="0"/>
              <a:t> </a:t>
            </a:r>
            <a:r>
              <a:rPr lang="en-US" altLang="ko-KR" sz="2400" dirty="0"/>
              <a:t>Adversarial Network)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메인 아이디어</a:t>
            </a:r>
            <a:endParaRPr lang="en-US" altLang="ko-KR" sz="2400" dirty="0"/>
          </a:p>
          <a:p>
            <a:pPr marL="0" indent="0">
              <a:buNone/>
            </a:pPr>
            <a:endParaRPr lang="en-US" altLang="ko-KR" sz="2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AC515EF-68BB-E1D9-6203-0471558949C8}"/>
              </a:ext>
            </a:extLst>
          </p:cNvPr>
          <p:cNvSpPr txBox="1"/>
          <p:nvPr/>
        </p:nvSpPr>
        <p:spPr>
          <a:xfrm>
            <a:off x="618711" y="1591601"/>
            <a:ext cx="6077924" cy="3780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/>
              <a:t>2018</a:t>
            </a:r>
            <a:r>
              <a:rPr lang="ko-KR" altLang="en-US" dirty="0"/>
              <a:t>년 </a:t>
            </a:r>
            <a:r>
              <a:rPr lang="en-US" altLang="ko-KR" dirty="0"/>
              <a:t>NVDIA</a:t>
            </a:r>
            <a:r>
              <a:rPr lang="ko-KR" altLang="en-US" dirty="0"/>
              <a:t> 연구원이 개발한 모델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PGGAN</a:t>
            </a:r>
            <a:r>
              <a:rPr lang="ko-KR" altLang="en-US" dirty="0"/>
              <a:t>을 기반</a:t>
            </a:r>
            <a:r>
              <a:rPr lang="en-US" altLang="ko-KR" dirty="0"/>
              <a:t>.</a:t>
            </a:r>
          </a:p>
          <a:p>
            <a:pPr>
              <a:lnSpc>
                <a:spcPct val="150000"/>
              </a:lnSpc>
            </a:pPr>
            <a:r>
              <a:rPr lang="en-US" altLang="ko-KR" dirty="0"/>
              <a:t>Style </a:t>
            </a:r>
            <a:r>
              <a:rPr lang="ko-KR" altLang="en-US" dirty="0"/>
              <a:t>조합으로 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생성 모델의 각 </a:t>
            </a:r>
            <a:r>
              <a:rPr lang="en-US" altLang="ko-KR" b="0" i="0" dirty="0">
                <a:effectLst/>
                <a:latin typeface="Arial" panose="020B0604020202020204" pitchFamily="34" charset="0"/>
              </a:rPr>
              <a:t>layer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에 스타일 정보를 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Arial" panose="020B0604020202020204" pitchFamily="34" charset="0"/>
              </a:rPr>
              <a:t>더하는</a:t>
            </a:r>
            <a:r>
              <a:rPr lang="ko-KR" altLang="en-US" b="0" i="0" dirty="0">
                <a:effectLst/>
                <a:latin typeface="Arial" panose="020B0604020202020204" pitchFamily="34" charset="0"/>
              </a:rPr>
              <a:t> 방식으로 이미지를 생성</a:t>
            </a: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altLang="ko-KR" dirty="0"/>
              <a:t>GAN</a:t>
            </a:r>
            <a:r>
              <a:rPr lang="ko-KR" altLang="en-US" dirty="0"/>
              <a:t>이 가진 모델 학습의 불안정성 문제를 해결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b="0" i="0" dirty="0">
              <a:effectLst/>
              <a:latin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endParaRPr lang="en-US" altLang="ko-KR" dirty="0"/>
          </a:p>
          <a:p>
            <a:pPr>
              <a:lnSpc>
                <a:spcPct val="150000"/>
              </a:lnSpc>
            </a:pPr>
            <a:endParaRPr lang="en-US" altLang="ko-KR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4DCA8F4A-EEB9-F090-C084-F3A36AE618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6670" y="1859167"/>
            <a:ext cx="5237290" cy="47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DD9A0B1-389F-8C2E-44B5-9790BB2666A4}"/>
              </a:ext>
            </a:extLst>
          </p:cNvPr>
          <p:cNvSpPr txBox="1"/>
          <p:nvPr/>
        </p:nvSpPr>
        <p:spPr>
          <a:xfrm>
            <a:off x="688040" y="4817099"/>
            <a:ext cx="61273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1800" dirty="0"/>
              <a:t>Mapping network</a:t>
            </a:r>
          </a:p>
          <a:p>
            <a:pPr marL="342900" indent="-342900">
              <a:buAutoNum type="arabicPeriod"/>
            </a:pPr>
            <a:r>
              <a:rPr lang="en-US" altLang="ko-KR" sz="1800" dirty="0" err="1"/>
              <a:t>AdaIN</a:t>
            </a:r>
            <a:r>
              <a:rPr lang="en-US" altLang="ko-KR" sz="1800" dirty="0"/>
              <a:t> </a:t>
            </a:r>
            <a:r>
              <a:rPr lang="ko-KR" altLang="en-US" sz="1800" dirty="0"/>
              <a:t>레이어 사용</a:t>
            </a:r>
          </a:p>
        </p:txBody>
      </p:sp>
    </p:spTree>
    <p:extLst>
      <p:ext uri="{BB962C8B-B14F-4D97-AF65-F5344CB8AC3E}">
        <p14:creationId xmlns:p14="http://schemas.microsoft.com/office/powerpoint/2010/main" val="1247647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4374B0-40C2-BD93-7806-AFF62B46C5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Mapping Network</a:t>
            </a:r>
            <a:endParaRPr lang="ko-KR" altLang="en-US" dirty="0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14C7975-B3A6-9617-6526-4CBE7CBB85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810" y="3701394"/>
            <a:ext cx="5800165" cy="25230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159C0476-08E6-B0E9-85AD-DB373A9A5E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1048" y="1730188"/>
            <a:ext cx="5237290" cy="4770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D1DEBEB-B2BC-C585-5431-0340508CC5C2}"/>
              </a:ext>
            </a:extLst>
          </p:cNvPr>
          <p:cNvSpPr txBox="1"/>
          <p:nvPr/>
        </p:nvSpPr>
        <p:spPr>
          <a:xfrm>
            <a:off x="485489" y="1164732"/>
            <a:ext cx="5940808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Mapping Network(</a:t>
            </a:r>
            <a:r>
              <a:rPr lang="ko-KR" altLang="en-US" sz="2400" dirty="0"/>
              <a:t>매핑 네트워크</a:t>
            </a:r>
            <a:r>
              <a:rPr lang="en-US" altLang="ko-KR" sz="2400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1400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분포에서 샘플링한 </a:t>
            </a:r>
            <a:r>
              <a:rPr lang="en-US" altLang="ko-KR" dirty="0"/>
              <a:t>latent vector</a:t>
            </a:r>
            <a:r>
              <a:rPr lang="ko-KR" altLang="en-US" dirty="0"/>
              <a:t>를 사용하면 </a:t>
            </a:r>
            <a:r>
              <a:rPr lang="en-US" altLang="ko-KR" dirty="0"/>
              <a:t>entangle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endParaRPr lang="en-US" altLang="ko-KR" sz="2400" dirty="0"/>
          </a:p>
          <a:p>
            <a:r>
              <a:rPr lang="ko-KR" altLang="en-US" dirty="0" err="1"/>
              <a:t>가우시안</a:t>
            </a:r>
            <a:r>
              <a:rPr lang="ko-KR" altLang="en-US" dirty="0"/>
              <a:t> 분포에서 샘플링한 벡터를 사용하지 않음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 Z latent</a:t>
            </a:r>
            <a:r>
              <a:rPr lang="ko-KR" altLang="en-US" dirty="0"/>
              <a:t> </a:t>
            </a:r>
            <a:r>
              <a:rPr lang="en-US" altLang="ko-KR" dirty="0"/>
              <a:t>space</a:t>
            </a:r>
            <a:r>
              <a:rPr lang="ko-KR" altLang="en-US" dirty="0"/>
              <a:t>에서 </a:t>
            </a:r>
            <a:r>
              <a:rPr lang="en-US" altLang="ko-KR" dirty="0"/>
              <a:t>W latent space</a:t>
            </a:r>
            <a:r>
              <a:rPr lang="ko-KR" altLang="en-US" dirty="0"/>
              <a:t>로 매핑 수행</a:t>
            </a:r>
            <a:r>
              <a:rPr lang="en-US" altLang="ko-KR" dirty="0"/>
              <a:t>. </a:t>
            </a:r>
          </a:p>
          <a:p>
            <a:r>
              <a:rPr lang="en-US" altLang="ko-KR" dirty="0"/>
              <a:t>=&gt; linear</a:t>
            </a:r>
            <a:r>
              <a:rPr lang="ko-KR" altLang="en-US" dirty="0" err="1"/>
              <a:t>하게되어</a:t>
            </a:r>
            <a:r>
              <a:rPr lang="ko-KR" altLang="en-US" dirty="0"/>
              <a:t> </a:t>
            </a:r>
            <a:r>
              <a:rPr lang="en-US" altLang="ko-KR" dirty="0"/>
              <a:t>Disentangle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79ED860-821C-9624-B46D-B4508DA70A8D}"/>
              </a:ext>
            </a:extLst>
          </p:cNvPr>
          <p:cNvSpPr/>
          <p:nvPr/>
        </p:nvSpPr>
        <p:spPr>
          <a:xfrm>
            <a:off x="8211671" y="1730188"/>
            <a:ext cx="1434353" cy="427016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3682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B40CB2-4ED4-C70D-089C-562D3FC32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AdaIN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F74E1BE-D6A6-AA3D-3F29-2A44D46852C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AdaIN</a:t>
            </a:r>
            <a:r>
              <a:rPr lang="en-US" altLang="ko-KR" dirty="0"/>
              <a:t>(</a:t>
            </a:r>
            <a:r>
              <a:rPr lang="en-US" altLang="ko-KR" dirty="0">
                <a:solidFill>
                  <a:srgbClr val="000000"/>
                </a:solidFill>
                <a:latin typeface="Apple SD Gothic Neo"/>
              </a:rPr>
              <a:t>A</a:t>
            </a:r>
            <a:r>
              <a:rPr lang="en-US" altLang="ko-KR" b="0" i="0" dirty="0">
                <a:solidFill>
                  <a:srgbClr val="000000"/>
                </a:solidFill>
                <a:effectLst/>
                <a:latin typeface="Apple SD Gothic Neo"/>
              </a:rPr>
              <a:t>daptive instance normalization)</a:t>
            </a:r>
          </a:p>
          <a:p>
            <a:pPr marL="0" indent="0">
              <a:buNone/>
            </a:pPr>
            <a:r>
              <a:rPr lang="ko-KR" altLang="en-US" sz="1600" dirty="0"/>
              <a:t>다른 원하는 데이터로부터 스타일 정보를 가져와 적용</a:t>
            </a:r>
            <a:endParaRPr lang="en-US" altLang="ko-KR" sz="1600" dirty="0"/>
          </a:p>
          <a:p>
            <a:pPr marL="0" indent="0">
              <a:buNone/>
            </a:pPr>
            <a:r>
              <a:rPr lang="ko-KR" altLang="en-US" sz="1600" dirty="0"/>
              <a:t>학습시킬 파라미터 필요 </a:t>
            </a:r>
            <a:r>
              <a:rPr lang="en-US" altLang="ko-KR" sz="1600" dirty="0"/>
              <a:t>x </a:t>
            </a:r>
          </a:p>
          <a:p>
            <a:pPr marL="0" indent="0">
              <a:buNone/>
            </a:pPr>
            <a:r>
              <a:rPr lang="en-US" altLang="ko-KR" sz="1600" dirty="0"/>
              <a:t>Style transfer </a:t>
            </a:r>
            <a:r>
              <a:rPr lang="ko-KR" altLang="en-US" sz="1600" dirty="0"/>
              <a:t>네트워크에서 사용되었음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957469-DD6E-FF7A-4E05-E17C7F6ADB94}"/>
              </a:ext>
            </a:extLst>
          </p:cNvPr>
          <p:cNvSpPr txBox="1"/>
          <p:nvPr/>
        </p:nvSpPr>
        <p:spPr>
          <a:xfrm>
            <a:off x="260699" y="4628257"/>
            <a:ext cx="61273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Batch Normalization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이 배치의 평균 및 표준 편차를 계산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(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따라서 전체 계층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se-nanumgothic"/>
              </a:rPr>
              <a:t>가우시안의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 분포를 생성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) </a:t>
            </a:r>
          </a:p>
          <a:p>
            <a:pPr algn="l" fontAlgn="base"/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Instance Normalization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은 각 </a:t>
            </a:r>
            <a:r>
              <a:rPr lang="en-US" altLang="ko-KR" sz="1600" b="0" i="0" dirty="0">
                <a:solidFill>
                  <a:srgbClr val="000000"/>
                </a:solidFill>
                <a:effectLst/>
                <a:latin typeface="se-nanumgothic"/>
              </a:rPr>
              <a:t>mini-batch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의 이미지 </a:t>
            </a:r>
            <a:r>
              <a:rPr lang="ko-KR" altLang="en-US" sz="1600" b="0" i="0" dirty="0" err="1">
                <a:solidFill>
                  <a:srgbClr val="000000"/>
                </a:solidFill>
                <a:effectLst/>
                <a:latin typeface="se-nanumgothic"/>
              </a:rPr>
              <a:t>한장씩만</a:t>
            </a:r>
            <a:r>
              <a:rPr lang="ko-KR" altLang="en-US" sz="1600" b="0" i="0" dirty="0">
                <a:solidFill>
                  <a:srgbClr val="000000"/>
                </a:solidFill>
                <a:effectLst/>
                <a:latin typeface="se-nanumgothic"/>
              </a:rPr>
              <a:t> 계산 하여 각각의 개별 이미지 분포를 사용</a:t>
            </a: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8BC7DB18-4136-A91D-E013-C44108BD8D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1162" y="3043237"/>
            <a:ext cx="4762500" cy="1276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3D8D6243-1072-5F72-FA7D-B228D34F4E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5053" y="1770770"/>
            <a:ext cx="5198807" cy="47351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B3D716E-F2C8-F2A9-56CE-D30211C6F806}"/>
              </a:ext>
            </a:extLst>
          </p:cNvPr>
          <p:cNvSpPr txBox="1"/>
          <p:nvPr/>
        </p:nvSpPr>
        <p:spPr>
          <a:xfrm>
            <a:off x="10721368" y="1402463"/>
            <a:ext cx="13802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Stochastic details</a:t>
            </a:r>
            <a:endParaRPr lang="ko-KR" altLang="en-US" sz="1200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7F4126C7-5163-3FCA-BC82-37D5E370F4DA}"/>
              </a:ext>
            </a:extLst>
          </p:cNvPr>
          <p:cNvCxnSpPr/>
          <p:nvPr/>
        </p:nvCxnSpPr>
        <p:spPr>
          <a:xfrm>
            <a:off x="11483789" y="1679462"/>
            <a:ext cx="0" cy="23732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4283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F9E7D2-F3F1-6A1E-CBDC-607020B04F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Style mixing</a:t>
            </a:r>
            <a:endParaRPr lang="ko-KR" altLang="en-US" dirty="0"/>
          </a:p>
        </p:txBody>
      </p:sp>
      <p:pic>
        <p:nvPicPr>
          <p:cNvPr id="4" name="Picture 2" descr="StyleGAN: A Style-Based Generator Architecture for GANs – Lunit Tech Blog">
            <a:extLst>
              <a:ext uri="{FF2B5EF4-FFF2-40B4-BE49-F238E27FC236}">
                <a16:creationId xmlns:a16="http://schemas.microsoft.com/office/drawing/2014/main" id="{86DF0DDB-82F0-1B6F-87A7-0DD57E6E47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0047" y="1394109"/>
            <a:ext cx="4249271" cy="4891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FC3CD3BB-D535-703B-8E5A-EC814A66B2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376"/>
          <a:stretch/>
        </p:blipFill>
        <p:spPr bwMode="auto">
          <a:xfrm>
            <a:off x="1057604" y="2586894"/>
            <a:ext cx="3317369" cy="42185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4075614-398B-383F-106F-6D5676BDEE60}"/>
              </a:ext>
            </a:extLst>
          </p:cNvPr>
          <p:cNvSpPr txBox="1"/>
          <p:nvPr/>
        </p:nvSpPr>
        <p:spPr>
          <a:xfrm>
            <a:off x="581821" y="1133871"/>
            <a:ext cx="5684508" cy="14530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/>
              <a:t>Style mixing</a:t>
            </a:r>
          </a:p>
          <a:p>
            <a:r>
              <a:rPr lang="en-US" altLang="ko-KR" sz="1600" dirty="0"/>
              <a:t>       2</a:t>
            </a:r>
            <a:r>
              <a:rPr lang="ko-KR" altLang="en-US" sz="1600" dirty="0"/>
              <a:t>개의 </a:t>
            </a:r>
            <a:r>
              <a:rPr lang="en-US" altLang="ko-KR" sz="1600" dirty="0"/>
              <a:t>latent code</a:t>
            </a:r>
            <a:r>
              <a:rPr lang="ko-KR" altLang="en-US" sz="1600" dirty="0"/>
              <a:t>사용</a:t>
            </a:r>
            <a:r>
              <a:rPr lang="en-US" altLang="ko-KR" sz="1600" dirty="0"/>
              <a:t>. </a:t>
            </a:r>
          </a:p>
          <a:p>
            <a:r>
              <a:rPr lang="en-US" altLang="ko-KR" sz="1600" dirty="0"/>
              <a:t>       Cross point </a:t>
            </a:r>
            <a:r>
              <a:rPr lang="ko-KR" altLang="en-US" sz="1600" dirty="0"/>
              <a:t>이전에는 </a:t>
            </a:r>
            <a:r>
              <a:rPr lang="en-US" altLang="ko-KR" sz="1600" dirty="0"/>
              <a:t>w1, </a:t>
            </a:r>
            <a:r>
              <a:rPr lang="ko-KR" altLang="en-US" sz="1600" dirty="0"/>
              <a:t>그 이후는 </a:t>
            </a:r>
            <a:r>
              <a:rPr lang="en-US" altLang="ko-KR" sz="1600" dirty="0"/>
              <a:t>w2 style</a:t>
            </a:r>
            <a:r>
              <a:rPr lang="ko-KR" altLang="en-US" sz="1600" dirty="0"/>
              <a:t> 적용</a:t>
            </a:r>
            <a:r>
              <a:rPr lang="en-US" altLang="ko-KR" sz="1600" dirty="0"/>
              <a:t>.</a:t>
            </a:r>
          </a:p>
          <a:p>
            <a:r>
              <a:rPr lang="en-US" altLang="ko-KR" sz="1600" dirty="0"/>
              <a:t>       Style</a:t>
            </a:r>
            <a:r>
              <a:rPr lang="ko-KR" altLang="en-US" sz="1600" dirty="0"/>
              <a:t>이 교체되는 </a:t>
            </a:r>
            <a:r>
              <a:rPr lang="en-US" altLang="ko-KR" sz="1600" dirty="0"/>
              <a:t>layer</a:t>
            </a:r>
            <a:r>
              <a:rPr lang="ko-KR" altLang="en-US" sz="1600" dirty="0"/>
              <a:t>를 매번 </a:t>
            </a:r>
            <a:r>
              <a:rPr lang="en-US" altLang="ko-KR" sz="1600" dirty="0"/>
              <a:t>random. </a:t>
            </a:r>
          </a:p>
          <a:p>
            <a:r>
              <a:rPr lang="en-US" altLang="ko-KR" sz="1600" dirty="0"/>
              <a:t>       -&gt;style</a:t>
            </a:r>
            <a:r>
              <a:rPr lang="ko-KR" altLang="en-US" sz="1600" dirty="0"/>
              <a:t>끼리 상관관계 되는 것을 방지하고 정규화 효과</a:t>
            </a:r>
            <a:r>
              <a:rPr lang="en-US" altLang="ko-KR" sz="1600" dirty="0"/>
              <a:t>. 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9083E6-43BE-A37A-4A1A-40523E8ECF3B}"/>
              </a:ext>
            </a:extLst>
          </p:cNvPr>
          <p:cNvSpPr/>
          <p:nvPr/>
        </p:nvSpPr>
        <p:spPr>
          <a:xfrm>
            <a:off x="2707316" y="2863443"/>
            <a:ext cx="1093710" cy="152926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F93BE38E-D236-2757-7A93-B7989ACDF34A}"/>
              </a:ext>
            </a:extLst>
          </p:cNvPr>
          <p:cNvSpPr/>
          <p:nvPr/>
        </p:nvSpPr>
        <p:spPr>
          <a:xfrm>
            <a:off x="2716289" y="4427210"/>
            <a:ext cx="1084737" cy="169598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50358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4777FB2-6888-8801-152D-FDB6B3F89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StyleGAN</a:t>
            </a:r>
            <a:r>
              <a:rPr lang="en-US" altLang="ko-KR" dirty="0"/>
              <a:t> </a:t>
            </a:r>
            <a:r>
              <a:rPr lang="ko-KR" altLang="en-US" dirty="0"/>
              <a:t>단점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81B10D-17FE-048C-CD36-2010736BCE9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sz="2400" dirty="0" err="1"/>
              <a:t>StyleGAN</a:t>
            </a:r>
            <a:r>
              <a:rPr lang="en-US" altLang="ko-KR" sz="2400" dirty="0"/>
              <a:t> </a:t>
            </a:r>
            <a:r>
              <a:rPr lang="ko-KR" altLang="en-US" sz="2400" dirty="0"/>
              <a:t>단점</a:t>
            </a:r>
            <a:endParaRPr lang="en-US" altLang="ko-KR" sz="2400" dirty="0"/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물방울 무늬 노이즈가 생기는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droplet artifacts</a:t>
            </a:r>
            <a:endParaRPr lang="en-US" altLang="ko-KR" sz="1800" kern="0" dirty="0">
              <a:solidFill>
                <a:srgbClr val="000000"/>
              </a:solidFill>
              <a:latin typeface="한양신명조"/>
              <a:ea typeface="한양신명조"/>
            </a:endParaRPr>
          </a:p>
          <a:p>
            <a:pPr marL="0" indent="0">
              <a:buNone/>
            </a:pPr>
            <a:r>
              <a:rPr lang="ko-KR" altLang="en-US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얼굴 전반적인 스타일이 변화하는 것이 아닌 얼굴 특정 부분이 고정된 위치를 갖는 </a:t>
            </a:r>
            <a:r>
              <a:rPr lang="en-US" altLang="ko-KR" sz="1800" kern="0" spc="0" dirty="0">
                <a:solidFill>
                  <a:srgbClr val="000000"/>
                </a:solidFill>
                <a:effectLst/>
                <a:latin typeface="한양신명조"/>
                <a:ea typeface="한양신명조"/>
              </a:rPr>
              <a:t>phase artifacts</a:t>
            </a:r>
            <a:endParaRPr lang="ko-KR" altLang="en-US" sz="1800" kern="0" spc="0" dirty="0">
              <a:solidFill>
                <a:srgbClr val="000000"/>
              </a:solidFill>
              <a:effectLst/>
              <a:latin typeface="한양신명조"/>
            </a:endParaRPr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sz="1800" dirty="0"/>
          </a:p>
          <a:p>
            <a:pPr marL="0" indent="0">
              <a:buNone/>
            </a:pPr>
            <a:r>
              <a:rPr lang="en-US" altLang="ko-KR" sz="1800" dirty="0"/>
              <a:t>-&gt; styleGAN2</a:t>
            </a:r>
            <a:r>
              <a:rPr lang="ko-KR" altLang="en-US" sz="1800" dirty="0"/>
              <a:t>에서 개선함</a:t>
            </a:r>
            <a:r>
              <a:rPr lang="en-US" altLang="ko-KR" sz="1800" dirty="0"/>
              <a:t>. </a:t>
            </a:r>
            <a:endParaRPr lang="ko-KR" altLang="en-US" sz="1800" dirty="0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08D9938F-FC3A-22C2-3531-4EF4B8EBB5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106" y="2494392"/>
            <a:ext cx="4183260" cy="2130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B3BB14FA-1F54-9260-D08A-F2F7E908997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3750"/>
          <a:stretch/>
        </p:blipFill>
        <p:spPr bwMode="auto">
          <a:xfrm>
            <a:off x="600634" y="2494392"/>
            <a:ext cx="6203576" cy="17235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0632022-F1BD-34EB-F742-BA1AE3BABD97}"/>
              </a:ext>
            </a:extLst>
          </p:cNvPr>
          <p:cNvSpPr txBox="1"/>
          <p:nvPr/>
        </p:nvSpPr>
        <p:spPr>
          <a:xfrm>
            <a:off x="3173507" y="4217906"/>
            <a:ext cx="188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Droplet artifacts</a:t>
            </a:r>
            <a:endParaRPr lang="ko-KR" altLang="en-US" sz="11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D8BA1B-58D7-019A-E29C-267E0A29BB4C}"/>
              </a:ext>
            </a:extLst>
          </p:cNvPr>
          <p:cNvSpPr txBox="1"/>
          <p:nvPr/>
        </p:nvSpPr>
        <p:spPr>
          <a:xfrm>
            <a:off x="8862220" y="4625218"/>
            <a:ext cx="188258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dirty="0"/>
              <a:t>phase artifacts</a:t>
            </a:r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413327245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999</TotalTime>
  <Words>308</Words>
  <Application>Microsoft Office PowerPoint</Application>
  <PresentationFormat>와이드스크린</PresentationFormat>
  <Paragraphs>76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10</vt:i4>
      </vt:variant>
    </vt:vector>
  </HeadingPairs>
  <TitlesOfParts>
    <vt:vector size="18" baseType="lpstr">
      <vt:lpstr>Apple SD Gothic Neo</vt:lpstr>
      <vt:lpstr>Arial Unicode MS</vt:lpstr>
      <vt:lpstr>se-nanumgothic</vt:lpstr>
      <vt:lpstr>맑은 고딕</vt:lpstr>
      <vt:lpstr>한양신명조</vt:lpstr>
      <vt:lpstr>Arial</vt:lpstr>
      <vt:lpstr>CryptoCraft 테마</vt:lpstr>
      <vt:lpstr>제목 테마</vt:lpstr>
      <vt:lpstr>StyleGAN</vt:lpstr>
      <vt:lpstr>PowerPoint 프레젠테이션</vt:lpstr>
      <vt:lpstr>GAN</vt:lpstr>
      <vt:lpstr>PGGAN</vt:lpstr>
      <vt:lpstr>StyleGAN</vt:lpstr>
      <vt:lpstr>Mapping Network</vt:lpstr>
      <vt:lpstr>AdaIN</vt:lpstr>
      <vt:lpstr>Style mixing</vt:lpstr>
      <vt:lpstr>StyleGAN 단점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오 유진</cp:lastModifiedBy>
  <cp:revision>66</cp:revision>
  <dcterms:created xsi:type="dcterms:W3CDTF">2019-03-05T04:29:07Z</dcterms:created>
  <dcterms:modified xsi:type="dcterms:W3CDTF">2022-10-02T01:24:58Z</dcterms:modified>
</cp:coreProperties>
</file>