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 saveSubsetFonts="1">
  <p:sldMasterIdLst>
    <p:sldMasterId id="2147483758" r:id="rId1"/>
    <p:sldMasterId id="2147483759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52" y="2000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2022-10-03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2022-10-03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lwgjhEE21RQ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정보처리기사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유튜브 주소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en-US">
                <a:hlinkClick r:id="rId2"/>
              </a:rPr>
              <a:t>https://youtu.be/lwgjhEE21RQ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개발 방법론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애자일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기존 개발 방법론의 한계를 극복하기 위해 등장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marL="457200" lvl="1" indent="0">
              <a:buNone/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절차보다는 사람이 중심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신속 적응적 경량 개발 방법론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개발 기간이 짧고 신속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925560" y="2018530"/>
          <a:ext cx="10879667" cy="20763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79984"/>
                <a:gridCol w="8999683"/>
              </a:tblGrid>
              <a:tr h="42933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등장 배경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설명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235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소프트웨어 개발 환경의 변화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소프트웨어 개발 트렌드가 모바일 환경으로 변화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시장 적시성과 잦은 배포의 중요성 부각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235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기존 개발 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방법론의 한계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/>
                        <a:t>전통적 방법론은 문서 및 절차 위주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변화에 신속한 대응 어려움</a:t>
                      </a:r>
                      <a:endParaRPr lang="ko-KR" altLang="en-US"/>
                    </a:p>
                    <a:p>
                      <a:pPr>
                        <a:defRPr/>
                      </a:pPr>
                      <a:r>
                        <a:rPr lang="ko-KR" altLang="en-US"/>
                        <a:t>빠르게 적용하고 효율적으로 개발할 수 있는 방법론의 필요성 증가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26759" y="4493299"/>
            <a:ext cx="6415088" cy="146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개발 방법론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애자일 방법론과 전통적 방법론 비교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761999" y="1681787"/>
          <a:ext cx="11148639" cy="4028709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857894"/>
                <a:gridCol w="4583490"/>
                <a:gridCol w="4707255"/>
              </a:tblGrid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비교 대상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전통적 방법론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애자일 방법론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계획수립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확정적 범위 설정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유동적 범위 설정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업무수행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관리자 주도적 명령과 통제 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개인 단위 업무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팀 중심 업무 수행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5572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개발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검증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분석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설계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구현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테스트를 순차적 수행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반복 주기 단위로 소프트웨어를 개발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검증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팀관리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경쟁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개별 평가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업무 몰입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팀 평가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문서화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상세한 문서화를 강조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문서화보다는 코드를 강조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성공요소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계획 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 일정 준수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고객 가치 전달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59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유형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폭포수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프로토타입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나선형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/>
                        <a:t>XP, </a:t>
                      </a:r>
                      <a:r>
                        <a:rPr lang="ko-KR" altLang="en-US"/>
                        <a:t>스크럼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린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개발 방법론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애자일 방법론 유형</a:t>
            </a:r>
            <a:endParaRPr lang="ko-KR" altLang="en-US"/>
          </a:p>
          <a:p>
            <a:pPr>
              <a:defRPr/>
            </a:pPr>
            <a:r>
              <a:rPr lang="en-US" altLang="ko-KR"/>
              <a:t>XP(eXtreme Programming)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의사소통 개선과 즉각적 피드백으로 소프트웨어 품질을 높이기 위한 방법론</a:t>
            </a:r>
            <a:endParaRPr lang="ko-KR" altLang="en-US"/>
          </a:p>
          <a:p>
            <a:pPr lvl="1">
              <a:defRPr/>
            </a:pPr>
            <a:r>
              <a:rPr lang="en-US" altLang="ko-KR"/>
              <a:t>1~3</a:t>
            </a:r>
            <a:r>
              <a:rPr lang="ko-KR" altLang="en-US"/>
              <a:t>주의 반복 개발 주기</a:t>
            </a:r>
            <a:endParaRPr lang="ko-KR" altLang="en-US"/>
          </a:p>
          <a:p>
            <a:pPr lvl="1">
              <a:defRPr/>
            </a:pPr>
            <a:endParaRPr lang="en-US" altLang="ko-KR"/>
          </a:p>
          <a:p>
            <a:pPr>
              <a:defRPr/>
            </a:pPr>
            <a:r>
              <a:rPr lang="ko-KR" altLang="en-US"/>
              <a:t>스크럼</a:t>
            </a:r>
            <a:r>
              <a:rPr lang="en-US" altLang="ko-KR"/>
              <a:t>(SCRUM)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매일 정해진 시간</a:t>
            </a:r>
            <a:r>
              <a:rPr lang="en-US" altLang="ko-KR"/>
              <a:t>,</a:t>
            </a:r>
            <a:r>
              <a:rPr lang="ko-KR" altLang="en-US"/>
              <a:t> 장소에서 짧은 시간의 개발을 하는 팀을 위한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프로젝트 관리 중심 방법론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린</a:t>
            </a:r>
            <a:r>
              <a:rPr lang="en-US" altLang="ko-KR"/>
              <a:t>(LEAN)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낭비 요소를 제거하여 품질을 향상시킨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도요타의 린 시스템 품질 기법을 소프트웨어 개발 프로세스에 적용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 공학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사용자의 요구가 반영된 시스템을 개발하기 위함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요구사항에 대한 도출</a:t>
            </a:r>
            <a:r>
              <a:rPr lang="en-US" altLang="ko-KR"/>
              <a:t>,</a:t>
            </a:r>
            <a:r>
              <a:rPr lang="ko-KR" altLang="en-US"/>
              <a:t> 분석</a:t>
            </a:r>
            <a:r>
              <a:rPr lang="en-US" altLang="ko-KR"/>
              <a:t>,</a:t>
            </a:r>
            <a:r>
              <a:rPr lang="ko-KR" altLang="en-US"/>
              <a:t> 명세</a:t>
            </a:r>
            <a:r>
              <a:rPr lang="en-US" altLang="ko-KR"/>
              <a:t>,</a:t>
            </a:r>
            <a:r>
              <a:rPr lang="ko-KR" altLang="en-US"/>
              <a:t> 확인 및 검증을 하는 구조화된 활동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요구 공학 목적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이해 관계자 사이에 효과적인 의사소통 수단 제공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시스템 개발의 요구사항에 대한 공통된 이해 설정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누락 방지 및 이해 오류로 인한 불필요한 비용 절감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초기 요구사항 관리로 개발 비용과 시간 절약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분류</a:t>
            </a:r>
            <a:endParaRPr lang="ko-KR" altLang="en-US"/>
          </a:p>
        </p:txBody>
      </p:sp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259472" y="1797242"/>
          <a:ext cx="11721160" cy="460124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457429"/>
                <a:gridCol w="5199757"/>
                <a:gridCol w="5063973"/>
              </a:tblGrid>
              <a:tr h="86009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구분 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기능적 요구사항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비기능적 요구사항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352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개념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시스템이 제공하는 기능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서비스에 대한 요구사항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시스템이 수행하는 기능 이외의 사항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352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도출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방법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특정 입력에 대한 시스템의 반응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특정 상황에 대한 시스템의 동작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품질 속성에 관련하여 시스템이 갖춰야 할 기술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시스템이 준수해야 할 제한 조건에 관한 기술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352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특성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기능성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완전성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일관성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신뢰성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사용성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유지보수성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이식성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보안성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93528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사례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쇼핑몰 홈페이지에서의 장바구니 기능 제공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상품 결제 </a:t>
                      </a:r>
                      <a:r>
                        <a:rPr lang="en-US" altLang="ko-KR"/>
                        <a:t>-&gt;</a:t>
                      </a:r>
                      <a:r>
                        <a:rPr lang="ko-KR" altLang="en-US"/>
                        <a:t> 신용카드 결제 가능해야함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/>
                        <a:t>특정 함수 호출 시간 </a:t>
                      </a:r>
                      <a:r>
                        <a:rPr lang="en-US" altLang="ko-KR"/>
                        <a:t>3</a:t>
                      </a:r>
                      <a:r>
                        <a:rPr lang="ko-KR" altLang="en-US"/>
                        <a:t>초 이내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시스템은 </a:t>
                      </a:r>
                      <a:r>
                        <a:rPr lang="en-US" altLang="ko-KR"/>
                        <a:t>24</a:t>
                      </a:r>
                      <a:r>
                        <a:rPr lang="ko-KR" altLang="en-US"/>
                        <a:t>시간 내내 가동되어야 함</a:t>
                      </a:r>
                      <a:endParaRPr lang="ko-KR" altLang="en-US"/>
                    </a:p>
                    <a:p>
                      <a:pPr algn="ctr">
                        <a:defRPr/>
                      </a:pPr>
                      <a:r>
                        <a:rPr lang="ko-KR" altLang="en-US"/>
                        <a:t>가동률 </a:t>
                      </a:r>
                      <a:r>
                        <a:rPr lang="en-US" altLang="ko-KR"/>
                        <a:t>99.5%</a:t>
                      </a:r>
                      <a:r>
                        <a:rPr lang="ko-KR" altLang="en-US"/>
                        <a:t>를 만족해야 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요구공학 프로세스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요구사항 개발 단계 </a:t>
            </a:r>
            <a:r>
              <a:rPr lang="en-US" altLang="ko-KR"/>
              <a:t>&amp; </a:t>
            </a:r>
            <a:r>
              <a:rPr lang="ko-KR" altLang="en-US"/>
              <a:t>요구사항</a:t>
            </a:r>
            <a:r>
              <a:rPr lang="en-US" altLang="ko-KR"/>
              <a:t> </a:t>
            </a:r>
            <a:r>
              <a:rPr lang="ko-KR" altLang="en-US"/>
              <a:t>관리 단계로 구성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1592887" y="2635076"/>
            <a:ext cx="1577878" cy="10006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도출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4411903" y="2635076"/>
            <a:ext cx="1577878" cy="10006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198976" y="2635076"/>
            <a:ext cx="1577878" cy="10006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명세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0054936" y="2635076"/>
            <a:ext cx="1577878" cy="10006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확인 및 검증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1564023" y="5001894"/>
            <a:ext cx="10179242" cy="121227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요구사항 변경 관리</a:t>
            </a:r>
            <a:r>
              <a:rPr lang="en-US" altLang="ko-KR"/>
              <a:t>,</a:t>
            </a:r>
            <a:r>
              <a:rPr lang="ko-KR" altLang="en-US"/>
              <a:t> 추적 관리</a:t>
            </a:r>
            <a:endParaRPr lang="ko-KR" altLang="en-US"/>
          </a:p>
        </p:txBody>
      </p:sp>
      <p:cxnSp>
        <p:nvCxnSpPr>
          <p:cNvPr id="16" name=""/>
          <p:cNvCxnSpPr/>
          <p:nvPr/>
        </p:nvCxnSpPr>
        <p:spPr>
          <a:xfrm>
            <a:off x="2256931" y="4348418"/>
            <a:ext cx="8755466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3276022" y="2912535"/>
            <a:ext cx="10599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>
            <a:off x="1966760" y="4048527"/>
            <a:ext cx="596505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16200000">
            <a:off x="10701282" y="4056319"/>
            <a:ext cx="596505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3255678" y="3459404"/>
            <a:ext cx="106970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8922134" y="2882130"/>
            <a:ext cx="10599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"/>
          <p:cNvCxnSpPr/>
          <p:nvPr/>
        </p:nvCxnSpPr>
        <p:spPr>
          <a:xfrm rot="10800000">
            <a:off x="8901790" y="3428999"/>
            <a:ext cx="1069708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"/>
          <p:cNvCxnSpPr/>
          <p:nvPr/>
        </p:nvCxnSpPr>
        <p:spPr>
          <a:xfrm>
            <a:off x="6096000" y="3135379"/>
            <a:ext cx="10599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"/>
          <p:cNvSpPr txBox="1"/>
          <p:nvPr/>
        </p:nvSpPr>
        <p:spPr>
          <a:xfrm>
            <a:off x="3353760" y="2529242"/>
            <a:ext cx="1000608" cy="3674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명확화</a:t>
            </a:r>
            <a:endParaRPr lang="ko-KR" altLang="en-US"/>
          </a:p>
        </p:txBody>
      </p:sp>
      <p:sp>
        <p:nvSpPr>
          <p:cNvPr id="26" name=""/>
          <p:cNvSpPr txBox="1"/>
          <p:nvPr/>
        </p:nvSpPr>
        <p:spPr>
          <a:xfrm>
            <a:off x="8990059" y="2498840"/>
            <a:ext cx="1000607" cy="367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재작업</a:t>
            </a:r>
            <a:endParaRPr lang="ko-KR" altLang="en-US"/>
          </a:p>
        </p:txBody>
      </p:sp>
      <p:sp>
        <p:nvSpPr>
          <p:cNvPr id="27" name=""/>
          <p:cNvSpPr txBox="1"/>
          <p:nvPr/>
        </p:nvSpPr>
        <p:spPr>
          <a:xfrm>
            <a:off x="5816601" y="4366895"/>
            <a:ext cx="4233333" cy="36677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수정 차이 해소</a:t>
            </a:r>
            <a:endParaRPr lang="ko-KR" altLang="en-US"/>
          </a:p>
        </p:txBody>
      </p:sp>
      <p:cxnSp>
        <p:nvCxnSpPr>
          <p:cNvPr id="28" name=""/>
          <p:cNvCxnSpPr/>
          <p:nvPr/>
        </p:nvCxnSpPr>
        <p:spPr>
          <a:xfrm rot="16200000" flipH="1" flipV="1">
            <a:off x="192704" y="3409880"/>
            <a:ext cx="1953698" cy="0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"/>
          <p:cNvCxnSpPr/>
          <p:nvPr/>
        </p:nvCxnSpPr>
        <p:spPr>
          <a:xfrm rot="16200000" flipH="1" flipV="1">
            <a:off x="191165" y="5361447"/>
            <a:ext cx="1953698" cy="0"/>
          </a:xfrm>
          <a:prstGeom prst="straightConnector1">
            <a:avLst/>
          </a:prstGeom>
          <a:ln w="25400"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428720" y="2971818"/>
            <a:ext cx="731212" cy="9053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/>
              <a:t>요구사항개발</a:t>
            </a:r>
            <a:endParaRPr lang="ko-KR" altLang="en-US"/>
          </a:p>
        </p:txBody>
      </p:sp>
      <p:sp>
        <p:nvSpPr>
          <p:cNvPr id="31" name=""/>
          <p:cNvSpPr txBox="1"/>
          <p:nvPr/>
        </p:nvSpPr>
        <p:spPr>
          <a:xfrm>
            <a:off x="427179" y="5009975"/>
            <a:ext cx="731212" cy="9047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요구사항관리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도출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소프트웨어가 해결해야 할 문제 이해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고객으로부터 제시되는 요구에 대한 관련 정보 식별 후 수집 방법 결정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수집된 요구 사항을 구체적으로 표현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이해관계자와 효율적인 의사소통이 중요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고객 분석</a:t>
            </a:r>
            <a:r>
              <a:rPr lang="en-US" altLang="ko-KR"/>
              <a:t>,</a:t>
            </a:r>
            <a:r>
              <a:rPr lang="ko-KR" altLang="en-US"/>
              <a:t> 조직 환경 분석</a:t>
            </a:r>
            <a:r>
              <a:rPr lang="en-US" altLang="ko-KR"/>
              <a:t>,</a:t>
            </a:r>
            <a:r>
              <a:rPr lang="ko-KR" altLang="en-US"/>
              <a:t> 후보 요구사항 분류</a:t>
            </a:r>
            <a:r>
              <a:rPr lang="en-US" altLang="ko-KR"/>
              <a:t>,</a:t>
            </a:r>
            <a:r>
              <a:rPr lang="ko-KR" altLang="en-US"/>
              <a:t> 요구사항 소스 관리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분석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요구사항에 대해 충돌</a:t>
            </a:r>
            <a:r>
              <a:rPr lang="en-US" altLang="ko-KR"/>
              <a:t>,</a:t>
            </a:r>
            <a:r>
              <a:rPr lang="ko-KR" altLang="en-US"/>
              <a:t> 중복</a:t>
            </a:r>
            <a:r>
              <a:rPr lang="en-US" altLang="ko-KR"/>
              <a:t>,</a:t>
            </a:r>
            <a:r>
              <a:rPr lang="ko-KR" altLang="en-US"/>
              <a:t> 누락 등의 분석을 통해 완정성과 일관성 확보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요구사항들 간 상충되는 것들을 해결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소프트웨어의 범위 파악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소프트웨어의 환경 간 상호 작용 원리 이해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시스템 요구사항 정제</a:t>
            </a:r>
            <a:r>
              <a:rPr lang="en-US" altLang="ko-KR"/>
              <a:t>,</a:t>
            </a:r>
            <a:r>
              <a:rPr lang="ko-KR" altLang="en-US"/>
              <a:t> 분류</a:t>
            </a:r>
            <a:r>
              <a:rPr lang="en-US" altLang="ko-KR"/>
              <a:t>,</a:t>
            </a:r>
            <a:r>
              <a:rPr lang="ko-KR" altLang="en-US"/>
              <a:t> 모델링</a:t>
            </a:r>
            <a:r>
              <a:rPr lang="en-US" altLang="ko-KR"/>
              <a:t>,</a:t>
            </a:r>
            <a:r>
              <a:rPr lang="ko-KR" altLang="en-US"/>
              <a:t> 우선순위 부여 등 역할 수행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정의 문서화 수행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명세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체계적으로 검토</a:t>
            </a:r>
            <a:r>
              <a:rPr lang="en-US" altLang="ko-KR"/>
              <a:t>,</a:t>
            </a:r>
            <a:r>
              <a:rPr lang="ko-KR" altLang="en-US"/>
              <a:t> 평가</a:t>
            </a:r>
            <a:r>
              <a:rPr lang="en-US" altLang="ko-KR"/>
              <a:t>,</a:t>
            </a:r>
            <a:r>
              <a:rPr lang="ko-KR" altLang="en-US"/>
              <a:t> 승인될 수 있는 문서를 작성하는 단계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동의한 요구사항을 하나 이상의 형태로 저장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정형화된 요구사항을 생성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명세 기준 정의</a:t>
            </a:r>
            <a:r>
              <a:rPr lang="en-US" altLang="ko-KR"/>
              <a:t>,</a:t>
            </a:r>
            <a:r>
              <a:rPr lang="ko-KR" altLang="en-US"/>
              <a:t> 명세서 작성</a:t>
            </a:r>
            <a:r>
              <a:rPr lang="en-US" altLang="ko-KR"/>
              <a:t>,</a:t>
            </a:r>
            <a:r>
              <a:rPr lang="ko-KR" altLang="en-US"/>
              <a:t> 요구사항 추적 관련 정보 저장 등 수행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 및 검증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분석가가 요구사항을 이해했는지 확인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문서가 회사의 표준에 적합한지 검증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정의 문서들에 대한 형상 관리 수행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베이스 라인 수립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요구사항 용어 검증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개발 방법론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요구사항 확인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시스템의 요구분석부터 유지보수까지 전 공정을 체계화한 절차</a:t>
            </a:r>
            <a:endParaRPr lang="ko-KR" altLang="en-US"/>
          </a:p>
          <a:p>
            <a:pPr>
              <a:defRPr/>
            </a:pPr>
            <a:r>
              <a:rPr lang="ko-KR" altLang="en-US"/>
              <a:t>생명주기 모델 프로세스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요구사항 분석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요구사항을 고려하여 제품에 부합하는 요구와 조건을 결정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설계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시스템 명세 단계에서 정의한 기능을 수행할 수 있도록 방법을 논리적으로 결정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시스템 구조</a:t>
            </a:r>
            <a:r>
              <a:rPr lang="en-US" altLang="ko-KR"/>
              <a:t>,</a:t>
            </a:r>
            <a:r>
              <a:rPr lang="ko-KR" altLang="en-US"/>
              <a:t> 프로그램</a:t>
            </a:r>
            <a:r>
              <a:rPr lang="en-US" altLang="ko-KR"/>
              <a:t>,</a:t>
            </a:r>
            <a:r>
              <a:rPr lang="ko-KR" altLang="en-US"/>
              <a:t> 사용자 인터페이스 설계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구현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설계 단계에서 결정한 방법을 특정 프로그래밍 언어를 사용해 실제 프로그램을 작성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인터페이스 개발</a:t>
            </a:r>
            <a:r>
              <a:rPr lang="en-US" altLang="ko-KR"/>
              <a:t>,</a:t>
            </a:r>
            <a:r>
              <a:rPr lang="ko-KR" altLang="en-US"/>
              <a:t> 자료 구조 개발</a:t>
            </a:r>
            <a:r>
              <a:rPr lang="en-US" altLang="ko-KR"/>
              <a:t>,</a:t>
            </a:r>
            <a:r>
              <a:rPr lang="ko-KR" altLang="en-US"/>
              <a:t> 오류 처리 개발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테스트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시스템이 요구를 만족하는지</a:t>
            </a:r>
            <a:r>
              <a:rPr lang="en-US" altLang="ko-KR"/>
              <a:t>,</a:t>
            </a:r>
            <a:r>
              <a:rPr lang="ko-KR" altLang="en-US"/>
              <a:t> 예상과 실제 결과가 어떤 차이를 보이는지 검사 및 평가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단위 테스트</a:t>
            </a:r>
            <a:r>
              <a:rPr lang="en-US" altLang="ko-KR"/>
              <a:t>,</a:t>
            </a:r>
            <a:r>
              <a:rPr lang="ko-KR" altLang="en-US"/>
              <a:t> 통합 테스트</a:t>
            </a:r>
            <a:r>
              <a:rPr lang="en-US" altLang="ko-KR"/>
              <a:t>,</a:t>
            </a:r>
            <a:r>
              <a:rPr lang="ko-KR" altLang="en-US"/>
              <a:t> 시스템 테스트</a:t>
            </a:r>
            <a:r>
              <a:rPr lang="en-US" altLang="ko-KR"/>
              <a:t>,</a:t>
            </a:r>
            <a:r>
              <a:rPr lang="ko-KR" altLang="en-US"/>
              <a:t> 인수 테스트</a:t>
            </a:r>
            <a:endParaRPr lang="en-US" altLang="ko-KR"/>
          </a:p>
          <a:p>
            <a:pPr lvl="1">
              <a:defRPr/>
            </a:pPr>
            <a:r>
              <a:rPr lang="ko-KR" altLang="en-US"/>
              <a:t>유지보수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시스템이 인수되고 설치된 후 일어나는 모든 활동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 종류</a:t>
            </a:r>
            <a:endParaRPr lang="ko-KR" altLang="en-US"/>
          </a:p>
          <a:p>
            <a:pPr>
              <a:defRPr/>
            </a:pPr>
            <a:r>
              <a:rPr lang="ko-KR" altLang="en-US"/>
              <a:t>폭포수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각 단계를 확실히 마무리 지은 후 다음 단계로 넘어가는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프로토타이핑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주요 기능을 프로토타입으로 구현한 후 피드백을 반영하며 만들어가는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나선형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점진적으로 완벽한 시스템으로 개발해나가는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반복적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구현 대상을 나누어 병렬적</a:t>
            </a:r>
            <a:r>
              <a:rPr lang="en-US" altLang="ko-KR"/>
              <a:t>,</a:t>
            </a:r>
            <a:r>
              <a:rPr lang="ko-KR" altLang="en-US"/>
              <a:t> 혹은 반복적으로 개발하여 점증 완성시키는 모델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폭포수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각 단계를 확실히 마무리 지은 후 다음 단계로 넘어가는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가장 오래된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모형의 적용 경험과 성공 사례가 많음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장점 </a:t>
            </a:r>
            <a:r>
              <a:rPr lang="en-US" altLang="ko-KR"/>
              <a:t>:</a:t>
            </a:r>
            <a:r>
              <a:rPr lang="ko-KR" altLang="en-US"/>
              <a:t> 단계별 정의와 산출물이 명확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단점 </a:t>
            </a:r>
            <a:r>
              <a:rPr lang="en-US" altLang="ko-KR"/>
              <a:t>:</a:t>
            </a:r>
            <a:r>
              <a:rPr lang="ko-KR" altLang="en-US"/>
              <a:t> 요구사항 변경이 어려움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7794143" y="2487660"/>
            <a:ext cx="3569469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요구사항 분석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802221" y="3429000"/>
            <a:ext cx="3569469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7810306" y="4440959"/>
            <a:ext cx="3569469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13" name=""/>
          <p:cNvSpPr/>
          <p:nvPr/>
        </p:nvSpPr>
        <p:spPr>
          <a:xfrm>
            <a:off x="7779903" y="5407698"/>
            <a:ext cx="3569469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테스트</a:t>
            </a:r>
            <a:endParaRPr lang="ko-KR" altLang="en-US"/>
          </a:p>
        </p:txBody>
      </p:sp>
      <p:cxnSp>
        <p:nvCxnSpPr>
          <p:cNvPr id="15" name=""/>
          <p:cNvCxnSpPr/>
          <p:nvPr/>
        </p:nvCxnSpPr>
        <p:spPr>
          <a:xfrm rot="16200000" flipH="1">
            <a:off x="9386075" y="3228485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 rot="16200000" flipH="1">
            <a:off x="9402240" y="5188326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 flipH="1">
            <a:off x="9400699" y="4185892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프로토타이핑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주요 기능을 프로토타입으로 구현한 후 피드백을 반영하며 만들어가는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발주자</a:t>
            </a:r>
            <a:r>
              <a:rPr lang="en-US" altLang="ko-KR"/>
              <a:t>,</a:t>
            </a:r>
            <a:r>
              <a:rPr lang="ko-KR" altLang="en-US"/>
              <a:t> 개발자 모두에게 공동의 참조 모델 제공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프로토타입을 구현 단계의 골격으로 사용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장점 </a:t>
            </a:r>
            <a:r>
              <a:rPr lang="en-US" altLang="ko-KR"/>
              <a:t>:</a:t>
            </a:r>
            <a:r>
              <a:rPr lang="ko-KR" altLang="en-US"/>
              <a:t> 요구분석 용이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단점 </a:t>
            </a:r>
            <a:r>
              <a:rPr lang="en-US" altLang="ko-KR"/>
              <a:t>:</a:t>
            </a:r>
            <a:r>
              <a:rPr lang="ko-KR" altLang="en-US"/>
              <a:t> 프로토타입 폐기에 따른 비용 증가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8073158" y="2232698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요구사항 분석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8081236" y="3174038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프로토타입 개발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8089321" y="4185996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프로토타입 평가</a:t>
            </a:r>
            <a:endParaRPr lang="ko-KR" altLang="en-US"/>
          </a:p>
        </p:txBody>
      </p:sp>
      <p:sp>
        <p:nvSpPr>
          <p:cNvPr id="12" name=""/>
          <p:cNvSpPr/>
          <p:nvPr/>
        </p:nvSpPr>
        <p:spPr>
          <a:xfrm>
            <a:off x="8058918" y="5152735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구현</a:t>
            </a:r>
            <a:endParaRPr lang="ko-KR" altLang="en-US"/>
          </a:p>
        </p:txBody>
      </p:sp>
      <p:cxnSp>
        <p:nvCxnSpPr>
          <p:cNvPr id="13" name=""/>
          <p:cNvCxnSpPr/>
          <p:nvPr/>
        </p:nvCxnSpPr>
        <p:spPr>
          <a:xfrm rot="16200000" flipH="1">
            <a:off x="9300255" y="2963901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9316420" y="4923741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/>
          <p:nvPr/>
        </p:nvCxnSpPr>
        <p:spPr>
          <a:xfrm rot="16200000" flipH="1">
            <a:off x="9314879" y="3930833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"/>
          <p:cNvSpPr/>
          <p:nvPr/>
        </p:nvSpPr>
        <p:spPr>
          <a:xfrm>
            <a:off x="8057378" y="6171044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테스트</a:t>
            </a:r>
            <a:endParaRPr lang="ko-KR" altLang="en-US"/>
          </a:p>
        </p:txBody>
      </p:sp>
      <p:cxnSp>
        <p:nvCxnSpPr>
          <p:cNvPr id="18" name=""/>
          <p:cNvCxnSpPr/>
          <p:nvPr/>
        </p:nvCxnSpPr>
        <p:spPr>
          <a:xfrm rot="16200000" flipH="1">
            <a:off x="9305257" y="5913186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>
            <a:off x="11012436" y="4440959"/>
            <a:ext cx="318660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"/>
          <p:cNvCxnSpPr/>
          <p:nvPr/>
        </p:nvCxnSpPr>
        <p:spPr>
          <a:xfrm rot="16200000">
            <a:off x="10328161" y="3447069"/>
            <a:ext cx="2003557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"/>
          <p:cNvCxnSpPr/>
          <p:nvPr/>
        </p:nvCxnSpPr>
        <p:spPr>
          <a:xfrm rot="10800000">
            <a:off x="11002816" y="2457257"/>
            <a:ext cx="30787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나선형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점진적으로 완벽한 시스템으로 개발해나가는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위험 분석</a:t>
            </a:r>
            <a:r>
              <a:rPr lang="en-US" altLang="ko-KR"/>
              <a:t>,</a:t>
            </a:r>
            <a:r>
              <a:rPr lang="ko-KR" altLang="en-US"/>
              <a:t> 반복 개발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변경에 유연한 대처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장점 </a:t>
            </a:r>
            <a:r>
              <a:rPr lang="en-US" altLang="ko-KR"/>
              <a:t>:</a:t>
            </a:r>
            <a:r>
              <a:rPr lang="ko-KR" altLang="en-US"/>
              <a:t> 위험성 감소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단점 </a:t>
            </a:r>
            <a:r>
              <a:rPr lang="en-US" altLang="ko-KR"/>
              <a:t>:</a:t>
            </a:r>
            <a:r>
              <a:rPr lang="ko-KR" altLang="en-US"/>
              <a:t> 단계 반복에 따른 관리 어려움</a:t>
            </a:r>
            <a:endParaRPr lang="ko-KR" altLang="en-US"/>
          </a:p>
          <a:p>
            <a:pPr lvl="1"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7899979" y="2697798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계획 및 정의</a:t>
            </a:r>
            <a:endParaRPr lang="ko-KR" altLang="en-US"/>
          </a:p>
        </p:txBody>
      </p:sp>
      <p:sp>
        <p:nvSpPr>
          <p:cNvPr id="9" name=""/>
          <p:cNvSpPr/>
          <p:nvPr/>
        </p:nvSpPr>
        <p:spPr>
          <a:xfrm>
            <a:off x="7908057" y="3639137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위험분석</a:t>
            </a:r>
            <a:endParaRPr lang="ko-KR" altLang="en-US"/>
          </a:p>
        </p:txBody>
      </p:sp>
      <p:sp>
        <p:nvSpPr>
          <p:cNvPr id="10" name=""/>
          <p:cNvSpPr/>
          <p:nvPr/>
        </p:nvSpPr>
        <p:spPr>
          <a:xfrm>
            <a:off x="7916142" y="4651096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개발</a:t>
            </a: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7885739" y="5617835"/>
            <a:ext cx="2867122" cy="509924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고객평가</a:t>
            </a:r>
            <a:endParaRPr lang="ko-KR" altLang="en-US"/>
          </a:p>
        </p:txBody>
      </p:sp>
      <p:cxnSp>
        <p:nvCxnSpPr>
          <p:cNvPr id="12" name=""/>
          <p:cNvCxnSpPr/>
          <p:nvPr/>
        </p:nvCxnSpPr>
        <p:spPr>
          <a:xfrm rot="16200000" flipH="1">
            <a:off x="9127076" y="3429000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/>
          <p:cNvCxnSpPr/>
          <p:nvPr/>
        </p:nvCxnSpPr>
        <p:spPr>
          <a:xfrm rot="16200000" flipH="1">
            <a:off x="9143241" y="5388841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/>
          <p:nvPr/>
        </p:nvCxnSpPr>
        <p:spPr>
          <a:xfrm rot="16200000" flipH="1">
            <a:off x="9141700" y="4395932"/>
            <a:ext cx="38559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10810355" y="5887422"/>
            <a:ext cx="346694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/>
          <p:cNvCxnSpPr/>
          <p:nvPr/>
        </p:nvCxnSpPr>
        <p:spPr>
          <a:xfrm rot="16200000">
            <a:off x="9665909" y="4401242"/>
            <a:ext cx="2981702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"/>
          <p:cNvCxnSpPr/>
          <p:nvPr/>
        </p:nvCxnSpPr>
        <p:spPr>
          <a:xfrm rot="10800000">
            <a:off x="10829637" y="2922357"/>
            <a:ext cx="307879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생명주기 모델</a:t>
            </a:r>
            <a:endParaRPr lang="ko-KR" altLang="en-US"/>
          </a:p>
        </p:txBody>
      </p:sp>
      <p:sp>
        <p:nvSpPr>
          <p:cNvPr id="3" name="텍스트 개체 틀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반복적 모델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구현 대상을 나누어 병렬적</a:t>
            </a:r>
            <a:r>
              <a:rPr lang="en-US" altLang="ko-KR"/>
              <a:t>,</a:t>
            </a:r>
            <a:r>
              <a:rPr lang="ko-KR" altLang="en-US"/>
              <a:t> 혹은 반복적으로 개발하여 점증 완성시키는 모델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증분방식으로 병행 개발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장점 </a:t>
            </a:r>
            <a:r>
              <a:rPr lang="en-US" altLang="ko-KR"/>
              <a:t>:</a:t>
            </a:r>
            <a:r>
              <a:rPr lang="ko-KR" altLang="en-US"/>
              <a:t> 일정 단축 가능</a:t>
            </a:r>
            <a:endParaRPr lang="ko-KR" altLang="en-US"/>
          </a:p>
          <a:p>
            <a:pPr lvl="1">
              <a:defRPr/>
            </a:pPr>
            <a:endParaRPr lang="ko-KR" altLang="en-US"/>
          </a:p>
          <a:p>
            <a:pPr lvl="1">
              <a:defRPr/>
            </a:pPr>
            <a:r>
              <a:rPr lang="ko-KR" altLang="en-US"/>
              <a:t>단점 </a:t>
            </a:r>
            <a:r>
              <a:rPr lang="en-US" altLang="ko-KR"/>
              <a:t>: </a:t>
            </a:r>
            <a:r>
              <a:rPr lang="ko-KR" altLang="en-US"/>
              <a:t>관리 비용 증가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  <p:sp>
        <p:nvSpPr>
          <p:cNvPr id="8" name=""/>
          <p:cNvSpPr/>
          <p:nvPr/>
        </p:nvSpPr>
        <p:spPr>
          <a:xfrm>
            <a:off x="4969837" y="3844252"/>
            <a:ext cx="1173788" cy="132772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개발</a:t>
            </a:r>
            <a:endParaRPr lang="ko-KR" altLang="en-US"/>
          </a:p>
          <a:p>
            <a:pPr algn="ctr">
              <a:defRPr/>
            </a:pPr>
            <a:r>
              <a:rPr lang="ko-KR" altLang="en-US"/>
              <a:t>대상</a:t>
            </a:r>
            <a:endParaRPr lang="ko-KR" altLang="en-US"/>
          </a:p>
        </p:txBody>
      </p:sp>
      <p:cxnSp>
        <p:nvCxnSpPr>
          <p:cNvPr id="9" name=""/>
          <p:cNvCxnSpPr/>
          <p:nvPr/>
        </p:nvCxnSpPr>
        <p:spPr>
          <a:xfrm>
            <a:off x="6221038" y="4508115"/>
            <a:ext cx="875566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"/>
          <p:cNvCxnSpPr/>
          <p:nvPr/>
        </p:nvCxnSpPr>
        <p:spPr>
          <a:xfrm rot="16200000">
            <a:off x="5286762" y="4489094"/>
            <a:ext cx="2694704" cy="0"/>
          </a:xfrm>
          <a:prstGeom prst="line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"/>
          <p:cNvCxnSpPr/>
          <p:nvPr/>
        </p:nvCxnSpPr>
        <p:spPr>
          <a:xfrm>
            <a:off x="6624589" y="3140185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"/>
          <p:cNvCxnSpPr/>
          <p:nvPr/>
        </p:nvCxnSpPr>
        <p:spPr>
          <a:xfrm>
            <a:off x="6624589" y="5832201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"/>
          <p:cNvSpPr/>
          <p:nvPr/>
        </p:nvSpPr>
        <p:spPr>
          <a:xfrm>
            <a:off x="7173575" y="2968722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분석 </a:t>
            </a:r>
            <a:endParaRPr lang="ko-KR" altLang="en-US"/>
          </a:p>
        </p:txBody>
      </p:sp>
      <p:sp>
        <p:nvSpPr>
          <p:cNvPr id="14" name=""/>
          <p:cNvSpPr/>
          <p:nvPr/>
        </p:nvSpPr>
        <p:spPr>
          <a:xfrm>
            <a:off x="10328948" y="2986424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15" name=""/>
          <p:cNvSpPr/>
          <p:nvPr/>
        </p:nvSpPr>
        <p:spPr>
          <a:xfrm>
            <a:off x="8748373" y="2975265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cxnSp>
        <p:nvCxnSpPr>
          <p:cNvPr id="16" name=""/>
          <p:cNvCxnSpPr/>
          <p:nvPr/>
        </p:nvCxnSpPr>
        <p:spPr>
          <a:xfrm>
            <a:off x="8239701" y="3157888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/>
          <p:cNvCxnSpPr/>
          <p:nvPr/>
        </p:nvCxnSpPr>
        <p:spPr>
          <a:xfrm>
            <a:off x="9806708" y="3175591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"/>
          <p:cNvSpPr/>
          <p:nvPr/>
        </p:nvSpPr>
        <p:spPr>
          <a:xfrm>
            <a:off x="7181657" y="4304531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19" name=""/>
          <p:cNvSpPr/>
          <p:nvPr/>
        </p:nvSpPr>
        <p:spPr>
          <a:xfrm>
            <a:off x="10337030" y="4322234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20" name=""/>
          <p:cNvSpPr/>
          <p:nvPr/>
        </p:nvSpPr>
        <p:spPr>
          <a:xfrm>
            <a:off x="8756455" y="4311074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cxnSp>
        <p:nvCxnSpPr>
          <p:cNvPr id="21" name=""/>
          <p:cNvCxnSpPr/>
          <p:nvPr/>
        </p:nvCxnSpPr>
        <p:spPr>
          <a:xfrm>
            <a:off x="8247783" y="4493697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"/>
          <p:cNvCxnSpPr/>
          <p:nvPr/>
        </p:nvCxnSpPr>
        <p:spPr>
          <a:xfrm>
            <a:off x="9814790" y="4511401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/>
          <p:nvPr/>
        </p:nvSpPr>
        <p:spPr>
          <a:xfrm>
            <a:off x="7172034" y="5603395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29" name=""/>
          <p:cNvSpPr/>
          <p:nvPr/>
        </p:nvSpPr>
        <p:spPr>
          <a:xfrm>
            <a:off x="10327407" y="5621097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구현</a:t>
            </a:r>
            <a:endParaRPr lang="ko-KR" altLang="en-US"/>
          </a:p>
        </p:txBody>
      </p:sp>
      <p:sp>
        <p:nvSpPr>
          <p:cNvPr id="30" name=""/>
          <p:cNvSpPr/>
          <p:nvPr/>
        </p:nvSpPr>
        <p:spPr>
          <a:xfrm>
            <a:off x="8746832" y="5609938"/>
            <a:ext cx="1010226" cy="44257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cxnSp>
        <p:nvCxnSpPr>
          <p:cNvPr id="31" name=""/>
          <p:cNvCxnSpPr/>
          <p:nvPr/>
        </p:nvCxnSpPr>
        <p:spPr>
          <a:xfrm>
            <a:off x="8238161" y="5792561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"/>
          <p:cNvCxnSpPr/>
          <p:nvPr/>
        </p:nvCxnSpPr>
        <p:spPr>
          <a:xfrm>
            <a:off x="9805167" y="5810264"/>
            <a:ext cx="461433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소프트웨어 개발 방법론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전 과정에 지속적으로 적용할 수 있는 방법</a:t>
            </a:r>
            <a:r>
              <a:rPr lang="en-US" altLang="ko-KR"/>
              <a:t>,</a:t>
            </a:r>
            <a:r>
              <a:rPr lang="ko-KR" altLang="en-US"/>
              <a:t> 절차</a:t>
            </a:r>
            <a:r>
              <a:rPr lang="en-US" altLang="ko-KR"/>
              <a:t>,</a:t>
            </a:r>
            <a:r>
              <a:rPr lang="ko-KR" altLang="en-US"/>
              <a:t> 기법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개발 방법론 종류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구조적 방법론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기능에 따라 나누어 개발하고 통합하는 분할과 정복 접근 방식의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정보공학 방법론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개발에 필요한 관리 절차와 작업 기법을 체계화한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객체 지향 방법론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객체 단위로 시스템을 분석 및 설계하는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컴포넌트 기반 방법론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컴포넌트를 조립해서 하나의 새로운 응용 프로그램을 완성하는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애자일 방법론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변화에 유연하고 신속하게 적응하면서 효율적으로 시스템을 개발할 수 있는 방법론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제품 계열 방법론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특정 제품에 적용하고 싶은 공통된 기능을 정의하여 개발하는 방법론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818</ep:Words>
  <ep:PresentationFormat>와이드스크린</ep:PresentationFormat>
  <ep:Paragraphs>170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ep:HeadingPairs>
  <ep:TitlesOfParts>
    <vt:vector size="22" baseType="lpstr">
      <vt:lpstr>CryptoCraft 테마</vt:lpstr>
      <vt:lpstr>제목 테마</vt:lpstr>
      <vt:lpstr>정보처리기사</vt:lpstr>
      <vt:lpstr>슬라이드 2</vt:lpstr>
      <vt:lpstr>소프트웨어 생명주기 모델</vt:lpstr>
      <vt:lpstr>소프트웨어 생명주기 모델</vt:lpstr>
      <vt:lpstr>소프트웨어 생명주기 모델</vt:lpstr>
      <vt:lpstr>소프트웨어 생명주기 모델</vt:lpstr>
      <vt:lpstr>소프트웨어 생명주기 모델</vt:lpstr>
      <vt:lpstr>소프트웨어 생명주기 모델</vt:lpstr>
      <vt:lpstr>소프트웨어 개발 방법론</vt:lpstr>
      <vt:lpstr>소프트웨어 개발 방법론</vt:lpstr>
      <vt:lpstr>소프트웨어 개발 방법론</vt:lpstr>
      <vt:lpstr>소프트웨어 개발 방법론</vt:lpstr>
      <vt:lpstr>요구사항 확인</vt:lpstr>
      <vt:lpstr>요구사항 확인</vt:lpstr>
      <vt:lpstr>요구사항 확인</vt:lpstr>
      <vt:lpstr>요구사항 확인</vt:lpstr>
      <vt:lpstr>요구사항 확인</vt:lpstr>
      <vt:lpstr>요구사항 확인</vt:lpstr>
      <vt:lpstr>요구사항 확인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TOP</cp:lastModifiedBy>
  <dcterms:modified xsi:type="dcterms:W3CDTF">2022-10-03T04:09:25.028</dcterms:modified>
  <cp:revision>110</cp:revision>
  <dc:title>PowerPoint 프레젠테이션</dc:title>
  <cp:version>1000.0000.01</cp:version>
</cp:coreProperties>
</file>