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63" r:id="rId4"/>
    <p:sldId id="261" r:id="rId5"/>
    <p:sldId id="260" r:id="rId6"/>
    <p:sldId id="264" r:id="rId7"/>
    <p:sldId id="266" r:id="rId8"/>
    <p:sldId id="267" r:id="rId9"/>
    <p:sldId id="262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11CA0-862D-C04C-BF83-5FC20693F260}" v="368" dt="2022-09-18T16:06:52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41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160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2022. 9. 18.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43mKHFng94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8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4800" dirty="0"/>
              <a:t>ARMv8</a:t>
            </a:r>
            <a:r>
              <a:rPr kumimoji="1" lang="ko-KR" altLang="en-US" sz="4800" dirty="0"/>
              <a:t>상에서 </a:t>
            </a:r>
            <a:r>
              <a:rPr kumimoji="1" lang="en-US" altLang="ko-Kore-KR" sz="4800" dirty="0"/>
              <a:t>Classic </a:t>
            </a:r>
            <a:r>
              <a:rPr kumimoji="1" lang="en-US" altLang="ko-Kore-KR" sz="4800" dirty="0" err="1"/>
              <a:t>McEliece</a:t>
            </a:r>
            <a:r>
              <a:rPr kumimoji="1" lang="ko-KR" altLang="en-US" sz="4800" dirty="0"/>
              <a:t>의 </a:t>
            </a:r>
            <a:r>
              <a:rPr lang="en-US" altLang="ko-KR" sz="4800" spc="-100" dirty="0"/>
              <a:t>Multiplication and Inversion</a:t>
            </a:r>
            <a:r>
              <a:rPr lang="ko-KR" altLang="en-US" sz="4800" spc="-100" dirty="0"/>
              <a:t> </a:t>
            </a:r>
            <a:r>
              <a:rPr lang="en-US" altLang="ko-KR" sz="4800" spc="-100" dirty="0"/>
              <a:t>operation</a:t>
            </a:r>
            <a:r>
              <a:rPr lang="ko-KR" altLang="en-US" sz="4800" spc="-100" dirty="0"/>
              <a:t> </a:t>
            </a:r>
            <a:r>
              <a:rPr kumimoji="1" lang="ko-KR" altLang="en-US" sz="4800" dirty="0"/>
              <a:t>구현</a:t>
            </a:r>
            <a:endParaRPr kumimoji="1" lang="ko-Kore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ore-KR" dirty="0">
                <a:hlinkClick r:id="rId2"/>
              </a:rPr>
              <a:t>https://youtu.be/g43mKHFng94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sz="3600" dirty="0"/>
              <a:t>Classic </a:t>
            </a:r>
            <a:r>
              <a:rPr kumimoji="1" lang="en-US" altLang="ko-Kore-KR" sz="3600" dirty="0" err="1"/>
              <a:t>McEliece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ore-KR" sz="2400" dirty="0"/>
                  <a:t>NIST PQC 4</a:t>
                </a:r>
                <a:r>
                  <a:rPr kumimoji="1" lang="ko-KR" altLang="en-US" sz="2400" dirty="0"/>
                  <a:t>라운드 후보군 중 유일한 코드기반 암호</a:t>
                </a:r>
                <a:endParaRPr kumimoji="1" lang="en-US" altLang="ko-KR" sz="2400" dirty="0"/>
              </a:p>
              <a:p>
                <a:r>
                  <a:rPr kumimoji="1" lang="ko-KR" altLang="en-US" sz="2400" dirty="0"/>
                  <a:t> </a:t>
                </a:r>
                <a:r>
                  <a:rPr kumimoji="1" lang="en-US" altLang="ko-Kore-KR" sz="2400" dirty="0"/>
                  <a:t>Key generation, Encapsulation, Decapsulation</a:t>
                </a:r>
                <a:r>
                  <a:rPr kumimoji="1" lang="ko-KR" altLang="en-US" sz="2400" dirty="0"/>
                  <a:t> </a:t>
                </a:r>
                <a:r>
                  <a:rPr kumimoji="1" lang="en-US" altLang="ko-KR" sz="2400" dirty="0"/>
                  <a:t>3</a:t>
                </a:r>
                <a:r>
                  <a:rPr kumimoji="1" lang="ko-KR" altLang="en-US" sz="2400" dirty="0"/>
                  <a:t>단계 수행</a:t>
                </a:r>
                <a:endParaRPr kumimoji="1" lang="en-US" altLang="ko-KR" sz="2400" dirty="0"/>
              </a:p>
              <a:p>
                <a:r>
                  <a:rPr lang="en-US" altLang="ko-KR" sz="2400" spc="-100" dirty="0"/>
                  <a:t>E</a:t>
                </a:r>
                <a:r>
                  <a:rPr lang="en-US" altLang="ko-KR" sz="2400" spc="-100" dirty="0">
                    <a:solidFill>
                      <a:schemeClr val="tx1"/>
                    </a:solidFill>
                  </a:rPr>
                  <a:t>xtended binary finite-filed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400" b="1" i="1" spc="-100">
                            <a:solidFill>
                              <a:schemeClr val="tx1"/>
                            </a:solidFill>
                          </a:rPr>
                        </m:ctrlPr>
                      </m:sSubPr>
                      <m:e>
                        <m:r>
                          <a:rPr lang="en-US" altLang="ko-Kore-KR" sz="2400" b="1" i="1" spc="-100">
                            <a:solidFill>
                              <a:schemeClr val="tx1"/>
                            </a:solidFill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400" b="1" i="1" spc="-100">
                                <a:solidFill>
                                  <a:schemeClr val="tx1"/>
                                </a:solidFill>
                              </a:rPr>
                            </m:ctrlPr>
                          </m:sSupPr>
                          <m:e>
                            <m:r>
                              <a:rPr lang="en-US" altLang="ko-Kore-KR" sz="2400" b="1" i="1" spc="-100">
                                <a:solidFill>
                                  <a:schemeClr val="tx1"/>
                                </a:solidFill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400" b="1" i="1" spc="-100">
                                <a:solidFill>
                                  <a:schemeClr val="tx1"/>
                                </a:solidFill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r>
                  <a:rPr kumimoji="1" lang="en-US" altLang="ko-KR" sz="2400" dirty="0"/>
                  <a:t> </a:t>
                </a:r>
                <a:r>
                  <a:rPr kumimoji="1" lang="ko-KR" altLang="en-US" sz="2400" dirty="0"/>
                  <a:t>상의 </a:t>
                </a:r>
                <a:r>
                  <a:rPr lang="en-US" altLang="ko-KR" sz="2400" spc="-100" dirty="0"/>
                  <a:t>Multiplication </a:t>
                </a:r>
                <a:r>
                  <a:rPr lang="ko-KR" altLang="en-US" sz="2400" spc="-100" dirty="0"/>
                  <a:t>과</a:t>
                </a:r>
                <a:r>
                  <a:rPr lang="en-US" altLang="ko-KR" sz="2400" spc="-100" dirty="0"/>
                  <a:t> Inversion</a:t>
                </a:r>
                <a:r>
                  <a:rPr lang="ko-KR" altLang="en-US" sz="2400" spc="-100" dirty="0"/>
                  <a:t> 연산 </a:t>
                </a:r>
                <a:endParaRPr kumimoji="1" lang="en-US" altLang="ko-KR" sz="2400" dirty="0"/>
              </a:p>
              <a:p>
                <a:pPr lvl="1"/>
                <a:r>
                  <a:rPr kumimoji="1" lang="en-US" altLang="ko-KR" sz="2000" dirty="0"/>
                  <a:t>Public keygen : inverse +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multiplication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b="1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b="1" i="1" spc="-10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000" b="1" i="1" spc="-1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1" i="1" spc="-1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000" b="1" i="1" spc="-10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/>
                  <a:t>Secret keygen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inverse +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multiplication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b="1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b="1" i="1" spc="-10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000" b="1" i="1" spc="-1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1" i="1" spc="-1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000" b="1" i="1" spc="-10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endParaRPr kumimoji="1" lang="en-US" altLang="ko-KR" sz="2000" dirty="0"/>
              </a:p>
              <a:p>
                <a:pPr lvl="1"/>
                <a:r>
                  <a:rPr kumimoji="1" lang="en-US" altLang="ko-KR" sz="2000" dirty="0" err="1"/>
                  <a:t>Encap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X</a:t>
                </a:r>
              </a:p>
              <a:p>
                <a:pPr lvl="1"/>
                <a:r>
                  <a:rPr kumimoji="1" lang="en-US" altLang="ko-KR" sz="2000" dirty="0" err="1"/>
                  <a:t>Decap</a:t>
                </a:r>
                <a:r>
                  <a:rPr kumimoji="1" lang="en-US" altLang="ko-KR" sz="2000" dirty="0"/>
                  <a:t> 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inverse +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multiplication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sz="2000" b="1" i="1" spc="-10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2000" b="1" i="1" spc="-10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sz="2000" b="1" i="1" spc="-1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sz="2000" b="1" i="1" spc="-1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sz="2000" b="1" i="1" spc="-100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p>
                        </m:sSup>
                      </m:sub>
                    </m:sSub>
                  </m:oMath>
                </a14:m>
                <a:endParaRPr kumimoji="1" lang="en-US" altLang="ko-KR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5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E258B963-959E-CE52-6F02-DE739711C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022011"/>
              </p:ext>
            </p:extLst>
          </p:nvPr>
        </p:nvGraphicFramePr>
        <p:xfrm>
          <a:off x="455370" y="4253852"/>
          <a:ext cx="11281259" cy="21794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54382">
                  <a:extLst>
                    <a:ext uri="{9D8B030D-6E8A-4147-A177-3AD203B41FA5}">
                      <a16:colId xmlns:a16="http://schemas.microsoft.com/office/drawing/2014/main" val="4008625757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10705542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2366846792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932771113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1627063959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2297495851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3536989340"/>
                    </a:ext>
                  </a:extLst>
                </a:gridCol>
                <a:gridCol w="1332411">
                  <a:extLst>
                    <a:ext uri="{9D8B030D-6E8A-4147-A177-3AD203B41FA5}">
                      <a16:colId xmlns:a16="http://schemas.microsoft.com/office/drawing/2014/main" val="1932870484"/>
                    </a:ext>
                  </a:extLst>
                </a:gridCol>
              </a:tblGrid>
              <a:tr h="503053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Algorithm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dirty="0"/>
                        <a:t>m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altLang="ko-Kore-KR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endParaRPr lang="en" altLang="ko-Kore-KR" sz="14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altLang="ko-Kore-KR" sz="1600" dirty="0"/>
                        <a:t>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level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Public key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Secret key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Ciphertext</a:t>
                      </a:r>
                      <a:endParaRPr lang="ko-Kore-KR" altLang="en-US" sz="1600" dirty="0"/>
                    </a:p>
                  </a:txBody>
                  <a:tcPr anchor="ctr">
                    <a:solidFill>
                      <a:srgbClr val="D0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379833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348864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3488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64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261,120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6,492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128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4941178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460896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4608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86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524,160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13,608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188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36078219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6688128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6688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1,044,992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13,932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240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0838117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6960119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6960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119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1,047,319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13,948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226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6302321"/>
                  </a:ext>
                </a:extLst>
              </a:tr>
              <a:tr h="29124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 err="1"/>
                        <a:t>Mceliece</a:t>
                      </a:r>
                      <a:r>
                        <a:rPr lang="en-US" altLang="ko-Kore-KR" sz="1600" dirty="0"/>
                        <a:t> 8192128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8192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128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5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1,357,824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14,120</a:t>
                      </a:r>
                      <a:endParaRPr lang="ko-Kore-KR" altLang="en-US" sz="1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240</a:t>
                      </a:r>
                      <a:endParaRPr lang="ko-Kore-KR" altLang="en-US" sz="1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61997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27F8721-5843-62CD-FC0D-22A75C9497AE}"/>
              </a:ext>
            </a:extLst>
          </p:cNvPr>
          <p:cNvSpPr txBox="1"/>
          <p:nvPr/>
        </p:nvSpPr>
        <p:spPr>
          <a:xfrm>
            <a:off x="4360951" y="6433305"/>
            <a:ext cx="3470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ko-Kore-KR" dirty="0"/>
              <a:t>Parameters of Classic </a:t>
            </a:r>
            <a:r>
              <a:rPr lang="en" altLang="ko-Kore-KR" dirty="0" err="1"/>
              <a:t>McEliece</a:t>
            </a:r>
            <a:endParaRPr lang="en" altLang="ko-Kore-K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1C3581-5F21-E456-653A-79B020B54302}"/>
                  </a:ext>
                </a:extLst>
              </p:cNvPr>
              <p:cNvSpPr txBox="1"/>
              <p:nvPr/>
            </p:nvSpPr>
            <p:spPr>
              <a:xfrm>
                <a:off x="7274103" y="2604148"/>
                <a:ext cx="4462526" cy="917944"/>
              </a:xfrm>
              <a:prstGeom prst="rect">
                <a:avLst/>
              </a:prstGeom>
              <a:noFill/>
              <a:ln w="19050"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ore-KR" b="1" i="1" spc="-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pc="-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pc="-10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b="1" i="1" spc="-1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b="1" i="1" spc="-1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b="1" i="1" spc="-10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ore-KR" b="1" i="1" spc="-100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sub>
                    </m:sSub>
                    <m:r>
                      <a:rPr lang="en-US" altLang="ko-Kore-KR" b="1" i="1" spc="-10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 spc="-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spc="-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b="1" i="1" spc="-1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pc="-100" dirty="0"/>
                  <a:t>/</a:t>
                </a:r>
                <a14:m>
                  <m:oMath xmlns:m="http://schemas.openxmlformats.org/officeDocument/2006/math">
                    <m:r>
                      <a:rPr lang="en-US" altLang="ko-KR" i="1" spc="-10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ko-KR" i="1" spc="-1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  <m:r>
                      <a:rPr lang="en-US" altLang="ko-KR" i="1" spc="-10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ko-KR" i="1" spc="-10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ko-KR" i="1" spc="-10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r>
                  <a:rPr lang="en-US" altLang="ko-Kore-KR" b="1" i="1" spc="-100" dirty="0">
                    <a:latin typeface="Cambria Math" panose="02040503050406030204" pitchFamily="18" charset="0"/>
                  </a:rPr>
                  <a:t>.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ore-KR" b="1" i="1" spc="-10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ore-KR" b="1" i="1" spc="-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b="1" i="1" spc="-10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b>
                        <m:sSup>
                          <m:sSupPr>
                            <m:ctrlPr>
                              <a:rPr lang="en-US" altLang="ko-Kore-KR" b="1" i="1" spc="-1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ore-KR" b="1" i="1" spc="-10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  <m:sup>
                            <m:r>
                              <a:rPr lang="en-US" altLang="ko-Kore-KR" b="1" i="1" spc="-100">
                                <a:latin typeface="Cambria Math" panose="02040503050406030204" pitchFamily="18" charset="0"/>
                              </a:rPr>
                              <m:t>𝟏𝟑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altLang="ko-KR" spc="-100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pc="-10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pc="-1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i="1" spc="-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pc="-100" dirty="0"/>
                  <a:t> /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i="1" spc="-10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ko-KR" i="1" spc="-1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pc="-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spc="-100">
                                <a:latin typeface="Cambria Math" panose="02040503050406030204" pitchFamily="18" charset="0"/>
                              </a:rPr>
                              <m:t>13</m:t>
                            </m:r>
                          </m:sup>
                        </m:sSup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US" altLang="ko-KR" i="1" spc="-1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pc="-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spc="-10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altLang="ko-KR" i="1" spc="-10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i="1" spc="-10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altLang="ko-KR" i="1" spc="-10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i="1" spc="-10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altLang="ko-KR" sz="1800" spc="-1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ko-KR" sz="2000" spc="-1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1C3581-5F21-E456-653A-79B020B54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4103" y="2604148"/>
                <a:ext cx="4462526" cy="917944"/>
              </a:xfrm>
              <a:prstGeom prst="rect">
                <a:avLst/>
              </a:prstGeom>
              <a:blipFill>
                <a:blip r:embed="rId3"/>
                <a:stretch>
                  <a:fillRect b="-5333"/>
                </a:stretch>
              </a:blipFill>
              <a:ln w="1905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2480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Multiplication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Secret key gen</a:t>
            </a:r>
            <a:r>
              <a:rPr kumimoji="1" lang="ko-KR" altLang="en-US" sz="2400" dirty="0"/>
              <a:t>의</a:t>
            </a:r>
            <a:r>
              <a:rPr kumimoji="1" lang="en-US" altLang="ko-Kore-KR" sz="2400" dirty="0"/>
              <a:t> </a:t>
            </a:r>
            <a:r>
              <a:rPr kumimoji="1" lang="ko-KR" altLang="en-US" sz="2400" dirty="0"/>
              <a:t>일부</a:t>
            </a:r>
            <a:endParaRPr kumimoji="1" lang="en-US" altLang="ko-Kore-KR" sz="24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73D4C783-FF41-9BA1-6ED2-BF8E047071EF}"/>
              </a:ext>
            </a:extLst>
          </p:cNvPr>
          <p:cNvGrpSpPr/>
          <p:nvPr/>
        </p:nvGrpSpPr>
        <p:grpSpPr>
          <a:xfrm>
            <a:off x="411162" y="1676951"/>
            <a:ext cx="4705368" cy="4973302"/>
            <a:chOff x="6828083" y="1391151"/>
            <a:chExt cx="4797885" cy="5181049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7E1A6BD-D5D5-69A2-2D6D-6A8BA8127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828083" y="1391151"/>
              <a:ext cx="4797885" cy="5181049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B902F5F-50A7-677D-849B-195A791C07D3}"/>
                </a:ext>
              </a:extLst>
            </p:cNvPr>
            <p:cNvSpPr/>
            <p:nvPr/>
          </p:nvSpPr>
          <p:spPr>
            <a:xfrm>
              <a:off x="7017249" y="4345969"/>
              <a:ext cx="4243227" cy="585627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B0F7EC75-BF2E-C82F-F16D-979E1F1EF2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6096"/>
            <a:ext cx="5119913" cy="449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226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Multiplication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BD7EDF-D964-174C-031C-1014193A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063" y="1062377"/>
            <a:ext cx="1859516" cy="57430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4EEC3F-F258-673F-2A41-777ECD40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21" y="1165343"/>
            <a:ext cx="5310786" cy="548491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A9E408-D5ED-0122-0709-C58346B1A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917" y="1102616"/>
            <a:ext cx="1833459" cy="5743041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566735E-7EEC-0A11-67D8-802F57DED4EF}"/>
              </a:ext>
            </a:extLst>
          </p:cNvPr>
          <p:cNvSpPr/>
          <p:nvPr/>
        </p:nvSpPr>
        <p:spPr>
          <a:xfrm>
            <a:off x="2342508" y="3226085"/>
            <a:ext cx="3082247" cy="202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00836266-ADF0-F25C-3F30-D5EC37A76C40}"/>
              </a:ext>
            </a:extLst>
          </p:cNvPr>
          <p:cNvSpPr/>
          <p:nvPr/>
        </p:nvSpPr>
        <p:spPr>
          <a:xfrm>
            <a:off x="2638746" y="4159321"/>
            <a:ext cx="3330539" cy="202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0F7F6A-3580-7FA4-39AE-CA828E36CFC4}"/>
              </a:ext>
            </a:extLst>
          </p:cNvPr>
          <p:cNvSpPr/>
          <p:nvPr/>
        </p:nvSpPr>
        <p:spPr>
          <a:xfrm>
            <a:off x="2638745" y="4557669"/>
            <a:ext cx="3330539" cy="202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663710A0-0D7E-181A-0166-4065F1C083D6}"/>
              </a:ext>
            </a:extLst>
          </p:cNvPr>
          <p:cNvSpPr/>
          <p:nvPr/>
        </p:nvSpPr>
        <p:spPr>
          <a:xfrm>
            <a:off x="2638745" y="4956017"/>
            <a:ext cx="3330539" cy="202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EB5E430-CEAF-66B5-FB2A-B48E2F353CD2}"/>
              </a:ext>
            </a:extLst>
          </p:cNvPr>
          <p:cNvSpPr/>
          <p:nvPr/>
        </p:nvSpPr>
        <p:spPr>
          <a:xfrm>
            <a:off x="2638744" y="5388284"/>
            <a:ext cx="3330539" cy="202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636739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Multiplication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BD7EDF-D964-174C-031C-1014193A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063" y="1062377"/>
            <a:ext cx="1859516" cy="57430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4EEC3F-F258-673F-2A41-777ECD40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421" y="1312885"/>
            <a:ext cx="5075611" cy="5242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A9E408-D5ED-0122-0709-C58346B1A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917" y="1102616"/>
            <a:ext cx="1833459" cy="57430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A6F622-CEDF-7C5D-41D5-7D135CADCF86}"/>
              </a:ext>
            </a:extLst>
          </p:cNvPr>
          <p:cNvSpPr/>
          <p:nvPr/>
        </p:nvSpPr>
        <p:spPr>
          <a:xfrm>
            <a:off x="7497917" y="2208944"/>
            <a:ext cx="1543341" cy="7500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5EA070-6790-E635-8EB6-1BAF65524966}"/>
              </a:ext>
            </a:extLst>
          </p:cNvPr>
          <p:cNvSpPr/>
          <p:nvPr/>
        </p:nvSpPr>
        <p:spPr>
          <a:xfrm>
            <a:off x="888820" y="2496620"/>
            <a:ext cx="3739704" cy="46233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8818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Multiplication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BD7EDF-D964-174C-031C-1014193A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6063" y="1062377"/>
            <a:ext cx="1859516" cy="574304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5A9E408-D5ED-0122-0709-C58346B1A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7917" y="1102616"/>
            <a:ext cx="1833459" cy="5743041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2CA6F622-CEDF-7C5D-41D5-7D135CADCF86}"/>
              </a:ext>
            </a:extLst>
          </p:cNvPr>
          <p:cNvSpPr/>
          <p:nvPr/>
        </p:nvSpPr>
        <p:spPr>
          <a:xfrm>
            <a:off x="7497917" y="3113070"/>
            <a:ext cx="1543341" cy="353718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F5A4A2C-C1E7-FC8A-6D64-7CAC5AEE3D34}"/>
              </a:ext>
            </a:extLst>
          </p:cNvPr>
          <p:cNvGrpSpPr/>
          <p:nvPr/>
        </p:nvGrpSpPr>
        <p:grpSpPr>
          <a:xfrm>
            <a:off x="887506" y="1685299"/>
            <a:ext cx="4743917" cy="4724466"/>
            <a:chOff x="1276996" y="1685299"/>
            <a:chExt cx="4354427" cy="4497195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D44EEC3F-F258-673F-2A41-777ECD40046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6996" y="1685299"/>
              <a:ext cx="4354427" cy="4497195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0EC2E024-DA01-62CD-034D-2F5FFFDD8275}"/>
                </a:ext>
              </a:extLst>
            </p:cNvPr>
            <p:cNvSpPr/>
            <p:nvPr/>
          </p:nvSpPr>
          <p:spPr>
            <a:xfrm>
              <a:off x="1397285" y="3113070"/>
              <a:ext cx="3739704" cy="62672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2FF48D6-FF20-AC21-1059-446EF96B3AFE}"/>
                </a:ext>
              </a:extLst>
            </p:cNvPr>
            <p:cNvSpPr/>
            <p:nvPr/>
          </p:nvSpPr>
          <p:spPr>
            <a:xfrm>
              <a:off x="1910993" y="2486346"/>
              <a:ext cx="277403" cy="1305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95455D44-6712-A0F9-3988-29B66C04C365}"/>
              </a:ext>
            </a:extLst>
          </p:cNvPr>
          <p:cNvCxnSpPr>
            <a:cxnSpLocks/>
          </p:cNvCxnSpPr>
          <p:nvPr/>
        </p:nvCxnSpPr>
        <p:spPr>
          <a:xfrm flipV="1">
            <a:off x="1880428" y="2032014"/>
            <a:ext cx="3130843" cy="548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그림 13">
            <a:extLst>
              <a:ext uri="{FF2B5EF4-FFF2-40B4-BE49-F238E27FC236}">
                <a16:creationId xmlns:a16="http://schemas.microsoft.com/office/drawing/2014/main" id="{C9CA37D4-1436-97D2-E44D-5F54A030E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3559" y="1121201"/>
            <a:ext cx="4226859" cy="85198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EB692B5-AD97-18E7-3F8D-3A907340E942}"/>
              </a:ext>
            </a:extLst>
          </p:cNvPr>
          <p:cNvSpPr/>
          <p:nvPr/>
        </p:nvSpPr>
        <p:spPr>
          <a:xfrm>
            <a:off x="4694084" y="1062377"/>
            <a:ext cx="639916" cy="9536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01729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Multiplication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ABD7EDF-D964-174C-031C-1014193A0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75453" y="1062375"/>
            <a:ext cx="1859516" cy="5743041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4EEC3F-F258-673F-2A41-777ECD4004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46" y="1403102"/>
            <a:ext cx="4357143" cy="450000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EC2E024-DA01-62CD-034D-2F5FFFDD8275}"/>
              </a:ext>
            </a:extLst>
          </p:cNvPr>
          <p:cNvSpPr/>
          <p:nvPr/>
        </p:nvSpPr>
        <p:spPr>
          <a:xfrm>
            <a:off x="112133" y="3635361"/>
            <a:ext cx="4182767" cy="17210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CA6F622-CEDF-7C5D-41D5-7D135CADCF86}"/>
              </a:ext>
            </a:extLst>
          </p:cNvPr>
          <p:cNvSpPr/>
          <p:nvPr/>
        </p:nvSpPr>
        <p:spPr>
          <a:xfrm>
            <a:off x="10033473" y="1046714"/>
            <a:ext cx="1746607" cy="574304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3E55E-0D51-982F-7176-F32A5F82DB4D}"/>
                  </a:ext>
                </a:extLst>
              </p:cNvPr>
              <p:cNvSpPr txBox="1"/>
              <p:nvPr/>
            </p:nvSpPr>
            <p:spPr>
              <a:xfrm>
                <a:off x="8876749" y="3475140"/>
                <a:ext cx="3209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ore-KR" altLang="en-US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ore-KR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E03E55E-0D51-982F-7176-F32A5F82DB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6749" y="3475140"/>
                <a:ext cx="32092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99B438A0-0B5F-D604-5F9D-DE8B728EFA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4069" y="1202992"/>
            <a:ext cx="3376880" cy="363724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C01069AF-E9BB-2109-D1AF-B03407057FE7}"/>
              </a:ext>
            </a:extLst>
          </p:cNvPr>
          <p:cNvSpPr/>
          <p:nvPr/>
        </p:nvSpPr>
        <p:spPr>
          <a:xfrm>
            <a:off x="1582220" y="3844472"/>
            <a:ext cx="2712680" cy="17884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93343699-D510-6C67-A9C5-D67A51E6AD1E}"/>
              </a:ext>
            </a:extLst>
          </p:cNvPr>
          <p:cNvCxnSpPr>
            <a:stCxn id="21" idx="3"/>
            <a:endCxn id="9" idx="1"/>
          </p:cNvCxnSpPr>
          <p:nvPr/>
        </p:nvCxnSpPr>
        <p:spPr>
          <a:xfrm flipV="1">
            <a:off x="4294900" y="3021616"/>
            <a:ext cx="129169" cy="91228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EDFAF4-82F7-DBA0-5719-211D9EB1F885}"/>
              </a:ext>
            </a:extLst>
          </p:cNvPr>
          <p:cNvSpPr/>
          <p:nvPr/>
        </p:nvSpPr>
        <p:spPr>
          <a:xfrm>
            <a:off x="5755342" y="4477838"/>
            <a:ext cx="484094" cy="233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9B9A2EEF-468E-C385-5DAF-C97540F0B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57491" y="5887698"/>
            <a:ext cx="4226859" cy="851989"/>
          </a:xfrm>
          <a:prstGeom prst="rect">
            <a:avLst/>
          </a:prstGeom>
        </p:spPr>
      </p:pic>
      <p:sp>
        <p:nvSpPr>
          <p:cNvPr id="29" name="직사각형 28">
            <a:extLst>
              <a:ext uri="{FF2B5EF4-FFF2-40B4-BE49-F238E27FC236}">
                <a16:creationId xmlns:a16="http://schemas.microsoft.com/office/drawing/2014/main" id="{30BBB950-A31A-5F12-FB9A-889AABD46238}"/>
              </a:ext>
            </a:extLst>
          </p:cNvPr>
          <p:cNvSpPr/>
          <p:nvPr/>
        </p:nvSpPr>
        <p:spPr>
          <a:xfrm>
            <a:off x="3622260" y="5826400"/>
            <a:ext cx="639916" cy="953642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1A956C4E-3009-79EF-9238-198C508B8B3A}"/>
              </a:ext>
            </a:extLst>
          </p:cNvPr>
          <p:cNvCxnSpPr>
            <a:cxnSpLocks/>
            <a:stCxn id="27" idx="2"/>
            <a:endCxn id="29" idx="0"/>
          </p:cNvCxnSpPr>
          <p:nvPr/>
        </p:nvCxnSpPr>
        <p:spPr>
          <a:xfrm flipH="1">
            <a:off x="3942218" y="4710920"/>
            <a:ext cx="2055171" cy="1115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그림 37">
            <a:extLst>
              <a:ext uri="{FF2B5EF4-FFF2-40B4-BE49-F238E27FC236}">
                <a16:creationId xmlns:a16="http://schemas.microsoft.com/office/drawing/2014/main" id="{E9FD1CB2-A6B1-1C22-BF1C-21547FAF49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39970" y="1142145"/>
            <a:ext cx="2056180" cy="2166951"/>
          </a:xfrm>
          <a:prstGeom prst="rect">
            <a:avLst/>
          </a:prstGeom>
        </p:spPr>
      </p:pic>
      <p:pic>
        <p:nvPicPr>
          <p:cNvPr id="39" name="그림 38">
            <a:extLst>
              <a:ext uri="{FF2B5EF4-FFF2-40B4-BE49-F238E27FC236}">
                <a16:creationId xmlns:a16="http://schemas.microsoft.com/office/drawing/2014/main" id="{2B99C076-D56B-0E6A-72CE-70737A378E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77293" y="3813130"/>
            <a:ext cx="2056180" cy="1989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242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400" dirty="0"/>
              <a:t>Inversion</a:t>
            </a:r>
            <a:r>
              <a:rPr kumimoji="1" lang="ko-KR" altLang="en-US" sz="2400" dirty="0"/>
              <a:t> </a:t>
            </a:r>
            <a:r>
              <a:rPr kumimoji="1" lang="ko-Kore-KR" altLang="en-US" sz="2400" dirty="0"/>
              <a:t>연산</a:t>
            </a:r>
            <a:endParaRPr kumimoji="1" lang="en-US" altLang="ko-Kore-KR" sz="2400" dirty="0"/>
          </a:p>
          <a:p>
            <a:pPr lvl="1"/>
            <a:r>
              <a:rPr kumimoji="1" lang="en-US" altLang="ko-Kore-KR" sz="2000" dirty="0"/>
              <a:t>Squaring </a:t>
            </a:r>
            <a:r>
              <a:rPr kumimoji="1" lang="ko-KR" altLang="en-US" sz="2000" dirty="0"/>
              <a:t>연산과 </a:t>
            </a:r>
            <a:r>
              <a:rPr kumimoji="1" lang="en-US" altLang="ko-KR" sz="2000" dirty="0"/>
              <a:t>Multiplication</a:t>
            </a:r>
            <a:r>
              <a:rPr kumimoji="1" lang="ko-KR" altLang="en-US" sz="2000" dirty="0"/>
              <a:t> 연산 </a:t>
            </a:r>
            <a:endParaRPr kumimoji="1" lang="ko-Kore-KR" altLang="en-US" sz="200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Inversion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84DC7E2-1DA0-391F-C040-DAE5B421A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951" y="2466288"/>
            <a:ext cx="4356386" cy="3744012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C5D1482-B2DA-CD34-6398-A928E4185C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" r="33350" b="-3158"/>
          <a:stretch/>
        </p:blipFill>
        <p:spPr>
          <a:xfrm>
            <a:off x="3948940" y="2645944"/>
            <a:ext cx="1975537" cy="4672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37CE64-3BE6-0836-788B-22C3409FB261}"/>
              </a:ext>
            </a:extLst>
          </p:cNvPr>
          <p:cNvSpPr/>
          <p:nvPr/>
        </p:nvSpPr>
        <p:spPr>
          <a:xfrm>
            <a:off x="863029" y="3226085"/>
            <a:ext cx="1078787" cy="2029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E8FFB808-E7E3-5310-270D-740E3671FF92}"/>
              </a:ext>
            </a:extLst>
          </p:cNvPr>
          <p:cNvCxnSpPr>
            <a:stCxn id="12" idx="3"/>
            <a:endCxn id="11" idx="1"/>
          </p:cNvCxnSpPr>
          <p:nvPr/>
        </p:nvCxnSpPr>
        <p:spPr>
          <a:xfrm flipV="1">
            <a:off x="1941816" y="2879574"/>
            <a:ext cx="2007124" cy="4479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E90FF6A-9A56-D05B-5A99-9C6668C52875}"/>
              </a:ext>
            </a:extLst>
          </p:cNvPr>
          <p:cNvGrpSpPr/>
          <p:nvPr/>
        </p:nvGrpSpPr>
        <p:grpSpPr>
          <a:xfrm>
            <a:off x="6363508" y="2342712"/>
            <a:ext cx="4965463" cy="3744012"/>
            <a:chOff x="6814617" y="1961463"/>
            <a:chExt cx="4965463" cy="374401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EC0DA8E-2A44-A1AE-1023-CFBF5AE7D5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4617" y="1961463"/>
              <a:ext cx="4965463" cy="3744012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E683D68F-AE74-A20C-3313-8A266D9FD106}"/>
                </a:ext>
              </a:extLst>
            </p:cNvPr>
            <p:cNvSpPr/>
            <p:nvPr/>
          </p:nvSpPr>
          <p:spPr>
            <a:xfrm>
              <a:off x="6959268" y="2756805"/>
              <a:ext cx="1078787" cy="3563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pic>
        <p:nvPicPr>
          <p:cNvPr id="16" name="그림 15">
            <a:extLst>
              <a:ext uri="{FF2B5EF4-FFF2-40B4-BE49-F238E27FC236}">
                <a16:creationId xmlns:a16="http://schemas.microsoft.com/office/drawing/2014/main" id="{C6899CDE-76ED-8A25-FF26-EDCBEA6210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1836" y="1474902"/>
            <a:ext cx="2044986" cy="1954098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A2FA3B59-7539-8150-B7E5-6AD2F376FD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63243" y="3804165"/>
            <a:ext cx="1891661" cy="2513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721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533</TotalTime>
  <Words>170</Words>
  <Application>Microsoft Macintosh PowerPoint</Application>
  <PresentationFormat>와이드스크린</PresentationFormat>
  <Paragraphs>71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제목 테마</vt:lpstr>
      <vt:lpstr>CryptoCraft 테마</vt:lpstr>
      <vt:lpstr>ARMv8상에서 Classic McEliece의 Multiplication and Inversion operation 구현</vt:lpstr>
      <vt:lpstr>Classic McEliece</vt:lpstr>
      <vt:lpstr>Multiplication</vt:lpstr>
      <vt:lpstr>Multiplication</vt:lpstr>
      <vt:lpstr>Multiplication</vt:lpstr>
      <vt:lpstr>Multiplication</vt:lpstr>
      <vt:lpstr>Multiplication</vt:lpstr>
      <vt:lpstr>Inversion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심민주</dc:creator>
  <cp:lastModifiedBy>심민주</cp:lastModifiedBy>
  <cp:revision>2</cp:revision>
  <dcterms:created xsi:type="dcterms:W3CDTF">2022-09-18T07:14:26Z</dcterms:created>
  <dcterms:modified xsi:type="dcterms:W3CDTF">2022-09-18T16:07:48Z</dcterms:modified>
</cp:coreProperties>
</file>