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96" r:id="rId4"/>
    <p:sldId id="281" r:id="rId5"/>
    <p:sldId id="283" r:id="rId6"/>
    <p:sldId id="293" r:id="rId7"/>
    <p:sldId id="289" r:id="rId8"/>
    <p:sldId id="294" r:id="rId9"/>
    <p:sldId id="288" r:id="rId10"/>
    <p:sldId id="292" r:id="rId11"/>
    <p:sldId id="29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5757"/>
    <a:srgbClr val="FF8585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 autoAdjust="0"/>
    <p:restoredTop sz="92585" autoAdjust="0"/>
  </p:normalViewPr>
  <p:slideViewPr>
    <p:cSldViewPr snapToGrid="0">
      <p:cViewPr varScale="1">
        <p:scale>
          <a:sx n="118" d="100"/>
          <a:sy n="118" d="100"/>
        </p:scale>
        <p:origin x="132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고차원 입력 데이터 </a:t>
            </a:r>
            <a:r>
              <a:rPr lang="en-US" altLang="ko-KR" dirty="0"/>
              <a:t>-&gt; </a:t>
            </a:r>
            <a:r>
              <a:rPr lang="ko-KR" altLang="en-US" dirty="0" err="1"/>
              <a:t>저차원</a:t>
            </a:r>
            <a:r>
              <a:rPr lang="ko-KR" altLang="en-US" dirty="0"/>
              <a:t> 표현 벡터로 압축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8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8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VAE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는 학습할 때 인코더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별로 목표가 달라서 </a:t>
            </a:r>
            <a:r>
              <a:rPr lang="ko-KR" altLang="en-US" b="1" i="0" dirty="0">
                <a:solidFill>
                  <a:srgbClr val="3D4144"/>
                </a:solidFill>
                <a:effectLst/>
                <a:latin typeface="-apple-system"/>
              </a:rPr>
              <a:t>학습에 사용되는 </a:t>
            </a:r>
            <a:r>
              <a:rPr lang="en-US" altLang="ko-KR" b="1" i="0" dirty="0">
                <a:solidFill>
                  <a:srgbClr val="3D4144"/>
                </a:solidFill>
                <a:effectLst/>
                <a:latin typeface="-apple-system"/>
              </a:rPr>
              <a:t>Loss</a:t>
            </a:r>
            <a:r>
              <a:rPr lang="ko-KR" altLang="en-US" b="1" i="0" dirty="0">
                <a:solidFill>
                  <a:srgbClr val="3D4144"/>
                </a:solidFill>
                <a:effectLst/>
                <a:latin typeface="-apple-system"/>
              </a:rPr>
              <a:t>가 </a:t>
            </a:r>
            <a:r>
              <a:rPr lang="en-US" altLang="ko-KR" b="1" i="0" dirty="0">
                <a:solidFill>
                  <a:srgbClr val="3D4144"/>
                </a:solidFill>
                <a:effectLst/>
                <a:latin typeface="-apple-system"/>
              </a:rPr>
              <a:t>2</a:t>
            </a:r>
            <a:r>
              <a:rPr lang="ko-KR" altLang="en-US" b="1" i="0" dirty="0">
                <a:solidFill>
                  <a:srgbClr val="3D4144"/>
                </a:solidFill>
                <a:effectLst/>
                <a:latin typeface="-apple-system"/>
              </a:rPr>
              <a:t>개로 </a:t>
            </a:r>
            <a:r>
              <a:rPr lang="ko-KR" altLang="en-US" b="1" i="0" dirty="0" err="1">
                <a:solidFill>
                  <a:srgbClr val="3D4144"/>
                </a:solidFill>
                <a:effectLst/>
                <a:latin typeface="-apple-system"/>
              </a:rPr>
              <a:t>나눠져있다</a:t>
            </a:r>
            <a:r>
              <a:rPr lang="en-US" altLang="ko-KR" b="1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7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6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2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mDXpI8lGO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rshan/variational-autoencod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rshan/variational-autoencod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Variational </a:t>
            </a:r>
            <a:r>
              <a:rPr lang="en-US" altLang="ko-KR" sz="4800" dirty="0" err="1"/>
              <a:t>AutoEncoder</a:t>
            </a:r>
            <a:br>
              <a:rPr lang="en-US" altLang="ko-KR" sz="4800" dirty="0"/>
            </a:br>
            <a:r>
              <a:rPr lang="en-US" altLang="ko-KR" sz="2800" dirty="0"/>
              <a:t>:</a:t>
            </a:r>
            <a:r>
              <a:rPr lang="ko-KR" altLang="en-US" sz="2800" dirty="0"/>
              <a:t>변이형 </a:t>
            </a:r>
            <a:r>
              <a:rPr lang="ko-KR" altLang="en-US" sz="2800" dirty="0" err="1"/>
              <a:t>오토인코더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강예준</a:t>
            </a:r>
            <a:endParaRPr lang="en-US" altLang="ko-KR" dirty="0"/>
          </a:p>
          <a:p>
            <a:r>
              <a:rPr lang="en" altLang="ko-KR" dirty="0">
                <a:hlinkClick r:id="rId2"/>
              </a:rPr>
              <a:t>https://</a:t>
            </a:r>
            <a:r>
              <a:rPr lang="en" altLang="ko-KR" dirty="0" err="1">
                <a:hlinkClick r:id="rId2"/>
              </a:rPr>
              <a:t>youtu.be</a:t>
            </a:r>
            <a:r>
              <a:rPr lang="en" altLang="ko-KR" dirty="0">
                <a:hlinkClick r:id="rId2"/>
              </a:rPr>
              <a:t>/nmDXpI8lGOs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84814-F68E-4E86-83BC-CE64FDA9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</a:t>
            </a:r>
            <a:r>
              <a:rPr lang="ko-KR" altLang="en-US" dirty="0"/>
              <a:t> </a:t>
            </a:r>
            <a:r>
              <a:rPr lang="en-US" altLang="ko-KR" dirty="0" err="1"/>
              <a:t>AutoEncoder</a:t>
            </a:r>
            <a:r>
              <a:rPr lang="en-US" altLang="ko-KR" dirty="0"/>
              <a:t> in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B57CB-85E1-4684-8472-0B1C08A99D3A}"/>
              </a:ext>
            </a:extLst>
          </p:cNvPr>
          <p:cNvSpPr txBox="1"/>
          <p:nvPr/>
        </p:nvSpPr>
        <p:spPr>
          <a:xfrm>
            <a:off x="555946" y="6280921"/>
            <a:ext cx="549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https://github.com/nitarshan/variational-autoencoder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670C5FA-B487-49B0-8E43-CF87E03B33C4}"/>
              </a:ext>
            </a:extLst>
          </p:cNvPr>
          <p:cNvSpPr/>
          <p:nvPr/>
        </p:nvSpPr>
        <p:spPr>
          <a:xfrm>
            <a:off x="6391275" y="1826550"/>
            <a:ext cx="5429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D953D91-8AA8-45D9-A4F9-15344302E66E}"/>
              </a:ext>
            </a:extLst>
          </p:cNvPr>
          <p:cNvSpPr/>
          <p:nvPr/>
        </p:nvSpPr>
        <p:spPr>
          <a:xfrm>
            <a:off x="6391275" y="4548187"/>
            <a:ext cx="5429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9CF33E-324B-416E-9405-06118B9EDF16}"/>
              </a:ext>
            </a:extLst>
          </p:cNvPr>
          <p:cNvSpPr txBox="1"/>
          <p:nvPr/>
        </p:nvSpPr>
        <p:spPr>
          <a:xfrm>
            <a:off x="6934200" y="1819121"/>
            <a:ext cx="224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Loss Function of VAE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50266-2758-4382-BF1B-F871097F1161}"/>
              </a:ext>
            </a:extLst>
          </p:cNvPr>
          <p:cNvSpPr txBox="1"/>
          <p:nvPr/>
        </p:nvSpPr>
        <p:spPr>
          <a:xfrm>
            <a:off x="6934201" y="4536072"/>
            <a:ext cx="2247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VAE</a:t>
            </a:r>
            <a:r>
              <a:rPr lang="ko-KR" altLang="en-US" sz="1600" dirty="0"/>
              <a:t>의 입력과 </a:t>
            </a:r>
            <a:r>
              <a:rPr lang="ko-KR" altLang="en-US" sz="1600" dirty="0" err="1"/>
              <a:t>출력값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FBE4B-6010-4455-8058-F8AF56AD0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336461"/>
            <a:ext cx="5696745" cy="11526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942BA88-F004-4FF3-85CE-FA747F3A8290}"/>
              </a:ext>
            </a:extLst>
          </p:cNvPr>
          <p:cNvGrpSpPr/>
          <p:nvPr/>
        </p:nvGrpSpPr>
        <p:grpSpPr>
          <a:xfrm>
            <a:off x="1642986" y="3806241"/>
            <a:ext cx="3324226" cy="1798216"/>
            <a:chOff x="838199" y="3583572"/>
            <a:chExt cx="3324226" cy="1798216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F1CC33A-A2DD-4989-91D9-BD6BDBDD1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429288"/>
              <a:ext cx="33242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814F006C-97DD-4C8E-B438-B337C6C4F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583572"/>
              <a:ext cx="33242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89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9145C6-7CCA-41BA-8F19-6564A57C4B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8305F-0CEC-4F74-9C21-C7F8EB0A38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ko-KR" altLang="en-US" dirty="0"/>
              <a:t>와 </a:t>
            </a:r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r>
              <a:rPr lang="ko-KR" altLang="en-US" dirty="0"/>
              <a:t>의 차이점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42D28-8447-4E52-A514-5ADD37B459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88DCA5-894E-4759-AD6C-A2EF3433C9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Variational</a:t>
            </a:r>
            <a:r>
              <a:rPr lang="ko-KR" altLang="en-US" dirty="0"/>
              <a:t> </a:t>
            </a:r>
            <a:r>
              <a:rPr lang="en-US" altLang="ko-KR" dirty="0" err="1"/>
              <a:t>AutoEncoder</a:t>
            </a:r>
            <a:r>
              <a:rPr lang="en-US" altLang="ko-KR" dirty="0"/>
              <a:t> in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0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91FC51DA-71FE-4B79-92BF-4F2D6D2D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2">
                <a:extLst>
                  <a:ext uri="{FF2B5EF4-FFF2-40B4-BE49-F238E27FC236}">
                    <a16:creationId xmlns:a16="http://schemas.microsoft.com/office/drawing/2014/main" id="{56E0562D-FCD7-4EB1-821A-36C3642D6B4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b="1" dirty="0" err="1"/>
                  <a:t>AutoEncoder</a:t>
                </a:r>
                <a:endParaRPr lang="en-US" altLang="ko-KR" sz="18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Encoder : </a:t>
                </a:r>
                <a:r>
                  <a:rPr lang="ko-KR" altLang="en-US" sz="1400" dirty="0"/>
                  <a:t>입력한 데이터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특징 값</a:t>
                </a:r>
                <a:r>
                  <a:rPr lang="ko-KR" altLang="en-US" sz="1400" dirty="0"/>
                  <a:t>으로 변환하는 신경망</a:t>
                </a:r>
                <a:endParaRPr lang="en-US" altLang="ko-KR" sz="1400" b="1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Decoder : </a:t>
                </a:r>
                <a:r>
                  <a:rPr lang="ko-KR" altLang="en-US" sz="1400" dirty="0"/>
                  <a:t>인코더 과정을 거쳐 나온 </a:t>
                </a:r>
                <a:r>
                  <a:rPr lang="ko-KR" altLang="en-US" sz="1400" dirty="0" err="1"/>
                  <a:t>출력값을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디코더에</a:t>
                </a:r>
                <a:r>
                  <a:rPr lang="ko-KR" altLang="en-US" sz="1400" dirty="0"/>
                  <a:t> 입력 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인코더 과정을 거치기 전 데이터인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>
                    <a:solidFill>
                      <a:srgbClr val="2E75B6"/>
                    </a:solidFill>
                  </a:rPr>
                  <a:t>값 출력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1" name="텍스트 개체 틀 2">
                <a:extLst>
                  <a:ext uri="{FF2B5EF4-FFF2-40B4-BE49-F238E27FC236}">
                    <a16:creationId xmlns:a16="http://schemas.microsoft.com/office/drawing/2014/main" id="{56E0562D-FCD7-4EB1-821A-36C3642D6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3"/>
                <a:stretch>
                  <a:fillRect l="-335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utoencoder architecture">
            <a:extLst>
              <a:ext uri="{FF2B5EF4-FFF2-40B4-BE49-F238E27FC236}">
                <a16:creationId xmlns:a16="http://schemas.microsoft.com/office/drawing/2014/main" id="{F22A6AF2-28CB-4B55-8F70-4FA3E7EDF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58" y="2674936"/>
            <a:ext cx="7588483" cy="35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18D4-035D-47B7-8D24-9ABFFC0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ko-KR" altLang="en-US" dirty="0"/>
              <a:t>와 </a:t>
            </a:r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B5656-98A0-49D3-85F1-489CBED84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b="1" dirty="0" err="1"/>
              <a:t>AutoEncoder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Variational </a:t>
            </a:r>
            <a:r>
              <a:rPr lang="en-US" altLang="ko-KR" sz="1800" b="1" dirty="0" err="1"/>
              <a:t>AutoEncoder</a:t>
            </a:r>
            <a:r>
              <a:rPr lang="ko-KR" altLang="en-US" sz="1800" b="1" dirty="0"/>
              <a:t>의 차이점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AutoEncoder</a:t>
            </a:r>
            <a:r>
              <a:rPr lang="en-US" altLang="ko-KR" sz="1400" dirty="0"/>
              <a:t> : </a:t>
            </a:r>
            <a:r>
              <a:rPr lang="ko-KR" altLang="en-US" sz="1400" dirty="0"/>
              <a:t>잠재변수를 </a:t>
            </a:r>
            <a:r>
              <a:rPr lang="ko-KR" altLang="en-US" sz="1400" dirty="0">
                <a:solidFill>
                  <a:srgbClr val="2E75B6"/>
                </a:solidFill>
              </a:rPr>
              <a:t>고정된 값</a:t>
            </a:r>
            <a:r>
              <a:rPr lang="en-US" altLang="ko-KR" sz="1400" dirty="0"/>
              <a:t>(</a:t>
            </a:r>
            <a:r>
              <a:rPr lang="ko-KR" altLang="en-US" sz="1400" dirty="0"/>
              <a:t>표현 벡터</a:t>
            </a:r>
            <a:r>
              <a:rPr lang="en-US" altLang="ko-KR" sz="1400" dirty="0"/>
              <a:t>)</a:t>
            </a:r>
            <a:r>
              <a:rPr lang="ko-KR" altLang="en-US" sz="1400" dirty="0"/>
              <a:t>으로 표현</a:t>
            </a:r>
            <a:endParaRPr lang="en-US" altLang="ko-KR" sz="1400" b="1" dirty="0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Variational </a:t>
            </a:r>
            <a:r>
              <a:rPr lang="en-US" altLang="ko-KR" sz="1400" dirty="0" err="1"/>
              <a:t>AutoEncoder</a:t>
            </a:r>
            <a:r>
              <a:rPr lang="en-US" altLang="ko-KR" sz="1400" dirty="0"/>
              <a:t> : </a:t>
            </a:r>
            <a:r>
              <a:rPr lang="ko-KR" altLang="en-US" sz="1400" dirty="0"/>
              <a:t>잠재변수를 </a:t>
            </a:r>
            <a:r>
              <a:rPr lang="ko-KR" altLang="en-US" sz="1400" dirty="0" err="1">
                <a:solidFill>
                  <a:srgbClr val="2E75B6"/>
                </a:solidFill>
              </a:rPr>
              <a:t>가우시안</a:t>
            </a:r>
            <a:r>
              <a:rPr lang="ko-KR" altLang="en-US" sz="1400" dirty="0">
                <a:solidFill>
                  <a:srgbClr val="2E75B6"/>
                </a:solidFill>
              </a:rPr>
              <a:t> 확률분포</a:t>
            </a:r>
            <a:r>
              <a:rPr lang="en-US" altLang="ko-KR" sz="1400" dirty="0"/>
              <a:t>(</a:t>
            </a:r>
            <a:r>
              <a:rPr lang="ko-KR" altLang="en-US" sz="1400" dirty="0"/>
              <a:t>정규분포</a:t>
            </a:r>
            <a:r>
              <a:rPr lang="en-US" altLang="ko-KR" sz="1400" dirty="0"/>
              <a:t>) </a:t>
            </a:r>
            <a:r>
              <a:rPr lang="ko-KR" altLang="en-US" sz="1400" dirty="0"/>
              <a:t>값의 범위로 제공</a:t>
            </a:r>
            <a:endParaRPr lang="en-US" altLang="ko-KR" sz="1400" b="1" dirty="0">
              <a:solidFill>
                <a:srgbClr val="2E75B6"/>
              </a:solidFill>
            </a:endParaRPr>
          </a:p>
          <a:p>
            <a:pPr lvl="1"/>
            <a:endParaRPr lang="en-US" altLang="ko-KR" sz="1600" dirty="0"/>
          </a:p>
        </p:txBody>
      </p:sp>
      <p:pic>
        <p:nvPicPr>
          <p:cNvPr id="2050" name="Picture 2" descr="Screen-Shot-2018-06-20-at-2.46.16-PM">
            <a:extLst>
              <a:ext uri="{FF2B5EF4-FFF2-40B4-BE49-F238E27FC236}">
                <a16:creationId xmlns:a16="http://schemas.microsoft.com/office/drawing/2014/main" id="{AD561585-DB19-495D-8497-882826F6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32" y="2514600"/>
            <a:ext cx="6738936" cy="34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E1ECE-B1D4-4DC9-A450-D6FD14C19C22}"/>
              </a:ext>
            </a:extLst>
          </p:cNvPr>
          <p:cNvSpPr txBox="1"/>
          <p:nvPr/>
        </p:nvSpPr>
        <p:spPr>
          <a:xfrm>
            <a:off x="5429250" y="613204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25393-2476-452A-AC45-30D67C1CC0E4}"/>
              </a:ext>
            </a:extLst>
          </p:cNvPr>
          <p:cNvSpPr txBox="1"/>
          <p:nvPr/>
        </p:nvSpPr>
        <p:spPr>
          <a:xfrm>
            <a:off x="7829550" y="613204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32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18D4-035D-47B7-8D24-9ABFFC0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r>
              <a:rPr lang="ko-KR" altLang="en-US" dirty="0"/>
              <a:t>와 </a:t>
            </a:r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B5656-98A0-49D3-85F1-489CBED84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b="1" dirty="0" err="1"/>
              <a:t>AutoEncoder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Variational </a:t>
            </a:r>
            <a:r>
              <a:rPr lang="en-US" altLang="ko-KR" sz="1800" b="1" dirty="0" err="1"/>
              <a:t>AutoEncoder</a:t>
            </a:r>
            <a:r>
              <a:rPr lang="ko-KR" altLang="en-US" sz="1800" b="1" dirty="0"/>
              <a:t>의 차이점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AutoEncoder</a:t>
            </a:r>
            <a:r>
              <a:rPr lang="ko-KR" altLang="en-US" sz="1400" dirty="0"/>
              <a:t>의 목적</a:t>
            </a:r>
            <a:r>
              <a:rPr lang="en-US" altLang="ko-KR" sz="1400" dirty="0"/>
              <a:t> : </a:t>
            </a:r>
            <a:r>
              <a:rPr lang="ko-KR" altLang="en-US" sz="1400" dirty="0"/>
              <a:t>입력 데이터의 압축을 통해</a:t>
            </a:r>
            <a:r>
              <a:rPr lang="en-US" altLang="ko-KR" sz="1400" dirty="0"/>
              <a:t>,</a:t>
            </a:r>
            <a:r>
              <a:rPr lang="ko-KR" altLang="en-US" sz="1400" dirty="0"/>
              <a:t> 데이터의 중요한 </a:t>
            </a:r>
            <a:r>
              <a:rPr lang="ko-KR" altLang="en-US" sz="1400" b="1" dirty="0">
                <a:solidFill>
                  <a:srgbClr val="2E75B6"/>
                </a:solidFill>
              </a:rPr>
              <a:t>특징을 추출</a:t>
            </a:r>
            <a:r>
              <a:rPr lang="ko-KR" altLang="en-US" sz="1400" dirty="0"/>
              <a:t> </a:t>
            </a:r>
            <a:r>
              <a:rPr lang="en-US" altLang="ko-KR" sz="1400" dirty="0"/>
              <a:t>(Manifold Learning)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Variational Auto Encoder</a:t>
            </a:r>
            <a:r>
              <a:rPr lang="ko-KR" altLang="en-US" sz="1400" dirty="0"/>
              <a:t>의 목적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디코더를</a:t>
            </a:r>
            <a:r>
              <a:rPr lang="ko-KR" altLang="en-US" sz="1400" dirty="0"/>
              <a:t> 학습 시켜 새로운 </a:t>
            </a:r>
            <a:r>
              <a:rPr lang="ko-KR" altLang="en-US" sz="1400" b="1" dirty="0">
                <a:solidFill>
                  <a:srgbClr val="2E75B6"/>
                </a:solidFill>
              </a:rPr>
              <a:t>이미지를 생성</a:t>
            </a:r>
            <a:r>
              <a:rPr lang="ko-KR" altLang="en-US" sz="1400" dirty="0"/>
              <a:t> </a:t>
            </a:r>
            <a:r>
              <a:rPr lang="en-US" altLang="ko-KR" sz="1400" dirty="0"/>
              <a:t>(Generative Model)</a:t>
            </a:r>
            <a:endParaRPr lang="en-US" altLang="ko-KR" sz="1600" dirty="0"/>
          </a:p>
        </p:txBody>
      </p:sp>
      <p:pic>
        <p:nvPicPr>
          <p:cNvPr id="4100" name="Picture 4" descr="AutoEncoder의 모든것 (2. Manifold Learning)">
            <a:extLst>
              <a:ext uri="{FF2B5EF4-FFF2-40B4-BE49-F238E27FC236}">
                <a16:creationId xmlns:a16="http://schemas.microsoft.com/office/drawing/2014/main" id="{CE4641E4-61C2-4557-8FCF-202AE2ED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06" y="2607784"/>
            <a:ext cx="6328587" cy="360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2BB1-9233-478D-8B56-DDA4D77B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B8A8894-9098-49D8-92CB-397F763E770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b="1" dirty="0"/>
                  <a:t>Variational </a:t>
                </a:r>
                <a:r>
                  <a:rPr lang="en-US" altLang="ko-KR" sz="1800" b="1" dirty="0" err="1"/>
                  <a:t>AutoEncoder</a:t>
                </a:r>
                <a:endParaRPr lang="en-US" altLang="ko-KR" sz="18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Encoder : </a:t>
                </a:r>
                <a:r>
                  <a:rPr lang="ko-KR" altLang="en-US" sz="1400" dirty="0"/>
                  <a:t>입력한 데이터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정규분포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평균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표준편차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로 변환하는 신경망</a:t>
                </a:r>
                <a:endParaRPr lang="en-US" altLang="ko-KR" sz="1400" b="1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Decoder : </a:t>
                </a:r>
                <a:r>
                  <a:rPr lang="ko-KR" altLang="en-US" sz="1400" dirty="0"/>
                  <a:t>인코더 과정을 거쳐 나온 </a:t>
                </a:r>
                <a:r>
                  <a:rPr lang="ko-KR" altLang="en-US" sz="1400" dirty="0" err="1"/>
                  <a:t>출력값을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디코더에</a:t>
                </a:r>
                <a:r>
                  <a:rPr lang="ko-KR" altLang="en-US" sz="1400" dirty="0"/>
                  <a:t> 입력 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인코더 과정을 거치기 전 데이터인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값 출력</a:t>
                </a:r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B8A8894-9098-49D8-92CB-397F763E7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35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creen-Shot-2018-06-20-at-2.48.42-PM">
            <a:extLst>
              <a:ext uri="{FF2B5EF4-FFF2-40B4-BE49-F238E27FC236}">
                <a16:creationId xmlns:a16="http://schemas.microsoft.com/office/drawing/2014/main" id="{78C70553-663E-477B-A3D8-C4C9A700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43" y="2518043"/>
            <a:ext cx="8354714" cy="38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2BB1-9233-478D-8B56-DDA4D77B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</a:t>
            </a:r>
            <a:r>
              <a:rPr lang="en-US" altLang="ko-KR" dirty="0" err="1"/>
              <a:t>AutoEncoder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B8A8894-9098-49D8-92CB-397F763E770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b="1" dirty="0"/>
                  <a:t>Variational </a:t>
                </a:r>
                <a:r>
                  <a:rPr lang="en-US" altLang="ko-KR" sz="1800" b="1" dirty="0" err="1"/>
                  <a:t>AutoEncoder</a:t>
                </a:r>
                <a:endParaRPr lang="en-US" altLang="ko-KR" sz="18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Encoder</a:t>
                </a:r>
                <a:r>
                  <a:rPr lang="ko-KR" altLang="en-US" sz="1400" dirty="0"/>
                  <a:t>가 만들어낸 </a:t>
                </a:r>
                <a:r>
                  <a:rPr lang="en-US" altLang="ko-KR" sz="1400" dirty="0"/>
                  <a:t>z</a:t>
                </a:r>
                <a:r>
                  <a:rPr lang="ko-KR" altLang="en-US" sz="1400" dirty="0"/>
                  <a:t>의 평균과 표준편차를 </a:t>
                </a:r>
                <a:r>
                  <a:rPr lang="ko-KR" altLang="en-US" sz="1400" dirty="0" err="1"/>
                  <a:t>모수로</a:t>
                </a:r>
                <a:r>
                  <a:rPr lang="ko-KR" altLang="en-US" sz="1400" dirty="0"/>
                  <a:t> 하는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정규분포</a:t>
                </a:r>
                <a:r>
                  <a:rPr lang="ko-KR" altLang="en-US" sz="1400" dirty="0"/>
                  <a:t>로부터 랜덤으로 </a:t>
                </a:r>
                <a:r>
                  <a:rPr lang="ko-KR" altLang="en-US" sz="1400" dirty="0" err="1"/>
                  <a:t>샘플링하여</a:t>
                </a:r>
                <a:r>
                  <a:rPr lang="ko-KR" altLang="en-US" sz="1400" dirty="0"/>
                  <a:t> 잠재변수 </a:t>
                </a:r>
                <a:r>
                  <a:rPr lang="en-US" altLang="ko-KR" sz="1400" dirty="0"/>
                  <a:t>Z</a:t>
                </a:r>
                <a:r>
                  <a:rPr lang="ko-KR" altLang="en-US" sz="1400" dirty="0"/>
                  <a:t>를 생성 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잠재변수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400" dirty="0"/>
                  <a:t>를 통해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디코더가</a:t>
                </a:r>
                <a:r>
                  <a:rPr lang="ko-KR" altLang="en-US" sz="1400" dirty="0"/>
                  <a:t> 새로운 데이터를 생성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생성형 모델</a:t>
                </a:r>
                <a:r>
                  <a:rPr lang="en-US" altLang="ko-KR" sz="1400" dirty="0"/>
                  <a:t>)</a:t>
                </a:r>
                <a:br>
                  <a:rPr lang="en-US" altLang="ko-KR" sz="1400" dirty="0"/>
                </a:b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대표적인 생성형 모델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GAN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과 비교하였을 때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출력이 흐릿하지만 평가기준이 명확하며 학습이 안정적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B8A8894-9098-49D8-92CB-397F763E7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35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6" name="Picture 6" descr="스크린샷-2018-03-18-at-12.24.19-AM">
            <a:extLst>
              <a:ext uri="{FF2B5EF4-FFF2-40B4-BE49-F238E27FC236}">
                <a16:creationId xmlns:a16="http://schemas.microsoft.com/office/drawing/2014/main" id="{78EAE42B-92C8-4C47-AAE7-671F13A2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15" y="2864265"/>
            <a:ext cx="6767169" cy="33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45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C8A5-7EE2-48BE-962C-64944CED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 of VAE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C13B99-C10C-4C38-92CD-E1C102C9AE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2482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="1" dirty="0"/>
                  <a:t>Loss</a:t>
                </a:r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Function of Decoder</a:t>
                </a:r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(Reconstruction Error)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원본 이미지와 생성된 이미지와의 오차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잠재변수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400" dirty="0"/>
                  <a:t>값으로 얼마나 원본 이미지와 유사한 이미지를 잘 생성하는가</a:t>
                </a:r>
                <a:r>
                  <a:rPr lang="en-US" altLang="ko-KR" sz="1400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b="1" dirty="0"/>
                  <a:t>Loss</a:t>
                </a:r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Function of Encoder</a:t>
                </a:r>
                <a:r>
                  <a:rPr lang="ko-KR" altLang="en-US" sz="1800" b="1" dirty="0"/>
                  <a:t> </a:t>
                </a:r>
                <a:r>
                  <a:rPr lang="en-US" altLang="ko-KR" sz="1800" b="1" dirty="0"/>
                  <a:t>(Regularization)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원본 이미지 확률분포와 잠재변수 확률분포 사이의 오차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잠재변수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400" dirty="0"/>
                  <a:t>값이 원본 이미지의 확률분포와 얼마나 유사한가</a:t>
                </a:r>
                <a:r>
                  <a:rPr lang="en-US" altLang="ko-KR" sz="1400" dirty="0"/>
                  <a:t>?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C13B99-C10C-4C38-92CD-E1C102C9A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248275"/>
              </a:xfr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0EABE3-8A90-40E9-89AA-8B902253FCCC}"/>
              </a:ext>
            </a:extLst>
          </p:cNvPr>
          <p:cNvGrpSpPr/>
          <p:nvPr/>
        </p:nvGrpSpPr>
        <p:grpSpPr>
          <a:xfrm>
            <a:off x="3295133" y="4983189"/>
            <a:ext cx="5601733" cy="722286"/>
            <a:chOff x="1872870" y="4387051"/>
            <a:chExt cx="8174515" cy="10540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1C499EA-9151-4392-9D70-FE95DEF6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2870" y="4387051"/>
              <a:ext cx="8174515" cy="105402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8AB9F18-D550-4B8D-BE1E-6BA1EDCD2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7499" y="4960002"/>
              <a:ext cx="485611" cy="481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0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84814-F68E-4E86-83BC-CE64FDA9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</a:t>
            </a:r>
            <a:r>
              <a:rPr lang="ko-KR" altLang="en-US" dirty="0"/>
              <a:t> </a:t>
            </a:r>
            <a:r>
              <a:rPr lang="en-US" altLang="ko-KR" dirty="0" err="1"/>
              <a:t>AutoEncoder</a:t>
            </a:r>
            <a:r>
              <a:rPr lang="en-US" altLang="ko-KR" dirty="0"/>
              <a:t> in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B57CB-85E1-4684-8472-0B1C08A99D3A}"/>
              </a:ext>
            </a:extLst>
          </p:cNvPr>
          <p:cNvSpPr txBox="1"/>
          <p:nvPr/>
        </p:nvSpPr>
        <p:spPr>
          <a:xfrm>
            <a:off x="638175" y="6501567"/>
            <a:ext cx="549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https://github.com/nitarshan/variational-autoencoder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11FD3-3909-4043-A215-F41615161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150885"/>
            <a:ext cx="5786358" cy="5343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330081-F4FC-4A6A-903E-1609FB877D8A}"/>
              </a:ext>
            </a:extLst>
          </p:cNvPr>
          <p:cNvSpPr/>
          <p:nvPr/>
        </p:nvSpPr>
        <p:spPr>
          <a:xfrm>
            <a:off x="752475" y="4038600"/>
            <a:ext cx="5384006" cy="1333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DA7CF-180D-4565-98AB-A7653A925959}"/>
              </a:ext>
            </a:extLst>
          </p:cNvPr>
          <p:cNvSpPr/>
          <p:nvPr/>
        </p:nvSpPr>
        <p:spPr>
          <a:xfrm>
            <a:off x="752475" y="2489147"/>
            <a:ext cx="5384006" cy="8179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670C5FA-B487-49B0-8E43-CF87E03B33C4}"/>
              </a:ext>
            </a:extLst>
          </p:cNvPr>
          <p:cNvSpPr/>
          <p:nvPr/>
        </p:nvSpPr>
        <p:spPr>
          <a:xfrm>
            <a:off x="6391275" y="2740950"/>
            <a:ext cx="5429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D953D91-8AA8-45D9-A4F9-15344302E66E}"/>
              </a:ext>
            </a:extLst>
          </p:cNvPr>
          <p:cNvSpPr/>
          <p:nvPr/>
        </p:nvSpPr>
        <p:spPr>
          <a:xfrm>
            <a:off x="6391275" y="4548187"/>
            <a:ext cx="5429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9CF33E-324B-416E-9405-06118B9EDF16}"/>
              </a:ext>
            </a:extLst>
          </p:cNvPr>
          <p:cNvSpPr txBox="1"/>
          <p:nvPr/>
        </p:nvSpPr>
        <p:spPr>
          <a:xfrm>
            <a:off x="6934200" y="2733521"/>
            <a:ext cx="298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인코더의 출력 </a:t>
            </a:r>
            <a:r>
              <a:rPr lang="en-US" altLang="ko-KR" sz="1600" dirty="0"/>
              <a:t>: </a:t>
            </a: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350266-2758-4382-BF1B-F871097F1161}"/>
                  </a:ext>
                </a:extLst>
              </p:cNvPr>
              <p:cNvSpPr txBox="1"/>
              <p:nvPr/>
            </p:nvSpPr>
            <p:spPr>
              <a:xfrm>
                <a:off x="6934201" y="4536072"/>
                <a:ext cx="49434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오토인코더와 달리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정규분포</a:t>
                </a:r>
                <a:r>
                  <a:rPr lang="ko-KR" altLang="en-US" sz="1600" dirty="0"/>
                  <a:t>로부터 잠재변수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600" dirty="0"/>
                  <a:t> 생성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350266-2758-4382-BF1B-F871097F1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1" y="4536072"/>
                <a:ext cx="4943474" cy="338554"/>
              </a:xfrm>
              <a:prstGeom prst="rect">
                <a:avLst/>
              </a:prstGeom>
              <a:blipFill>
                <a:blip r:embed="rId5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8318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354</Words>
  <Application>Microsoft Macintosh PowerPoint</Application>
  <PresentationFormat>와이드스크린</PresentationFormat>
  <Paragraphs>55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맑은 고딕</vt:lpstr>
      <vt:lpstr>Arial</vt:lpstr>
      <vt:lpstr>Cambria Math</vt:lpstr>
      <vt:lpstr>CryptoCraft 테마</vt:lpstr>
      <vt:lpstr>제목 테마</vt:lpstr>
      <vt:lpstr>Variational AutoEncoder :변이형 오토인코더</vt:lpstr>
      <vt:lpstr>PowerPoint 프레젠테이션</vt:lpstr>
      <vt:lpstr>AutoEncoder</vt:lpstr>
      <vt:lpstr>AutoEncoder와 Variational AutoEncoder</vt:lpstr>
      <vt:lpstr>AutoEncoder와 Variational AutoEncoder</vt:lpstr>
      <vt:lpstr>Variational AutoEncoder</vt:lpstr>
      <vt:lpstr>Variational AutoEncoder</vt:lpstr>
      <vt:lpstr>Loss Function of VAE</vt:lpstr>
      <vt:lpstr>Variational AutoEncoder in Pytorch</vt:lpstr>
      <vt:lpstr>Variational AutoEncoder in Pytorch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171</cp:revision>
  <dcterms:created xsi:type="dcterms:W3CDTF">2019-03-05T04:29:07Z</dcterms:created>
  <dcterms:modified xsi:type="dcterms:W3CDTF">2021-11-28T20:40:08Z</dcterms:modified>
</cp:coreProperties>
</file>