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58" r:id="rId4"/>
    <p:sldId id="260" r:id="rId5"/>
    <p:sldId id="262" r:id="rId6"/>
    <p:sldId id="266" r:id="rId7"/>
    <p:sldId id="271" r:id="rId8"/>
    <p:sldId id="272" r:id="rId9"/>
    <p:sldId id="261" r:id="rId10"/>
    <p:sldId id="273" r:id="rId11"/>
    <p:sldId id="274" r:id="rId12"/>
    <p:sldId id="268" r:id="rId13"/>
    <p:sldId id="270" r:id="rId14"/>
    <p:sldId id="267" r:id="rId15"/>
    <p:sldId id="269" r:id="rId16"/>
    <p:sldId id="25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0B90B-0D27-F341-8A5A-984C42654230}" v="370" dt="2021-11-28T19:36:15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7"/>
    <p:restoredTop sz="96327"/>
  </p:normalViewPr>
  <p:slideViewPr>
    <p:cSldViewPr snapToGrid="0" snapToObjects="1">
      <p:cViewPr>
        <p:scale>
          <a:sx n="89" d="100"/>
          <a:sy n="89" d="100"/>
        </p:scale>
        <p:origin x="144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4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321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1825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27634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BE0AE-17EA-8142-8C24-52984F544DD2}" type="datetimeFigureOut">
              <a:rPr kumimoji="1" lang="ko-Kore-KR" altLang="en-US" smtClean="0"/>
              <a:t>2021. 11. 28.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87A6-3A0E-B541-98E4-D7F05A7B975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719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36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txRhDo5b6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CD3DD-194D-5B47-B0B3-73AF1DD25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ore-KR" dirty="0"/>
              <a:t>Hash</a:t>
            </a:r>
            <a:r>
              <a:rPr lang="en" altLang="ko-Kore-KR" dirty="0"/>
              <a:t> Based Signature(HBS)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1D6C09-1085-F944-B75D-CF74BEFF7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https://youtu.be/atxRhDo5b6M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0406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Merkle signature scheme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R" sz="2400" dirty="0"/>
          </a:p>
          <a:p>
            <a:r>
              <a:rPr kumimoji="1" lang="en-US" altLang="ko-KR" sz="2400" dirty="0"/>
              <a:t>DSA(Digital Signature Algorithm)</a:t>
            </a:r>
            <a:r>
              <a:rPr kumimoji="1" lang="ko-KR" altLang="en-US" sz="2400" dirty="0"/>
              <a:t>이나 </a:t>
            </a:r>
            <a:r>
              <a:rPr kumimoji="1" lang="en-US" altLang="ko-KR" sz="2400" dirty="0"/>
              <a:t>RSA</a:t>
            </a:r>
            <a:r>
              <a:rPr kumimoji="1" lang="ko-KR" altLang="en-US" sz="2400" dirty="0"/>
              <a:t>와 같은 서명 알고리즘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ore-KR" sz="2400" dirty="0"/>
          </a:p>
          <a:p>
            <a:r>
              <a:rPr kumimoji="1" lang="en-US" altLang="ko-Kore-KR" sz="2400" b="1" dirty="0"/>
              <a:t>Hash trees(= Merkel trees)</a:t>
            </a:r>
            <a:r>
              <a:rPr kumimoji="1" lang="ko-KR" altLang="en-US" sz="2400" b="1" dirty="0"/>
              <a:t>와 </a:t>
            </a:r>
            <a:r>
              <a:rPr kumimoji="1" lang="en-US" altLang="ko-KR" sz="2400" b="1" dirty="0"/>
              <a:t>one-time(</a:t>
            </a:r>
            <a:r>
              <a:rPr lang="en" altLang="ko-Kore-KR" sz="2400" b="1" dirty="0" err="1"/>
              <a:t>Winternitz</a:t>
            </a:r>
            <a:r>
              <a:rPr kumimoji="1" lang="en-US" altLang="ko-KR" sz="2400" b="1" dirty="0"/>
              <a:t>)</a:t>
            </a:r>
            <a:r>
              <a:rPr kumimoji="1" lang="ko-KR" altLang="en-US" sz="2400" b="1" dirty="0"/>
              <a:t>기반 서명 기법</a:t>
            </a:r>
            <a:endParaRPr kumimoji="1" lang="en-US" altLang="ko-KR" sz="2400" b="1" dirty="0"/>
          </a:p>
          <a:p>
            <a:pPr marL="0" indent="0">
              <a:buNone/>
            </a:pPr>
            <a:endParaRPr kumimoji="1" lang="en-US" altLang="ko-KR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030068-BD5A-D84E-90AB-E9A51F8EFB12}"/>
              </a:ext>
            </a:extLst>
          </p:cNvPr>
          <p:cNvSpPr/>
          <p:nvPr/>
        </p:nvSpPr>
        <p:spPr>
          <a:xfrm>
            <a:off x="8025378" y="6511753"/>
            <a:ext cx="38924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200" dirty="0"/>
              <a:t>https://en.wikipedia.org/wiki/Merkle_signature_scheme</a:t>
            </a:r>
          </a:p>
        </p:txBody>
      </p:sp>
    </p:spTree>
    <p:extLst>
      <p:ext uri="{BB962C8B-B14F-4D97-AF65-F5344CB8AC3E}">
        <p14:creationId xmlns:p14="http://schemas.microsoft.com/office/powerpoint/2010/main" val="71003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Merkle Tree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/>
              <a:t>머클</a:t>
            </a:r>
            <a:r>
              <a:rPr kumimoji="1" lang="ko-KR" altLang="en-US" sz="2400" dirty="0"/>
              <a:t> 트리</a:t>
            </a:r>
            <a:r>
              <a:rPr kumimoji="1" lang="en-US" altLang="ko-KR" sz="2400" dirty="0"/>
              <a:t>(=</a:t>
            </a:r>
            <a:r>
              <a:rPr kumimoji="1" lang="ko-KR" altLang="en-US" sz="2400" dirty="0"/>
              <a:t> 해시 트리</a:t>
            </a:r>
            <a:r>
              <a:rPr kumimoji="1" lang="en-US" altLang="ko-KR" sz="2400" dirty="0"/>
              <a:t>)</a:t>
            </a:r>
          </a:p>
          <a:p>
            <a:endParaRPr kumimoji="1" lang="en-US" altLang="ko-KR" sz="2000" dirty="0"/>
          </a:p>
          <a:p>
            <a:r>
              <a:rPr kumimoji="1" lang="en-US" altLang="ko-KR" sz="2400" dirty="0"/>
              <a:t>Leap </a:t>
            </a:r>
            <a:r>
              <a:rPr kumimoji="1" lang="ko-KR" altLang="en-US" sz="2400" dirty="0"/>
              <a:t>노드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data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(L1, L2, L3, L4 ,,)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kumimoji="1" lang="ko-KR" altLang="en-US" sz="2400" dirty="0"/>
              <a:t>데이터 검증 방법 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루트 노드의 해시 값만 알면 가능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400" dirty="0"/>
              <a:t>데이터 전체가 아니라 일부만 검증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자식 노드 가운데 하나의 </a:t>
            </a:r>
            <a:r>
              <a:rPr kumimoji="1" lang="ko-KR" altLang="en-US" sz="2000" dirty="0" err="1"/>
              <a:t>해시값</a:t>
            </a:r>
            <a:r>
              <a:rPr kumimoji="1" lang="ko-KR" altLang="en-US" sz="2000" dirty="0"/>
              <a:t> 알면</a:t>
            </a:r>
            <a:r>
              <a:rPr kumimoji="1" lang="en-US" altLang="ko-KR" sz="2000" dirty="0"/>
              <a:t>,</a:t>
            </a:r>
          </a:p>
          <a:p>
            <a:pPr marL="457200" lvl="1" indent="0">
              <a:buNone/>
            </a:pPr>
            <a:r>
              <a:rPr kumimoji="1" lang="ko-KR" altLang="en-US" sz="2000" dirty="0"/>
              <a:t>그 노드의 모든 자식 노드에 대한 데이터 검증 가능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7218CE-1DA4-A741-B6D1-7168229C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28" y="1152525"/>
            <a:ext cx="5701032" cy="34064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8870AF3-3383-9E4A-9AE5-BCDBFC946828}"/>
              </a:ext>
            </a:extLst>
          </p:cNvPr>
          <p:cNvSpPr/>
          <p:nvPr/>
        </p:nvSpPr>
        <p:spPr>
          <a:xfrm>
            <a:off x="5627914" y="6471225"/>
            <a:ext cx="66942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200" dirty="0"/>
              <a:t>https://ko.wikipedia.org/wiki/%ED%95%B4%EC%8B%9C_%ED%8A%B8%EB%A6%AC</a:t>
            </a:r>
          </a:p>
        </p:txBody>
      </p:sp>
    </p:spTree>
    <p:extLst>
      <p:ext uri="{BB962C8B-B14F-4D97-AF65-F5344CB8AC3E}">
        <p14:creationId xmlns:p14="http://schemas.microsoft.com/office/powerpoint/2010/main" val="2410951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Merkle signature scheme(MSS)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1BED46E-B2D7-624A-8535-6D4575CCEF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/>
                  <a:t>하나의 공개키로 제한된 메시지 서명 가능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r>
                  <a:rPr kumimoji="1" lang="ko-KR" altLang="en-US" sz="2000" dirty="0"/>
                  <a:t>가능한 메시지의 수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r>
                  <a:rPr kumimoji="1" lang="ko-KR" altLang="en-US" sz="2000" dirty="0"/>
                  <a:t>공개키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머클트리의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root</a:t>
                </a:r>
                <a:r>
                  <a:rPr kumimoji="1" lang="ko-KR" altLang="en-US" sz="2000" dirty="0"/>
                  <a:t> 노드 존재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r>
                  <a:rPr kumimoji="1" lang="ko-KR" altLang="en-US" sz="2000" dirty="0" err="1"/>
                  <a:t>서명키</a:t>
                </a:r>
                <a:r>
                  <a:rPr kumimoji="1" lang="en-US" altLang="ko-KR" sz="2000" dirty="0"/>
                  <a:t>(X), </a:t>
                </a:r>
                <a:r>
                  <a:rPr kumimoji="1" lang="ko-KR" altLang="en-US" sz="2000" dirty="0" err="1"/>
                  <a:t>검증키</a:t>
                </a:r>
                <a:r>
                  <a:rPr kumimoji="1" lang="en-US" altLang="ko-KR" sz="2000" dirty="0"/>
                  <a:t>(Y):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leaf </a:t>
                </a:r>
                <a:r>
                  <a:rPr kumimoji="1" lang="ko-KR" altLang="en-US" sz="2000" dirty="0"/>
                  <a:t>노드 존재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r>
                  <a:rPr kumimoji="1" lang="en-US" altLang="ko-KR" sz="2000" dirty="0"/>
                  <a:t>Merkle</a:t>
                </a:r>
                <a:r>
                  <a:rPr kumimoji="1" lang="ko-KR" altLang="en-US" sz="2000" dirty="0"/>
                  <a:t> 서명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1600" dirty="0"/>
                  <a:t>One-time </a:t>
                </a:r>
                <a:r>
                  <a:rPr kumimoji="1" lang="ko-KR" altLang="en-US" sz="1600" dirty="0"/>
                  <a:t>서명 </a:t>
                </a:r>
                <a:r>
                  <a:rPr kumimoji="1" lang="en-US" altLang="ko-KR" sz="1600" dirty="0"/>
                  <a:t>+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검증키</a:t>
                </a:r>
                <a:endParaRPr kumimoji="1" lang="en-US" altLang="ko-KR" sz="1600" dirty="0"/>
              </a:p>
              <a:p>
                <a:pPr marL="0" indent="0">
                  <a:buNone/>
                </a:pPr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1BED46E-B2D7-624A-8535-6D4575CCEF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4D030068-BD5A-D84E-90AB-E9A51F8EFB12}"/>
              </a:ext>
            </a:extLst>
          </p:cNvPr>
          <p:cNvSpPr/>
          <p:nvPr/>
        </p:nvSpPr>
        <p:spPr>
          <a:xfrm>
            <a:off x="145909" y="6465552"/>
            <a:ext cx="119001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ko-Kore-KR" sz="1200" dirty="0"/>
              <a:t>https://</a:t>
            </a:r>
            <a:r>
              <a:rPr lang="en" altLang="ko-Kore-KR" sz="1200" dirty="0" err="1"/>
              <a:t>www.researchgate.net</a:t>
            </a:r>
            <a:r>
              <a:rPr lang="en" altLang="ko-Kore-KR" sz="1200" dirty="0"/>
              <a:t>/profile/Nicolas-Sendrier-2/publication/226115302_Code-Based_Cryptography/links/540d62d50cf2df04e7549388/Code-Based-</a:t>
            </a:r>
            <a:r>
              <a:rPr lang="en" altLang="ko-Kore-KR" sz="1200" dirty="0" err="1"/>
              <a:t>Cryptography.pdf</a:t>
            </a:r>
            <a:endParaRPr lang="ko-Kore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6FD33E-1AC8-C644-8CB9-7AA2B1E73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436"/>
          <a:stretch/>
        </p:blipFill>
        <p:spPr>
          <a:xfrm>
            <a:off x="4944834" y="1845432"/>
            <a:ext cx="6822184" cy="31519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2C5191-4A1E-7E4D-BBC5-759EFE53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87" y="1591498"/>
            <a:ext cx="5892879" cy="507868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7B5AB30-BFBC-F442-837E-2142C5B855CD}"/>
              </a:ext>
            </a:extLst>
          </p:cNvPr>
          <p:cNvSpPr/>
          <p:nvPr/>
        </p:nvSpPr>
        <p:spPr>
          <a:xfrm>
            <a:off x="5160223" y="5133307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M0</a:t>
            </a:r>
            <a:endParaRPr kumimoji="1" lang="ko-Kore-KR" altLang="en-US" sz="1400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DCCF73F-5A77-E24F-8C16-0D90DD264884}"/>
              </a:ext>
            </a:extLst>
          </p:cNvPr>
          <p:cNvSpPr/>
          <p:nvPr/>
        </p:nvSpPr>
        <p:spPr>
          <a:xfrm>
            <a:off x="5954824" y="5142501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M1</a:t>
            </a:r>
            <a:endParaRPr kumimoji="1" lang="ko-Kore-KR" altLang="en-US" sz="1400" dirty="0"/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51BE987-0DEF-984B-B668-ACA140E8C38C}"/>
              </a:ext>
            </a:extLst>
          </p:cNvPr>
          <p:cNvSpPr/>
          <p:nvPr/>
        </p:nvSpPr>
        <p:spPr>
          <a:xfrm>
            <a:off x="6900397" y="5133307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M2</a:t>
            </a:r>
            <a:endParaRPr kumimoji="1" lang="ko-Kore-KR" altLang="en-US" sz="1400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A18C9A4D-8905-AB4A-88CE-218DCBDFD60C}"/>
              </a:ext>
            </a:extLst>
          </p:cNvPr>
          <p:cNvSpPr/>
          <p:nvPr/>
        </p:nvSpPr>
        <p:spPr>
          <a:xfrm>
            <a:off x="7694998" y="5133307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M3</a:t>
            </a:r>
            <a:endParaRPr kumimoji="1" lang="ko-Kore-KR" altLang="en-US" sz="1400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2ACA026-50C6-4D45-8282-6EB9FB0E8861}"/>
              </a:ext>
            </a:extLst>
          </p:cNvPr>
          <p:cNvSpPr/>
          <p:nvPr/>
        </p:nvSpPr>
        <p:spPr>
          <a:xfrm>
            <a:off x="8609039" y="5128710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M4</a:t>
            </a:r>
            <a:endParaRPr kumimoji="1" lang="ko-Kore-KR" altLang="en-US" sz="14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76DDD84-DB1B-8E4F-8160-41E8FAE0066F}"/>
              </a:ext>
            </a:extLst>
          </p:cNvPr>
          <p:cNvSpPr/>
          <p:nvPr/>
        </p:nvSpPr>
        <p:spPr>
          <a:xfrm>
            <a:off x="9435172" y="5137904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M5</a:t>
            </a:r>
            <a:endParaRPr kumimoji="1" lang="ko-Kore-KR" altLang="en-US" sz="1400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468927F-2B7D-674F-BA53-71BD343FC5EF}"/>
              </a:ext>
            </a:extLst>
          </p:cNvPr>
          <p:cNvSpPr/>
          <p:nvPr/>
        </p:nvSpPr>
        <p:spPr>
          <a:xfrm>
            <a:off x="10296560" y="5128710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M6</a:t>
            </a:r>
            <a:endParaRPr kumimoji="1" lang="ko-Kore-KR" altLang="en-US" sz="1400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863551C-B89D-2642-B728-A70E628AC346}"/>
              </a:ext>
            </a:extLst>
          </p:cNvPr>
          <p:cNvSpPr/>
          <p:nvPr/>
        </p:nvSpPr>
        <p:spPr>
          <a:xfrm>
            <a:off x="11089713" y="5128710"/>
            <a:ext cx="498528" cy="362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M7</a:t>
            </a:r>
            <a:endParaRPr kumimoji="1" lang="ko-Kore-KR" altLang="en-US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A5E779-7A65-414A-811D-BF45909C7F97}"/>
              </a:ext>
            </a:extLst>
          </p:cNvPr>
          <p:cNvSpPr/>
          <p:nvPr/>
        </p:nvSpPr>
        <p:spPr>
          <a:xfrm>
            <a:off x="5013434" y="4635062"/>
            <a:ext cx="756745" cy="1040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406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XMSS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eXtended</a:t>
            </a:r>
            <a:r>
              <a:rPr kumimoji="1" lang="en-US" altLang="ko-KR" dirty="0"/>
              <a:t> Merkle Signature Scheme)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 err="1"/>
              <a:t>머클</a:t>
            </a:r>
            <a:r>
              <a:rPr kumimoji="1" lang="ko-KR" altLang="en-US" sz="2400" dirty="0"/>
              <a:t> 트리와 기본 구조는 동일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Stateful </a:t>
            </a:r>
            <a:r>
              <a:rPr kumimoji="1" lang="ko-KR" altLang="en-US" sz="2400" dirty="0"/>
              <a:t>방식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서명을 하기 위해 비밀키 업데이트 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서명에 사용된 일회용 키의 상태를 저장하고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절대 재사용되지 않게 관리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기존 </a:t>
            </a:r>
            <a:r>
              <a:rPr kumimoji="1" lang="ko-KR" altLang="en-US" sz="2400" dirty="0" err="1"/>
              <a:t>머클</a:t>
            </a:r>
            <a:r>
              <a:rPr kumimoji="1" lang="ko-KR" altLang="en-US" sz="2400" dirty="0"/>
              <a:t> 트리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두 자식 노드의 연결 값을 해시 함수에 넣는 방식으로 부모 노드 값 구하는 방법</a:t>
            </a:r>
            <a:endParaRPr kumimoji="1" lang="en-US" altLang="ko-KR" sz="2000" dirty="0"/>
          </a:p>
          <a:p>
            <a:endParaRPr kumimoji="1" lang="en-US" altLang="ko-KR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E3089E-BE3E-6B4A-B050-09EEC744790E}"/>
              </a:ext>
            </a:extLst>
          </p:cNvPr>
          <p:cNvSpPr/>
          <p:nvPr/>
        </p:nvSpPr>
        <p:spPr>
          <a:xfrm>
            <a:off x="7790466" y="6523295"/>
            <a:ext cx="3989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050" dirty="0"/>
              <a:t>https://link.springer.com/chapter/10.1007/978-3-642-25405-5_8</a:t>
            </a:r>
          </a:p>
        </p:txBody>
      </p:sp>
    </p:spTree>
    <p:extLst>
      <p:ext uri="{BB962C8B-B14F-4D97-AF65-F5344CB8AC3E}">
        <p14:creationId xmlns:p14="http://schemas.microsoft.com/office/powerpoint/2010/main" val="33851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XMSS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eXtended</a:t>
            </a:r>
            <a:r>
              <a:rPr kumimoji="1" lang="en-US" altLang="ko-KR" dirty="0"/>
              <a:t> Merkle Signature Scheme)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XMSS</a:t>
            </a:r>
            <a:r>
              <a:rPr kumimoji="1" lang="ko-KR" altLang="en-US" sz="2400" dirty="0"/>
              <a:t> 트리 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두 자식 노드의 연결 값을 해시 함수에 넣을 때 마다 각 레벨</a:t>
            </a:r>
            <a:r>
              <a:rPr kumimoji="1" lang="en-US" altLang="ko-KR" sz="2000" dirty="0"/>
              <a:t>(H)</a:t>
            </a:r>
            <a:r>
              <a:rPr kumimoji="1" lang="ko-KR" altLang="en-US" sz="2000" dirty="0"/>
              <a:t>의 고유한 랜덤 비트 마스크 값을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하는 방식</a:t>
            </a:r>
            <a:endParaRPr kumimoji="1"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9AEEFE-6749-E94A-9014-A32AE5E6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00" y="2370054"/>
            <a:ext cx="7258000" cy="3506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E3D968-5841-3746-A99E-35BE89FD4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44" t="2418" r="2997" b="4103"/>
          <a:stretch/>
        </p:blipFill>
        <p:spPr>
          <a:xfrm>
            <a:off x="411162" y="3145544"/>
            <a:ext cx="6820654" cy="32212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E3089E-BE3E-6B4A-B050-09EEC744790E}"/>
              </a:ext>
            </a:extLst>
          </p:cNvPr>
          <p:cNvSpPr/>
          <p:nvPr/>
        </p:nvSpPr>
        <p:spPr>
          <a:xfrm>
            <a:off x="7790466" y="6523295"/>
            <a:ext cx="398961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050" dirty="0"/>
              <a:t>https://link.springer.com/chapter/10.1007/978-3-642-25405-5_8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382C3D-A164-034F-A2CA-AAECE8579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299" y="4137319"/>
            <a:ext cx="4459781" cy="141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7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45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Lamport</a:t>
            </a:r>
            <a:r>
              <a:rPr lang="en" altLang="ko-Kore-KR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24686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2400" dirty="0" err="1"/>
              <a:t>Lamport</a:t>
            </a:r>
            <a:r>
              <a:rPr kumimoji="1" lang="en-US" altLang="ko-KR" sz="2400" dirty="0"/>
              <a:t> signature?</a:t>
            </a:r>
            <a:r>
              <a:rPr kumimoji="1" lang="ko-KR" altLang="en-US" sz="2400" dirty="0"/>
              <a:t> </a:t>
            </a:r>
            <a:endParaRPr kumimoji="1" lang="en-US" altLang="ko-KR" sz="2400" dirty="0"/>
          </a:p>
          <a:p>
            <a:endParaRPr kumimoji="1" lang="en-US" altLang="ko-KR" sz="2000" dirty="0"/>
          </a:p>
          <a:p>
            <a:pPr lvl="1"/>
            <a:r>
              <a:rPr kumimoji="1" lang="ko-KR" altLang="en-US" sz="2000" b="1" dirty="0">
                <a:solidFill>
                  <a:schemeClr val="accent1"/>
                </a:solidFill>
              </a:rPr>
              <a:t>일회성 서명으로 하나의 메시지에 안전하게 서명</a:t>
            </a:r>
            <a:r>
              <a:rPr kumimoji="1" lang="ko-KR" altLang="en-US" sz="2000" dirty="0"/>
              <a:t>하는데 사용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큰 해시 함수를 갖고 있어 </a:t>
            </a:r>
            <a:r>
              <a:rPr kumimoji="1" lang="en-US" altLang="ko-KR" sz="2000" dirty="0"/>
              <a:t>RSA</a:t>
            </a:r>
            <a:r>
              <a:rPr kumimoji="1" lang="ko-KR" altLang="en-US" sz="2000" dirty="0"/>
              <a:t>보다 안전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메시지 크기에 비해 비밀키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공개키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서명 크기가 크다는 단점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b="1" dirty="0">
                <a:solidFill>
                  <a:srgbClr val="FF0000"/>
                </a:solidFill>
              </a:rPr>
              <a:t>사용되지 않은 공개키는 공개되면 안 됨</a:t>
            </a:r>
            <a:endParaRPr kumimoji="1" lang="en-US" altLang="ko-KR" sz="2400" b="1" dirty="0"/>
          </a:p>
          <a:p>
            <a:r>
              <a:rPr kumimoji="1" lang="ko-KR" altLang="en-US" sz="2400" b="1" dirty="0"/>
              <a:t>키 생성 </a:t>
            </a:r>
            <a:endParaRPr kumimoji="1" lang="en-US" altLang="ko-KR" sz="2400" b="1" dirty="0"/>
          </a:p>
          <a:p>
            <a:endParaRPr kumimoji="1" lang="en-US" altLang="ko-KR" sz="2400" dirty="0"/>
          </a:p>
          <a:p>
            <a:pPr lvl="1"/>
            <a:r>
              <a:rPr kumimoji="1" lang="ko-KR" altLang="en-US" sz="2000" dirty="0"/>
              <a:t>개인키</a:t>
            </a:r>
            <a:r>
              <a:rPr kumimoji="1" lang="en-US" altLang="ko-KR" sz="2000" dirty="0"/>
              <a:t> 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256-bit</a:t>
            </a:r>
            <a:r>
              <a:rPr kumimoji="1" lang="ko-KR" altLang="en-US" sz="2000" dirty="0"/>
              <a:t> 길이의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256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개의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랜덤값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쌍 </a:t>
            </a:r>
            <a:r>
              <a:rPr kumimoji="1" lang="ko-KR" altLang="en-US" sz="2000" dirty="0"/>
              <a:t>생성 </a:t>
            </a:r>
            <a:r>
              <a:rPr kumimoji="1" lang="en-US" altLang="ko-KR" sz="2000" dirty="0"/>
              <a:t>(2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x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256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512</a:t>
            </a:r>
            <a:r>
              <a:rPr kumimoji="1" lang="ko-KR" altLang="en-US" sz="2000" dirty="0"/>
              <a:t>개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공개키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SHA-256</a:t>
            </a:r>
            <a:r>
              <a:rPr kumimoji="1" lang="ko-KR" altLang="en-US" sz="2000" dirty="0"/>
              <a:t> 등을 사용하여 </a:t>
            </a:r>
            <a:r>
              <a:rPr kumimoji="1" lang="en-US" altLang="ko-KR" sz="2000" dirty="0"/>
              <a:t>256</a:t>
            </a:r>
            <a:r>
              <a:rPr kumimoji="1" lang="ko-KR" altLang="en-US" sz="2000" dirty="0"/>
              <a:t>개의 개인키 쌍의 해시 값을 각각 구함</a:t>
            </a:r>
            <a:endParaRPr kumimoji="1" lang="en-US" altLang="ko-KR" sz="2000" dirty="0"/>
          </a:p>
          <a:p>
            <a:pPr lvl="2"/>
            <a:endParaRPr kumimoji="1" lang="en-US" altLang="ko-KR" sz="1600" dirty="0"/>
          </a:p>
          <a:p>
            <a:pPr lvl="2"/>
            <a:r>
              <a:rPr kumimoji="1" lang="en-US" altLang="ko-KR" sz="1600" b="1" dirty="0">
                <a:solidFill>
                  <a:srgbClr val="FF0000"/>
                </a:solidFill>
              </a:rPr>
              <a:t>256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개의 개인키 쌍에 대한 해시 값 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512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개의 공개키 생성</a:t>
            </a:r>
            <a:endParaRPr kumimoji="1" lang="en-US" altLang="ko-KR" sz="16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738848-D799-A645-8C6B-93E2DECBCA1E}"/>
              </a:ext>
            </a:extLst>
          </p:cNvPr>
          <p:cNvSpPr/>
          <p:nvPr/>
        </p:nvSpPr>
        <p:spPr>
          <a:xfrm>
            <a:off x="5406189" y="6523295"/>
            <a:ext cx="638993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050" dirty="0"/>
              <a:t>https://ko.wikipedia.org/wiki/%EB%9E%A8%ED%8F%AC%ED%8A%B8_%EC%84%9C%EB%AA%85</a:t>
            </a:r>
          </a:p>
        </p:txBody>
      </p:sp>
    </p:spTree>
    <p:extLst>
      <p:ext uri="{BB962C8B-B14F-4D97-AF65-F5344CB8AC3E}">
        <p14:creationId xmlns:p14="http://schemas.microsoft.com/office/powerpoint/2010/main" val="188871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Lamport</a:t>
            </a:r>
            <a:r>
              <a:rPr lang="en" altLang="ko-Kore-KR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/>
              <a:t>서명 생성</a:t>
            </a:r>
          </a:p>
          <a:p>
            <a:pPr lvl="1"/>
            <a:endParaRPr kumimoji="1" lang="ko-Kore-KR" altLang="en-US" sz="2000" b="1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198A6A8-EA96-EC4B-ADA5-25AAC26C7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952398"/>
              </p:ext>
            </p:extLst>
          </p:nvPr>
        </p:nvGraphicFramePr>
        <p:xfrm>
          <a:off x="2992894" y="1744214"/>
          <a:ext cx="8128008" cy="69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8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906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PK1[0]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PK1[1]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PK1[2]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PK1[254]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PK1[255]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05B0C2A-FE7A-D547-A9D0-3AC5322F3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201713"/>
              </p:ext>
            </p:extLst>
          </p:nvPr>
        </p:nvGraphicFramePr>
        <p:xfrm>
          <a:off x="2992894" y="2927034"/>
          <a:ext cx="8128002" cy="69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906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PK2[0]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PK2[1]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PK2[2]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PK2[254]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PK2[255]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658E59-6C22-C94D-A812-B90DDF687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41489"/>
              </p:ext>
            </p:extLst>
          </p:nvPr>
        </p:nvGraphicFramePr>
        <p:xfrm>
          <a:off x="2992894" y="4109854"/>
          <a:ext cx="8128002" cy="69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906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…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579EC2-A96D-7B4A-88EB-F45BBF475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182882"/>
              </p:ext>
            </p:extLst>
          </p:nvPr>
        </p:nvGraphicFramePr>
        <p:xfrm>
          <a:off x="2992894" y="5283709"/>
          <a:ext cx="8128002" cy="69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90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PK1[0]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PK2[1]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PK2[2]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…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PK1[254]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PK2[255]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CA52EA7A-56C7-3A44-90C7-B852F8535AB7}"/>
              </a:ext>
            </a:extLst>
          </p:cNvPr>
          <p:cNvSpPr/>
          <p:nvPr/>
        </p:nvSpPr>
        <p:spPr>
          <a:xfrm>
            <a:off x="2479729" y="2089554"/>
            <a:ext cx="402956" cy="11828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35CFE-04D8-E844-A005-C3B4D53150CC}"/>
              </a:ext>
            </a:extLst>
          </p:cNvPr>
          <p:cNvSpPr txBox="1"/>
          <p:nvPr/>
        </p:nvSpPr>
        <p:spPr>
          <a:xfrm>
            <a:off x="599702" y="2338099"/>
            <a:ext cx="1691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Private Key</a:t>
            </a:r>
          </a:p>
          <a:p>
            <a:r>
              <a:rPr kumimoji="1" lang="en-US" altLang="ko-Kore-KR" dirty="0"/>
              <a:t>2x256 = 512</a:t>
            </a:r>
            <a:r>
              <a:rPr kumimoji="1" lang="ko-KR" altLang="en-US" dirty="0"/>
              <a:t>개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0760C6-A681-2A4B-BD1F-E126443AC6B0}"/>
              </a:ext>
            </a:extLst>
          </p:cNvPr>
          <p:cNvSpPr txBox="1"/>
          <p:nvPr/>
        </p:nvSpPr>
        <p:spPr>
          <a:xfrm>
            <a:off x="599702" y="4084811"/>
            <a:ext cx="21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(256-bit)</a:t>
            </a:r>
          </a:p>
          <a:p>
            <a:r>
              <a:rPr kumimoji="1" lang="en-US" altLang="ko-Kore-KR" dirty="0"/>
              <a:t> ex) 011…01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4FE7C-4EEE-8041-940B-569A6A6C17B6}"/>
              </a:ext>
            </a:extLst>
          </p:cNvPr>
          <p:cNvSpPr txBox="1"/>
          <p:nvPr/>
        </p:nvSpPr>
        <p:spPr>
          <a:xfrm>
            <a:off x="604434" y="5386798"/>
            <a:ext cx="1728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Signature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6B9367-2069-6D4C-A952-D3C84A641FB7}"/>
              </a:ext>
            </a:extLst>
          </p:cNvPr>
          <p:cNvSpPr/>
          <p:nvPr/>
        </p:nvSpPr>
        <p:spPr>
          <a:xfrm>
            <a:off x="7056895" y="6492334"/>
            <a:ext cx="49890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200" dirty="0"/>
              <a:t>https://www.geeksforgeeks.org/lamport-one-time-signature-scheme/</a:t>
            </a:r>
          </a:p>
        </p:txBody>
      </p:sp>
    </p:spTree>
    <p:extLst>
      <p:ext uri="{BB962C8B-B14F-4D97-AF65-F5344CB8AC3E}">
        <p14:creationId xmlns:p14="http://schemas.microsoft.com/office/powerpoint/2010/main" val="281341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Lamport</a:t>
            </a:r>
            <a:r>
              <a:rPr lang="en" altLang="ko-Kore-KR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9E13C59-0869-644B-8123-B572DBD2D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400" b="1" dirty="0"/>
              <a:t>서명 검증</a:t>
            </a:r>
            <a:endParaRPr kumimoji="1" lang="en-US" altLang="ko-KR" sz="2400" b="1" dirty="0"/>
          </a:p>
          <a:p>
            <a:pPr lvl="1"/>
            <a:endParaRPr kumimoji="1" lang="en-US" altLang="ko-KR" sz="2000" b="1" dirty="0"/>
          </a:p>
          <a:p>
            <a:pPr lvl="1"/>
            <a:r>
              <a:rPr kumimoji="1" lang="ko-KR" altLang="en-US" sz="2000" dirty="0"/>
              <a:t>검증자가 올바른 서명</a:t>
            </a:r>
            <a:r>
              <a:rPr kumimoji="1" lang="en-US" altLang="ko-KR" sz="2000" dirty="0"/>
              <a:t>(A</a:t>
            </a:r>
            <a:r>
              <a:rPr kumimoji="1" lang="ko-KR" altLang="en-US" sz="2000" dirty="0"/>
              <a:t>의 서명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을 확인하기 위해서는 메시지의 </a:t>
            </a:r>
            <a:r>
              <a:rPr kumimoji="1" lang="ko-KR" altLang="en-US" sz="2000" dirty="0" err="1"/>
              <a:t>해시값</a:t>
            </a:r>
            <a:r>
              <a:rPr kumimoji="1" lang="en-US" altLang="ko-KR" sz="2000" dirty="0"/>
              <a:t>(256-bit)</a:t>
            </a:r>
            <a:r>
              <a:rPr kumimoji="1" lang="ko-KR" altLang="en-US" sz="2000" dirty="0"/>
              <a:t> 구하기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메시지의 </a:t>
            </a:r>
            <a:r>
              <a:rPr kumimoji="1" lang="ko-KR" altLang="en-US" sz="2000" dirty="0" err="1"/>
              <a:t>해시값을</a:t>
            </a:r>
            <a:r>
              <a:rPr kumimoji="1" lang="ko-KR" altLang="en-US" sz="2000" dirty="0"/>
              <a:t> 이용해  </a:t>
            </a:r>
            <a:r>
              <a:rPr kumimoji="1" lang="en-US" altLang="ko-KR" sz="2000" dirty="0"/>
              <a:t>A</a:t>
            </a:r>
            <a:r>
              <a:rPr kumimoji="1" lang="ko-KR" altLang="en-US" sz="2000" dirty="0"/>
              <a:t>의 공개키 중 </a:t>
            </a:r>
            <a:r>
              <a:rPr kumimoji="1" lang="en-US" altLang="ko-KR" sz="2000" dirty="0"/>
              <a:t>256</a:t>
            </a:r>
            <a:r>
              <a:rPr kumimoji="1" lang="ko-KR" altLang="en-US" sz="2000" dirty="0"/>
              <a:t>개 선택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R" sz="2000" dirty="0"/>
              <a:t>A</a:t>
            </a:r>
            <a:r>
              <a:rPr kumimoji="1" lang="ko-KR" altLang="en-US" sz="2000" dirty="0"/>
              <a:t>가 서명 생성한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것과 동일하게 생성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	</a:t>
            </a:r>
            <a:r>
              <a:rPr kumimoji="1" lang="ko-KR" altLang="en-US" sz="2000" dirty="0"/>
              <a:t>  </a:t>
            </a:r>
            <a:r>
              <a:rPr kumimoji="1" lang="en-US" altLang="ko-KR" sz="2000" dirty="0"/>
              <a:t>=</a:t>
            </a:r>
            <a:r>
              <a:rPr kumimoji="1" lang="ko-KR" altLang="en-US" sz="2000" dirty="0"/>
              <a:t>    </a:t>
            </a:r>
            <a:r>
              <a:rPr kumimoji="1" lang="en-US" altLang="ko-KR" sz="2000" dirty="0"/>
              <a:t>A</a:t>
            </a:r>
            <a:r>
              <a:rPr kumimoji="1" lang="ko-KR" altLang="en-US" sz="2000" dirty="0"/>
              <a:t>의 공개된 서명 값 </a:t>
            </a:r>
            <a:r>
              <a:rPr kumimoji="1" lang="en-US" altLang="ko-KR" sz="2000" dirty="0"/>
              <a:t>256</a:t>
            </a:r>
            <a:r>
              <a:rPr kumimoji="1" lang="ko-KR" altLang="en-US" sz="2000" dirty="0"/>
              <a:t>개에 대한 해시 값  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일치하면 서명은 올바른 것</a:t>
            </a:r>
            <a:r>
              <a:rPr kumimoji="1" lang="en-US" altLang="ko-KR" sz="2000" dirty="0"/>
              <a:t>)</a:t>
            </a:r>
          </a:p>
          <a:p>
            <a:pPr lvl="1"/>
            <a:endParaRPr kumimoji="1" lang="en-US" altLang="ko-KR" sz="20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D01BABB-A5C7-014C-BA9F-8DE1A5F2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08716"/>
              </p:ext>
            </p:extLst>
          </p:nvPr>
        </p:nvGraphicFramePr>
        <p:xfrm>
          <a:off x="2992894" y="4077198"/>
          <a:ext cx="8128002" cy="69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906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…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F3C4B59-9CF0-9A44-B884-0913F315FD3A}"/>
              </a:ext>
            </a:extLst>
          </p:cNvPr>
          <p:cNvSpPr txBox="1"/>
          <p:nvPr/>
        </p:nvSpPr>
        <p:spPr>
          <a:xfrm>
            <a:off x="599702" y="4052155"/>
            <a:ext cx="2131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Message (256-bit)</a:t>
            </a:r>
          </a:p>
          <a:p>
            <a:r>
              <a:rPr kumimoji="1" lang="en-US" altLang="ko-Kore-KR" dirty="0"/>
              <a:t> ex) 011…01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7B62B6A-2262-6B47-BC30-A93C098A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15710"/>
              </p:ext>
            </p:extLst>
          </p:nvPr>
        </p:nvGraphicFramePr>
        <p:xfrm>
          <a:off x="2992894" y="5251053"/>
          <a:ext cx="8128002" cy="69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90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PubKey1[0]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PubKey2[1]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PubKey2[2]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…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PubKey1[254]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>
                          <a:solidFill>
                            <a:schemeClr val="accent2"/>
                          </a:solidFill>
                        </a:rPr>
                        <a:t>PubKey2[255]</a:t>
                      </a:r>
                      <a:endParaRPr lang="ko-Kore-KR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Lamport</a:t>
            </a:r>
            <a:r>
              <a:rPr lang="en" altLang="ko-Kore-KR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FC80F1D-6C93-4B42-A06D-B88969CB8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400" b="1" dirty="0"/>
              <a:t>전체 프로세스</a:t>
            </a:r>
            <a:endParaRPr kumimoji="1" lang="en-US" altLang="ko-KR" sz="2400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F4B20F4-1DD7-D74A-92D7-139480948732}"/>
              </a:ext>
            </a:extLst>
          </p:cNvPr>
          <p:cNvGrpSpPr/>
          <p:nvPr/>
        </p:nvGrpSpPr>
        <p:grpSpPr>
          <a:xfrm>
            <a:off x="1649185" y="1110639"/>
            <a:ext cx="8817429" cy="3839029"/>
            <a:chOff x="914399" y="1222597"/>
            <a:chExt cx="9130395" cy="405782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BAFAD2A-1D5A-6143-B566-292F121A8D3C}"/>
                </a:ext>
              </a:extLst>
            </p:cNvPr>
            <p:cNvGrpSpPr/>
            <p:nvPr/>
          </p:nvGrpSpPr>
          <p:grpSpPr>
            <a:xfrm>
              <a:off x="914399" y="1943099"/>
              <a:ext cx="4784272" cy="3337322"/>
              <a:chOff x="979714" y="1813152"/>
              <a:chExt cx="4784272" cy="3337322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C36BB14-F529-E343-A0CA-4A283A5E98AE}"/>
                  </a:ext>
                </a:extLst>
              </p:cNvPr>
              <p:cNvSpPr/>
              <p:nvPr/>
            </p:nvSpPr>
            <p:spPr>
              <a:xfrm>
                <a:off x="1257300" y="1943100"/>
                <a:ext cx="1910443" cy="602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PK1[0]</a:t>
                </a:r>
                <a:endParaRPr kumimoji="1" lang="ko-Kore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46B88D-9747-7140-8AC8-B1F92DEF8E1C}"/>
                  </a:ext>
                </a:extLst>
              </p:cNvPr>
              <p:cNvSpPr/>
              <p:nvPr/>
            </p:nvSpPr>
            <p:spPr>
              <a:xfrm>
                <a:off x="1261884" y="2734798"/>
                <a:ext cx="1910443" cy="602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PK1[1]</a:t>
                </a:r>
                <a:endParaRPr kumimoji="1" lang="ko-Kore-KR" altLang="en-US" dirty="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6F41C6E0-D640-0E48-8C52-5B31D5AB685A}"/>
                  </a:ext>
                </a:extLst>
              </p:cNvPr>
              <p:cNvSpPr/>
              <p:nvPr/>
            </p:nvSpPr>
            <p:spPr>
              <a:xfrm>
                <a:off x="1257300" y="4358777"/>
                <a:ext cx="1910443" cy="60227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PK1[255]</a:t>
                </a:r>
                <a:endParaRPr kumimoji="1" lang="ko-Kore-KR" altLang="en-US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CE9BA42-1AD9-2743-B2AB-66580D159B10}"/>
                  </a:ext>
                </a:extLst>
              </p:cNvPr>
              <p:cNvSpPr/>
              <p:nvPr/>
            </p:nvSpPr>
            <p:spPr>
              <a:xfrm>
                <a:off x="3663043" y="1943100"/>
                <a:ext cx="1910443" cy="60227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PK2[0]</a:t>
                </a:r>
                <a:endParaRPr kumimoji="1" lang="ko-Kore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85E7D83-2B5F-3743-943B-0E5B3623C369}"/>
                  </a:ext>
                </a:extLst>
              </p:cNvPr>
              <p:cNvSpPr/>
              <p:nvPr/>
            </p:nvSpPr>
            <p:spPr>
              <a:xfrm>
                <a:off x="3667627" y="2734798"/>
                <a:ext cx="1910443" cy="60227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PK2[1]</a:t>
                </a:r>
                <a:endParaRPr kumimoji="1" lang="ko-Kore-KR" altLang="en-US" dirty="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05119A4-A530-AC4D-9EBC-7C4EA7BAF353}"/>
                  </a:ext>
                </a:extLst>
              </p:cNvPr>
              <p:cNvSpPr/>
              <p:nvPr/>
            </p:nvSpPr>
            <p:spPr>
              <a:xfrm>
                <a:off x="3663043" y="4358777"/>
                <a:ext cx="1910443" cy="60227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/>
                  <a:t>PK2[255]</a:t>
                </a:r>
                <a:endParaRPr kumimoji="1" lang="ko-Kore-KR" altLang="en-US" dirty="0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7071CA01-5DBA-EE4D-AF37-04C59D149FF0}"/>
                  </a:ext>
                </a:extLst>
              </p:cNvPr>
              <p:cNvSpPr/>
              <p:nvPr/>
            </p:nvSpPr>
            <p:spPr>
              <a:xfrm>
                <a:off x="979714" y="1813152"/>
                <a:ext cx="4784272" cy="333732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0E407A-641C-9444-959C-76341BD00355}"/>
                </a:ext>
              </a:extLst>
            </p:cNvPr>
            <p:cNvSpPr/>
            <p:nvPr/>
          </p:nvSpPr>
          <p:spPr>
            <a:xfrm>
              <a:off x="7936688" y="2072384"/>
              <a:ext cx="1910443" cy="602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Public Key</a:t>
              </a:r>
              <a:r>
                <a:rPr kumimoji="1" lang="en-US" altLang="ko-KR" dirty="0"/>
                <a:t>1</a:t>
              </a:r>
              <a:r>
                <a:rPr kumimoji="1" lang="en-US" altLang="ko-Kore-KR" dirty="0"/>
                <a:t>[0]</a:t>
              </a:r>
              <a:endParaRPr kumimoji="1" lang="ko-Kore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D6351BE-BED7-C340-9B06-736179E3CFB9}"/>
                </a:ext>
              </a:extLst>
            </p:cNvPr>
            <p:cNvSpPr/>
            <p:nvPr/>
          </p:nvSpPr>
          <p:spPr>
            <a:xfrm>
              <a:off x="7936688" y="2864745"/>
              <a:ext cx="1910443" cy="6022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Public Key</a:t>
              </a:r>
              <a:r>
                <a:rPr kumimoji="1" lang="en-US" altLang="ko-KR" dirty="0"/>
                <a:t>2[0</a:t>
              </a:r>
              <a:r>
                <a:rPr kumimoji="1" lang="en-US" altLang="ko-Kore-KR" dirty="0"/>
                <a:t>]</a:t>
              </a:r>
              <a:endParaRPr kumimoji="1" lang="ko-Kore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6425429-DF73-B643-975B-5155EFCDE092}"/>
                </a:ext>
              </a:extLst>
            </p:cNvPr>
            <p:cNvSpPr/>
            <p:nvPr/>
          </p:nvSpPr>
          <p:spPr>
            <a:xfrm>
              <a:off x="7813712" y="4488724"/>
              <a:ext cx="2156392" cy="60227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Public Key</a:t>
              </a:r>
              <a:r>
                <a:rPr kumimoji="1" lang="en-US" altLang="ko-KR" dirty="0"/>
                <a:t>2</a:t>
              </a:r>
              <a:r>
                <a:rPr kumimoji="1" lang="en-US" altLang="ko-Kore-KR" dirty="0"/>
                <a:t>[</a:t>
              </a:r>
              <a:r>
                <a:rPr kumimoji="1" lang="en-US" altLang="ko-KR" dirty="0"/>
                <a:t>255</a:t>
              </a:r>
              <a:r>
                <a:rPr kumimoji="1" lang="en-US" altLang="ko-Kore-KR" dirty="0"/>
                <a:t>]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9A45DC-60DA-6345-9C05-6E462FB978A0}"/>
                </a:ext>
              </a:extLst>
            </p:cNvPr>
            <p:cNvSpPr txBox="1"/>
            <p:nvPr/>
          </p:nvSpPr>
          <p:spPr>
            <a:xfrm>
              <a:off x="2003949" y="3789043"/>
              <a:ext cx="461665" cy="3372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ko-KR"/>
              </a:defPPr>
              <a:lvl1pPr>
                <a:defRPr kumimoji="1"/>
              </a:lvl1pPr>
            </a:lstStyle>
            <a:p>
              <a:r>
                <a:rPr lang="en-US" altLang="ko-Kore-KR" dirty="0"/>
                <a:t>...</a:t>
              </a:r>
              <a:endParaRPr lang="ko-Kore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A7393-1FB8-404A-9817-D24328AA869E}"/>
                </a:ext>
              </a:extLst>
            </p:cNvPr>
            <p:cNvSpPr txBox="1"/>
            <p:nvPr/>
          </p:nvSpPr>
          <p:spPr>
            <a:xfrm>
              <a:off x="4340675" y="3829457"/>
              <a:ext cx="461665" cy="3372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ko-KR"/>
              </a:defPPr>
              <a:lvl1pPr>
                <a:defRPr kumimoji="1"/>
              </a:lvl1pPr>
            </a:lstStyle>
            <a:p>
              <a:r>
                <a:rPr lang="en-US" altLang="ko-Kore-KR" dirty="0"/>
                <a:t>...</a:t>
              </a:r>
              <a:endParaRPr lang="ko-Kore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443772-A65B-6C4F-9FF7-1A8DAA608A05}"/>
                </a:ext>
              </a:extLst>
            </p:cNvPr>
            <p:cNvSpPr txBox="1"/>
            <p:nvPr/>
          </p:nvSpPr>
          <p:spPr>
            <a:xfrm>
              <a:off x="8777583" y="3789043"/>
              <a:ext cx="461665" cy="33724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>
              <a:defPPr>
                <a:defRPr lang="ko-KR"/>
              </a:defPPr>
              <a:lvl1pPr>
                <a:defRPr kumimoji="1"/>
              </a:lvl1pPr>
            </a:lstStyle>
            <a:p>
              <a:r>
                <a:rPr lang="en-US" altLang="ko-Kore-KR" dirty="0"/>
                <a:t>...</a:t>
              </a:r>
              <a:endParaRPr lang="ko-Kore-KR" altLang="en-US" dirty="0"/>
            </a:p>
          </p:txBody>
        </p:sp>
        <p:cxnSp>
          <p:nvCxnSpPr>
            <p:cNvPr id="28" name="꺾인 연결선[E] 27">
              <a:extLst>
                <a:ext uri="{FF2B5EF4-FFF2-40B4-BE49-F238E27FC236}">
                  <a16:creationId xmlns:a16="http://schemas.microsoft.com/office/drawing/2014/main" id="{FE49D373-F00C-E24C-87BE-FCEBDC152B48}"/>
                </a:ext>
              </a:extLst>
            </p:cNvPr>
            <p:cNvCxnSpPr>
              <a:stCxn id="3" idx="0"/>
              <a:endCxn id="13" idx="1"/>
            </p:cNvCxnSpPr>
            <p:nvPr/>
          </p:nvCxnSpPr>
          <p:spPr>
            <a:xfrm rot="16200000" flipH="1">
              <a:off x="4891708" y="-671455"/>
              <a:ext cx="300477" cy="5789481"/>
            </a:xfrm>
            <a:prstGeom prst="bentConnector4">
              <a:avLst>
                <a:gd name="adj1" fmla="val -163026"/>
                <a:gd name="adj2" fmla="val 79685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467C42AA-859A-8A48-AC66-F9E4E1F23FF5}"/>
                </a:ext>
              </a:extLst>
            </p:cNvPr>
            <p:cNvCxnSpPr>
              <a:stCxn id="9" idx="3"/>
              <a:endCxn id="15" idx="1"/>
            </p:cNvCxnSpPr>
            <p:nvPr/>
          </p:nvCxnSpPr>
          <p:spPr>
            <a:xfrm>
              <a:off x="5508171" y="2374187"/>
              <a:ext cx="2428517" cy="791698"/>
            </a:xfrm>
            <a:prstGeom prst="bentConnector3">
              <a:avLst>
                <a:gd name="adj1" fmla="val 21088"/>
              </a:avLst>
            </a:prstGeom>
            <a:ln w="127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A8C5A83-382C-5A41-A9C5-C3E86F05DBDD}"/>
                </a:ext>
              </a:extLst>
            </p:cNvPr>
            <p:cNvSpPr/>
            <p:nvPr/>
          </p:nvSpPr>
          <p:spPr>
            <a:xfrm>
              <a:off x="3597728" y="1222597"/>
              <a:ext cx="1828801" cy="4913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SHA-256</a:t>
              </a:r>
              <a:endParaRPr kumimoji="1" lang="ko-Kore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6E42990-3DC8-5D49-AFF4-766B48A76BF5}"/>
                </a:ext>
              </a:extLst>
            </p:cNvPr>
            <p:cNvSpPr/>
            <p:nvPr/>
          </p:nvSpPr>
          <p:spPr>
            <a:xfrm>
              <a:off x="6335486" y="2845756"/>
              <a:ext cx="1244439" cy="49794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SHA-256</a:t>
              </a:r>
              <a:endParaRPr kumimoji="1" lang="ko-Kore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FFC4AFD-34C0-3E44-87AB-D0C754986073}"/>
                </a:ext>
              </a:extLst>
            </p:cNvPr>
            <p:cNvSpPr/>
            <p:nvPr/>
          </p:nvSpPr>
          <p:spPr>
            <a:xfrm>
              <a:off x="7696200" y="1943100"/>
              <a:ext cx="2348594" cy="33373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29651CD-B0C0-B44B-BB68-A850AD344588}"/>
              </a:ext>
            </a:extLst>
          </p:cNvPr>
          <p:cNvGrpSpPr/>
          <p:nvPr/>
        </p:nvGrpSpPr>
        <p:grpSpPr>
          <a:xfrm>
            <a:off x="264318" y="5139335"/>
            <a:ext cx="10865681" cy="708593"/>
            <a:chOff x="914399" y="5726715"/>
            <a:chExt cx="10865681" cy="708593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913F35-8824-0E49-808D-46C36DE6FC64}"/>
                </a:ext>
              </a:extLst>
            </p:cNvPr>
            <p:cNvSpPr/>
            <p:nvPr/>
          </p:nvSpPr>
          <p:spPr>
            <a:xfrm>
              <a:off x="914399" y="5726715"/>
              <a:ext cx="10865681" cy="7085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3BB31B0-7D1F-2044-B0D6-AECBF9B3DCE9}"/>
                </a:ext>
              </a:extLst>
            </p:cNvPr>
            <p:cNvSpPr/>
            <p:nvPr/>
          </p:nvSpPr>
          <p:spPr>
            <a:xfrm>
              <a:off x="1039558" y="5821209"/>
              <a:ext cx="1780043" cy="5310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chemeClr val="tx1"/>
                  </a:solidFill>
                </a:rPr>
                <a:t>Message</a:t>
              </a:r>
              <a:endParaRPr kumimoji="1" lang="ko-Kore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3443F3D-3C12-974B-9D1C-AFDBCEC7DCFE}"/>
                </a:ext>
              </a:extLst>
            </p:cNvPr>
            <p:cNvSpPr/>
            <p:nvPr/>
          </p:nvSpPr>
          <p:spPr>
            <a:xfrm>
              <a:off x="3363199" y="5868116"/>
              <a:ext cx="1703974" cy="43322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SHA-256</a:t>
              </a:r>
              <a:endParaRPr kumimoji="1" lang="ko-Kore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314959-0945-FE4F-8EE1-A3A9DE2C26CC}"/>
                </a:ext>
              </a:extLst>
            </p:cNvPr>
            <p:cNvSpPr/>
            <p:nvPr/>
          </p:nvSpPr>
          <p:spPr>
            <a:xfrm>
              <a:off x="5479596" y="5821209"/>
              <a:ext cx="1780043" cy="5310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chemeClr val="tx1"/>
                  </a:solidFill>
                </a:rPr>
                <a:t>0 1 1  ..... 01</a:t>
              </a:r>
              <a:endParaRPr kumimoji="1" lang="ko-Kore-KR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00BBEE9-5444-EC4F-816D-F120BB639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61430"/>
              </p:ext>
            </p:extLst>
          </p:nvPr>
        </p:nvGraphicFramePr>
        <p:xfrm>
          <a:off x="7394047" y="5287319"/>
          <a:ext cx="340193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989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566989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566989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566989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566989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566989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271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dirty="0"/>
                        <a:t>…</a:t>
                      </a:r>
                      <a:endParaRPr lang="ko-Kore-KR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ore-KR" alt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dirty="0">
                          <a:solidFill>
                            <a:schemeClr val="accent2"/>
                          </a:solidFill>
                        </a:rPr>
                        <a:t>1</a:t>
                      </a:r>
                      <a:endParaRPr lang="ko-Kore-KR" altLang="en-US" sz="18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F6D64B2-F3DA-A948-A1AC-EE0B6C0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607785"/>
              </p:ext>
            </p:extLst>
          </p:nvPr>
        </p:nvGraphicFramePr>
        <p:xfrm>
          <a:off x="7031488" y="6021315"/>
          <a:ext cx="5078868" cy="3785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6478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846478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846478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846478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846478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846478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3785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>
                          <a:solidFill>
                            <a:schemeClr val="accent1"/>
                          </a:solidFill>
                        </a:rPr>
                        <a:t>PK1[0]</a:t>
                      </a:r>
                      <a:endParaRPr lang="ko-Kore-KR" alt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>
                          <a:solidFill>
                            <a:schemeClr val="accent2"/>
                          </a:solidFill>
                        </a:rPr>
                        <a:t>PK2[1]</a:t>
                      </a:r>
                      <a:endParaRPr lang="ko-Kore-KR" alt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>
                          <a:solidFill>
                            <a:schemeClr val="accent2"/>
                          </a:solidFill>
                        </a:rPr>
                        <a:t>PK2[2]</a:t>
                      </a:r>
                      <a:endParaRPr lang="ko-Kore-KR" alt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…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>
                          <a:solidFill>
                            <a:schemeClr val="accent1"/>
                          </a:solidFill>
                        </a:rPr>
                        <a:t>PK1[254]</a:t>
                      </a:r>
                      <a:endParaRPr lang="ko-Kore-KR" alt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dirty="0">
                          <a:solidFill>
                            <a:schemeClr val="accent2"/>
                          </a:solidFill>
                        </a:rPr>
                        <a:t>PK2[255]</a:t>
                      </a:r>
                      <a:endParaRPr lang="ko-Kore-KR" alt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551A33B-AAA8-0842-9C22-CE77689B7337}"/>
              </a:ext>
            </a:extLst>
          </p:cNvPr>
          <p:cNvCxnSpPr/>
          <p:nvPr/>
        </p:nvCxnSpPr>
        <p:spPr>
          <a:xfrm>
            <a:off x="9095014" y="5681307"/>
            <a:ext cx="0" cy="307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759624-D0FE-7D43-90AA-E768CFB30BF2}"/>
              </a:ext>
            </a:extLst>
          </p:cNvPr>
          <p:cNvSpPr/>
          <p:nvPr/>
        </p:nvSpPr>
        <p:spPr>
          <a:xfrm>
            <a:off x="6858000" y="5764891"/>
            <a:ext cx="5334000" cy="10356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EE41D4-DE01-D941-92AB-BF50F3D1D2A5}"/>
              </a:ext>
            </a:extLst>
          </p:cNvPr>
          <p:cNvSpPr txBox="1"/>
          <p:nvPr/>
        </p:nvSpPr>
        <p:spPr>
          <a:xfrm>
            <a:off x="8671023" y="64497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Signature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97D7125-AFDE-2748-B599-54188A7924C1}"/>
              </a:ext>
            </a:extLst>
          </p:cNvPr>
          <p:cNvCxnSpPr>
            <a:stCxn id="40" idx="3"/>
            <a:endCxn id="41" idx="1"/>
          </p:cNvCxnSpPr>
          <p:nvPr/>
        </p:nvCxnSpPr>
        <p:spPr>
          <a:xfrm flipV="1">
            <a:off x="2169520" y="5497351"/>
            <a:ext cx="543598" cy="2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A1A876D-1D1D-AC4E-9982-0C4A01D6BBAE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4417092" y="5497351"/>
            <a:ext cx="412423" cy="2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CEA46617-2F92-9640-8019-D47ECE6F71DE}"/>
              </a:ext>
            </a:extLst>
          </p:cNvPr>
          <p:cNvCxnSpPr>
            <a:stCxn id="42" idx="2"/>
            <a:endCxn id="53" idx="1"/>
          </p:cNvCxnSpPr>
          <p:nvPr/>
        </p:nvCxnSpPr>
        <p:spPr>
          <a:xfrm rot="16200000" flipH="1">
            <a:off x="6029853" y="5454574"/>
            <a:ext cx="517831" cy="113846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95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0782-7472-3A40-A660-959F903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Winternitz</a:t>
            </a:r>
            <a:r>
              <a:rPr lang="ko-KR" altLang="en-US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38D43-C952-1948-AB31-7550F7270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sz="2400" dirty="0" err="1"/>
              <a:t>Lamport</a:t>
            </a:r>
            <a:r>
              <a:rPr lang="ko-KR" altLang="en-US" sz="2400" dirty="0"/>
              <a:t>의 경우</a:t>
            </a:r>
            <a:r>
              <a:rPr lang="en-US" altLang="ko-KR" sz="2400" dirty="0"/>
              <a:t>, </a:t>
            </a:r>
            <a:r>
              <a:rPr lang="ko-KR" altLang="en-US" sz="2400" dirty="0"/>
              <a:t>서명의 크기가 매우 크다는 단점 </a:t>
            </a:r>
          </a:p>
          <a:p>
            <a:endParaRPr kumimoji="1" lang="en-US" altLang="ko-Kore-KR" dirty="0"/>
          </a:p>
          <a:p>
            <a:r>
              <a:rPr lang="ko-KR" altLang="en-US" sz="2400" dirty="0"/>
              <a:t>이를 보완하여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메시지 다이제스트의 일부 비트를 동시에 서명하는 기법</a:t>
            </a:r>
            <a:endParaRPr lang="ko-KR" altLang="en-US" sz="2000" b="1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개인키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32</a:t>
            </a:r>
            <a:r>
              <a:rPr kumimoji="1" lang="ko-Kore-KR" altLang="en-US" sz="2400" dirty="0"/>
              <a:t>개의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256-bit </a:t>
            </a:r>
            <a:r>
              <a:rPr kumimoji="1" lang="ko-KR" altLang="en-US" sz="2400" dirty="0"/>
              <a:t>생성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공개키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32</a:t>
            </a:r>
            <a:r>
              <a:rPr kumimoji="1" lang="ko-KR" altLang="en-US" sz="2400" dirty="0"/>
              <a:t>개의 개인키 각각을 </a:t>
            </a:r>
            <a:r>
              <a:rPr kumimoji="1" lang="en-US" altLang="ko-KR" sz="2400" dirty="0"/>
              <a:t>256</a:t>
            </a:r>
            <a:r>
              <a:rPr kumimoji="1" lang="ko-KR" altLang="en-US" sz="2400" dirty="0"/>
              <a:t>번 해시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32</a:t>
            </a:r>
            <a:r>
              <a:rPr kumimoji="1" lang="ko-KR" altLang="en-US" sz="2000" dirty="0"/>
              <a:t>개의 </a:t>
            </a:r>
            <a:r>
              <a:rPr kumimoji="1" lang="en-US" altLang="ko-KR" sz="2000" dirty="0"/>
              <a:t>256-bit</a:t>
            </a:r>
            <a:r>
              <a:rPr kumimoji="1" lang="ko-KR" altLang="en-US" sz="2000" dirty="0"/>
              <a:t> 획득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6618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0782-7472-3A40-A660-959F9039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Winternitz</a:t>
            </a:r>
            <a:r>
              <a:rPr lang="ko-KR" altLang="en-US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338D43-C952-1948-AB31-7550F7270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/>
              <a:t>키 생성</a:t>
            </a:r>
            <a:endParaRPr kumimoji="1" lang="en-US" altLang="ko-KR" sz="2400" b="1" dirty="0"/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8906DE6-9523-0049-938B-BB6207080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17331"/>
              </p:ext>
            </p:extLst>
          </p:nvPr>
        </p:nvGraphicFramePr>
        <p:xfrm>
          <a:off x="2031996" y="1675042"/>
          <a:ext cx="6818088" cy="68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348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876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Priv1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Priv2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Priv3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Priv1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Priv32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CB493447-C909-4741-AD69-CF81D5CB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24069"/>
              </p:ext>
            </p:extLst>
          </p:nvPr>
        </p:nvGraphicFramePr>
        <p:xfrm>
          <a:off x="2031996" y="2606636"/>
          <a:ext cx="6818088" cy="68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348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876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62537104-EFF6-D64B-AEAB-31CDCD879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67709"/>
              </p:ext>
            </p:extLst>
          </p:nvPr>
        </p:nvGraphicFramePr>
        <p:xfrm>
          <a:off x="2031996" y="3680475"/>
          <a:ext cx="6818088" cy="68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348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876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17" name="표 5">
            <a:extLst>
              <a:ext uri="{FF2B5EF4-FFF2-40B4-BE49-F238E27FC236}">
                <a16:creationId xmlns:a16="http://schemas.microsoft.com/office/drawing/2014/main" id="{F6A30F7A-64C6-6D4C-B177-CD6936062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50654"/>
              </p:ext>
            </p:extLst>
          </p:nvPr>
        </p:nvGraphicFramePr>
        <p:xfrm>
          <a:off x="2031996" y="4837246"/>
          <a:ext cx="6818088" cy="779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348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77978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num31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accent1"/>
                          </a:solidFill>
                        </a:rPr>
                        <a:t>num32</a:t>
                      </a:r>
                      <a:endParaRPr lang="ko-Kore-KR" alt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B914D024-F109-3A41-BE2E-7B018BA78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81050"/>
              </p:ext>
            </p:extLst>
          </p:nvPr>
        </p:nvGraphicFramePr>
        <p:xfrm>
          <a:off x="2031996" y="6045138"/>
          <a:ext cx="6818088" cy="6876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6348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3221878538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1414142937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1136348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68767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Public1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Public2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Public3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…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Public31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Public32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6861B26-4927-0F42-ABE8-F67978319608}"/>
              </a:ext>
            </a:extLst>
          </p:cNvPr>
          <p:cNvCxnSpPr>
            <a:endCxn id="15" idx="0"/>
          </p:cNvCxnSpPr>
          <p:nvPr/>
        </p:nvCxnSpPr>
        <p:spPr>
          <a:xfrm>
            <a:off x="5441040" y="2244406"/>
            <a:ext cx="0" cy="362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F8A79CC-A942-3B41-9B5E-6FF4BB1DE552}"/>
              </a:ext>
            </a:extLst>
          </p:cNvPr>
          <p:cNvCxnSpPr/>
          <p:nvPr/>
        </p:nvCxnSpPr>
        <p:spPr>
          <a:xfrm>
            <a:off x="5441040" y="3262715"/>
            <a:ext cx="0" cy="362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F14C15-F278-0047-B524-243B6D43BC4C}"/>
              </a:ext>
            </a:extLst>
          </p:cNvPr>
          <p:cNvCxnSpPr/>
          <p:nvPr/>
        </p:nvCxnSpPr>
        <p:spPr>
          <a:xfrm>
            <a:off x="5441040" y="5617032"/>
            <a:ext cx="0" cy="362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F8601A-B748-1547-8AE4-C1ADC83AACD8}"/>
              </a:ext>
            </a:extLst>
          </p:cNvPr>
          <p:cNvSpPr txBox="1"/>
          <p:nvPr/>
        </p:nvSpPr>
        <p:spPr>
          <a:xfrm>
            <a:off x="5267107" y="4434030"/>
            <a:ext cx="445840" cy="31906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ko-KR"/>
            </a:defPPr>
            <a:lvl1pPr>
              <a:defRPr kumimoji="1"/>
            </a:lvl1pPr>
          </a:lstStyle>
          <a:p>
            <a:r>
              <a:rPr lang="en-US" altLang="ko-Kore-KR" dirty="0"/>
              <a:t>...</a:t>
            </a:r>
            <a:endParaRPr lang="ko-Kore-KR" altLang="en-US" dirty="0"/>
          </a:p>
        </p:txBody>
      </p:sp>
      <p:sp>
        <p:nvSpPr>
          <p:cNvPr id="26" name="오른쪽으로 구부러진 화살표[C] 25">
            <a:extLst>
              <a:ext uri="{FF2B5EF4-FFF2-40B4-BE49-F238E27FC236}">
                <a16:creationId xmlns:a16="http://schemas.microsoft.com/office/drawing/2014/main" id="{F56EFEFE-56BE-3B44-8F71-6A72007BABB8}"/>
              </a:ext>
            </a:extLst>
          </p:cNvPr>
          <p:cNvSpPr/>
          <p:nvPr/>
        </p:nvSpPr>
        <p:spPr>
          <a:xfrm>
            <a:off x="1453242" y="2116779"/>
            <a:ext cx="366481" cy="9797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7" name="오른쪽으로 구부러진 화살표[C] 26">
            <a:extLst>
              <a:ext uri="{FF2B5EF4-FFF2-40B4-BE49-F238E27FC236}">
                <a16:creationId xmlns:a16="http://schemas.microsoft.com/office/drawing/2014/main" id="{111356E8-9C6D-544F-8A1B-288A73524230}"/>
              </a:ext>
            </a:extLst>
          </p:cNvPr>
          <p:cNvSpPr/>
          <p:nvPr/>
        </p:nvSpPr>
        <p:spPr>
          <a:xfrm>
            <a:off x="1453242" y="3135088"/>
            <a:ext cx="366482" cy="9797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오른쪽으로 구부러진 화살표[C] 27">
            <a:extLst>
              <a:ext uri="{FF2B5EF4-FFF2-40B4-BE49-F238E27FC236}">
                <a16:creationId xmlns:a16="http://schemas.microsoft.com/office/drawing/2014/main" id="{6640217B-CB87-954B-8CF1-12405E3D6745}"/>
              </a:ext>
            </a:extLst>
          </p:cNvPr>
          <p:cNvSpPr/>
          <p:nvPr/>
        </p:nvSpPr>
        <p:spPr>
          <a:xfrm>
            <a:off x="1453240" y="5308290"/>
            <a:ext cx="366483" cy="9797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오른쪽으로 구부러진 화살표[C] 28">
            <a:extLst>
              <a:ext uri="{FF2B5EF4-FFF2-40B4-BE49-F238E27FC236}">
                <a16:creationId xmlns:a16="http://schemas.microsoft.com/office/drawing/2014/main" id="{02A90723-41F6-144B-81E8-F265BC510A2C}"/>
              </a:ext>
            </a:extLst>
          </p:cNvPr>
          <p:cNvSpPr/>
          <p:nvPr/>
        </p:nvSpPr>
        <p:spPr>
          <a:xfrm>
            <a:off x="1453242" y="4263235"/>
            <a:ext cx="366482" cy="9797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2B8E3-3793-DA4E-BAB6-293F0441DC5D}"/>
              </a:ext>
            </a:extLst>
          </p:cNvPr>
          <p:cNvSpPr txBox="1"/>
          <p:nvPr/>
        </p:nvSpPr>
        <p:spPr>
          <a:xfrm>
            <a:off x="352557" y="211677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Hash </a:t>
            </a:r>
          </a:p>
          <a:p>
            <a:r>
              <a:rPr kumimoji="1" lang="en-US" altLang="ko-Kore-KR" b="1" dirty="0"/>
              <a:t>Function</a:t>
            </a:r>
            <a:endParaRPr kumimoji="1" lang="ko-Kore-KR" alt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1B65D9-2E51-8649-97A7-63150B0A14CF}"/>
              </a:ext>
            </a:extLst>
          </p:cNvPr>
          <p:cNvSpPr txBox="1"/>
          <p:nvPr/>
        </p:nvSpPr>
        <p:spPr>
          <a:xfrm>
            <a:off x="293948" y="3184541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Hash </a:t>
            </a:r>
          </a:p>
          <a:p>
            <a:r>
              <a:rPr kumimoji="1" lang="en-US" altLang="ko-Kore-KR" b="1" dirty="0"/>
              <a:t>Function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60704C-3E03-824E-8284-DFB4103553B3}"/>
              </a:ext>
            </a:extLst>
          </p:cNvPr>
          <p:cNvSpPr txBox="1"/>
          <p:nvPr/>
        </p:nvSpPr>
        <p:spPr>
          <a:xfrm>
            <a:off x="352556" y="557491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Hash </a:t>
            </a:r>
          </a:p>
          <a:p>
            <a:r>
              <a:rPr kumimoji="1" lang="en-US" altLang="ko-Kore-KR" b="1" dirty="0"/>
              <a:t>Function</a:t>
            </a:r>
            <a:endParaRPr kumimoji="1" lang="ko-Kore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6609A9-DB67-2F45-A92A-CCC2AD085F08}"/>
              </a:ext>
            </a:extLst>
          </p:cNvPr>
          <p:cNvSpPr txBox="1"/>
          <p:nvPr/>
        </p:nvSpPr>
        <p:spPr>
          <a:xfrm>
            <a:off x="9282130" y="3749229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총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256</a:t>
            </a:r>
            <a:r>
              <a:rPr kumimoji="1" lang="ko-KR" altLang="en-US" b="1" dirty="0"/>
              <a:t>번</a:t>
            </a:r>
            <a:endParaRPr kumimoji="1" lang="en-US" altLang="ko-KR" b="1" dirty="0"/>
          </a:p>
          <a:p>
            <a:r>
              <a:rPr kumimoji="1" lang="ko-KR" altLang="en-US" b="1" dirty="0"/>
              <a:t> </a:t>
            </a:r>
            <a:r>
              <a:rPr kumimoji="1" lang="en-US" altLang="ko-KR" b="1" dirty="0"/>
              <a:t>Hash Function</a:t>
            </a:r>
            <a:r>
              <a:rPr kumimoji="1" lang="ko-KR" altLang="en-US" b="1" dirty="0"/>
              <a:t> 수행</a:t>
            </a:r>
            <a:endParaRPr kumimoji="1" lang="en-US" altLang="ko-Kore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869BA5-36B0-DF48-8692-1D45A51C62EC}"/>
              </a:ext>
            </a:extLst>
          </p:cNvPr>
          <p:cNvSpPr txBox="1"/>
          <p:nvPr/>
        </p:nvSpPr>
        <p:spPr>
          <a:xfrm>
            <a:off x="2041071" y="9062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627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Winternitz</a:t>
            </a:r>
            <a:r>
              <a:rPr lang="ko-KR" altLang="en-US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/>
              <a:t>서명 생성</a:t>
            </a:r>
            <a:endParaRPr kumimoji="1" lang="en-US" altLang="ko-KR" sz="2400" b="1" dirty="0"/>
          </a:p>
          <a:p>
            <a:pPr lvl="1"/>
            <a:endParaRPr kumimoji="1" lang="en-US" altLang="ko-KR" sz="2000" b="1" dirty="0"/>
          </a:p>
          <a:p>
            <a:pPr lvl="1"/>
            <a:endParaRPr kumimoji="1" lang="en-US" altLang="ko-KR" sz="2000" b="1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A5EECB4-AEA4-D842-AD8F-8FD3F65D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031834"/>
              </p:ext>
            </p:extLst>
          </p:nvPr>
        </p:nvGraphicFramePr>
        <p:xfrm>
          <a:off x="2113986" y="2579894"/>
          <a:ext cx="8127996" cy="749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775688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32255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431258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03934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0144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46794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381919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35307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3151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85007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9838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15323"/>
                    </a:ext>
                  </a:extLst>
                </a:gridCol>
              </a:tblGrid>
              <a:tr h="7499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0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1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2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3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4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5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6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7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8</a:t>
                      </a:r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.</a:t>
                      </a:r>
                      <a:r>
                        <a:rPr lang="en-US" altLang="ko-KR" sz="2000" b="1" dirty="0"/>
                        <a:t>..</a:t>
                      </a:r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dirty="0"/>
                        <a:t>254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2</a:t>
                      </a:r>
                      <a:r>
                        <a:rPr lang="en-US" altLang="ko-KR" sz="2000" b="1" dirty="0"/>
                        <a:t>55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4119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1C36895-AED3-3049-808A-B14B9A5C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69613"/>
              </p:ext>
            </p:extLst>
          </p:nvPr>
        </p:nvGraphicFramePr>
        <p:xfrm>
          <a:off x="2159004" y="4023694"/>
          <a:ext cx="8127996" cy="749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8775688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632255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431258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303934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550144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9467946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3819198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35307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31512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585007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598381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115323"/>
                    </a:ext>
                  </a:extLst>
                </a:gridCol>
              </a:tblGrid>
              <a:tr h="74990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N1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N2</a:t>
                      </a:r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N3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N4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N5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N6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N7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N8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N9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.</a:t>
                      </a:r>
                      <a:r>
                        <a:rPr lang="en-US" altLang="ko-KR" sz="2000" b="1" dirty="0"/>
                        <a:t>..</a:t>
                      </a:r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N31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N32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4119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BA7EC6-1D25-8148-ABEA-677243E8C211}"/>
              </a:ext>
            </a:extLst>
          </p:cNvPr>
          <p:cNvSpPr txBox="1"/>
          <p:nvPr/>
        </p:nvSpPr>
        <p:spPr>
          <a:xfrm>
            <a:off x="915724" y="277018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256-</a:t>
            </a:r>
            <a:r>
              <a:rPr kumimoji="1" lang="en-US" altLang="ko-KR" b="1" dirty="0"/>
              <a:t>bit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868FD-4421-754F-BDD8-2EA0AD7F31DE}"/>
              </a:ext>
            </a:extLst>
          </p:cNvPr>
          <p:cNvSpPr txBox="1"/>
          <p:nvPr/>
        </p:nvSpPr>
        <p:spPr>
          <a:xfrm>
            <a:off x="787483" y="421398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8-bit x 32</a:t>
            </a:r>
            <a:endParaRPr kumimoji="1" lang="ko-Kore-KR" altLang="en-US" b="1" dirty="0"/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3F6A0BC5-E498-9B49-BE91-123459A391B4}"/>
              </a:ext>
            </a:extLst>
          </p:cNvPr>
          <p:cNvSpPr/>
          <p:nvPr/>
        </p:nvSpPr>
        <p:spPr>
          <a:xfrm rot="16200000">
            <a:off x="4693565" y="791950"/>
            <a:ext cx="238344" cy="5397497"/>
          </a:xfrm>
          <a:prstGeom prst="leftBrace">
            <a:avLst>
              <a:gd name="adj1" fmla="val 8333"/>
              <a:gd name="adj2" fmla="val 49094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83E82B4-DD0A-264F-B94C-C26B121453C4}"/>
              </a:ext>
            </a:extLst>
          </p:cNvPr>
          <p:cNvCxnSpPr>
            <a:cxnSpLocks/>
          </p:cNvCxnSpPr>
          <p:nvPr/>
        </p:nvCxnSpPr>
        <p:spPr>
          <a:xfrm flipH="1">
            <a:off x="2531268" y="3609871"/>
            <a:ext cx="2269677" cy="41569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C52AAB-2C37-0547-9677-595BCEEEA147}"/>
              </a:ext>
            </a:extLst>
          </p:cNvPr>
          <p:cNvSpPr/>
          <p:nvPr/>
        </p:nvSpPr>
        <p:spPr>
          <a:xfrm>
            <a:off x="9095029" y="6481500"/>
            <a:ext cx="29001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200" dirty="0"/>
              <a:t>https://asecuritysite.com/encryption/wint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8B817F1-0670-6542-BF0D-91AF82D61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427719"/>
              </p:ext>
            </p:extLst>
          </p:nvPr>
        </p:nvGraphicFramePr>
        <p:xfrm>
          <a:off x="2380881" y="5307230"/>
          <a:ext cx="7492228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352">
                  <a:extLst>
                    <a:ext uri="{9D8B030D-6E8A-4147-A177-3AD203B41FA5}">
                      <a16:colId xmlns:a16="http://schemas.microsoft.com/office/drawing/2014/main" val="1877568894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263225504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143125886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4230393466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55014434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194679466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938191985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4073530770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313151212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558500753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59838165"/>
                    </a:ext>
                  </a:extLst>
                </a:gridCol>
                <a:gridCol w="827076">
                  <a:extLst>
                    <a:ext uri="{9D8B030D-6E8A-4147-A177-3AD203B41FA5}">
                      <a16:colId xmlns:a16="http://schemas.microsoft.com/office/drawing/2014/main" val="11115323"/>
                    </a:ext>
                  </a:extLst>
                </a:gridCol>
              </a:tblGrid>
              <a:tr h="7488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H1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H32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4119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51546DE-E9AF-1A42-8831-7952F527CA21}"/>
              </a:ext>
            </a:extLst>
          </p:cNvPr>
          <p:cNvSpPr txBox="1"/>
          <p:nvPr/>
        </p:nvSpPr>
        <p:spPr>
          <a:xfrm>
            <a:off x="196818" y="5070480"/>
            <a:ext cx="2106667" cy="132343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Hash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256-N1 </a:t>
            </a:r>
            <a:r>
              <a:rPr kumimoji="1" lang="ko-KR" altLang="en-US" sz="1600" dirty="0"/>
              <a:t>번</a:t>
            </a:r>
            <a:endParaRPr kumimoji="1" lang="en-US" altLang="ko-KR" sz="1600" dirty="0"/>
          </a:p>
          <a:p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N1 : 10001000 = 136</a:t>
            </a:r>
          </a:p>
          <a:p>
            <a:r>
              <a:rPr kumimoji="1" lang="en-US" altLang="ko-Kore-KR" sz="1600" dirty="0"/>
              <a:t>256-136</a:t>
            </a:r>
            <a:r>
              <a:rPr kumimoji="1" lang="ko-KR" altLang="en-US" sz="1600" dirty="0"/>
              <a:t>  </a:t>
            </a:r>
            <a:r>
              <a:rPr kumimoji="1" lang="en-US" altLang="ko-KR" sz="1600" dirty="0"/>
              <a:t>=. 20</a:t>
            </a:r>
          </a:p>
          <a:p>
            <a:r>
              <a:rPr kumimoji="1" lang="en-US" altLang="ko-Kore-KR" sz="1600" dirty="0"/>
              <a:t>Hash : 120</a:t>
            </a:r>
            <a:r>
              <a:rPr kumimoji="1" lang="ko-Kore-KR" altLang="en-US" sz="1600" dirty="0"/>
              <a:t>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E3FDA9-B2FA-8440-AC54-EE6F6D288977}"/>
              </a:ext>
            </a:extLst>
          </p:cNvPr>
          <p:cNvCxnSpPr>
            <a:cxnSpLocks/>
          </p:cNvCxnSpPr>
          <p:nvPr/>
        </p:nvCxnSpPr>
        <p:spPr>
          <a:xfrm flipH="1">
            <a:off x="1969509" y="6053385"/>
            <a:ext cx="721650" cy="21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8D806D8-5EA5-D54E-ABCB-6BD7835A0333}"/>
              </a:ext>
            </a:extLst>
          </p:cNvPr>
          <p:cNvSpPr txBox="1"/>
          <p:nvPr/>
        </p:nvSpPr>
        <p:spPr>
          <a:xfrm>
            <a:off x="10128251" y="4977040"/>
            <a:ext cx="2035301" cy="132343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Hash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256-N</a:t>
            </a:r>
            <a:r>
              <a:rPr kumimoji="1" lang="en-US" altLang="ko-KR" sz="1600" dirty="0"/>
              <a:t>32</a:t>
            </a:r>
            <a:r>
              <a:rPr kumimoji="1" lang="en-US" altLang="ko-Kore-KR" sz="1600" dirty="0"/>
              <a:t> </a:t>
            </a:r>
            <a:r>
              <a:rPr kumimoji="1" lang="ko-KR" altLang="en-US" sz="1600" dirty="0"/>
              <a:t>번</a:t>
            </a:r>
            <a:endParaRPr kumimoji="1" lang="en-US" altLang="ko-KR" sz="1600" dirty="0"/>
          </a:p>
          <a:p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N</a:t>
            </a:r>
            <a:r>
              <a:rPr kumimoji="1" lang="en-US" altLang="ko-KR" sz="1600" dirty="0"/>
              <a:t>32</a:t>
            </a:r>
            <a:r>
              <a:rPr kumimoji="1" lang="en-US" altLang="ko-Kore-KR" sz="1600" dirty="0"/>
              <a:t> : </a:t>
            </a:r>
            <a:r>
              <a:rPr kumimoji="1" lang="en-US" altLang="ko-KR" sz="1600" dirty="0"/>
              <a:t>0</a:t>
            </a:r>
            <a:r>
              <a:rPr kumimoji="1" lang="en-US" altLang="ko-Kore-KR" sz="1600" dirty="0"/>
              <a:t>000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0</a:t>
            </a:r>
            <a:r>
              <a:rPr kumimoji="1" lang="en-US" altLang="ko-Kore-KR" sz="1600" dirty="0"/>
              <a:t>0</a:t>
            </a:r>
            <a:r>
              <a:rPr kumimoji="1" lang="en-US" altLang="ko-KR" sz="1600" dirty="0"/>
              <a:t>11</a:t>
            </a:r>
            <a:r>
              <a:rPr kumimoji="1" lang="en-US" altLang="ko-Kore-KR" sz="1600" dirty="0"/>
              <a:t> = </a:t>
            </a:r>
            <a:r>
              <a:rPr kumimoji="1" lang="en-US" altLang="ko-KR" sz="1600" dirty="0"/>
              <a:t>3</a:t>
            </a:r>
            <a:endParaRPr kumimoji="1" lang="en-US" altLang="ko-Kore-KR" sz="1600" dirty="0"/>
          </a:p>
          <a:p>
            <a:r>
              <a:rPr kumimoji="1" lang="en-US" altLang="ko-Kore-KR" sz="1600" dirty="0"/>
              <a:t>256-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  </a:t>
            </a:r>
            <a:r>
              <a:rPr kumimoji="1" lang="en-US" altLang="ko-KR" sz="1600" dirty="0"/>
              <a:t>= 253</a:t>
            </a:r>
          </a:p>
          <a:p>
            <a:r>
              <a:rPr kumimoji="1" lang="en-US" altLang="ko-Kore-KR" sz="1600" dirty="0"/>
              <a:t>Hash : </a:t>
            </a:r>
            <a:r>
              <a:rPr kumimoji="1" lang="en-US" altLang="ko-KR" sz="1600" dirty="0"/>
              <a:t>253</a:t>
            </a:r>
            <a:r>
              <a:rPr kumimoji="1" lang="ko-Kore-KR" altLang="en-US" sz="1600" dirty="0"/>
              <a:t>번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142DA09-2C54-144D-A0C4-EACBCF3B504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873109" y="5681630"/>
            <a:ext cx="255142" cy="17896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33587D-B4F5-E64A-9355-F02DD4ACB76D}"/>
              </a:ext>
            </a:extLst>
          </p:cNvPr>
          <p:cNvSpPr/>
          <p:nvPr/>
        </p:nvSpPr>
        <p:spPr>
          <a:xfrm>
            <a:off x="2318895" y="4977040"/>
            <a:ext cx="7681783" cy="1481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C22057-7B45-FF40-A695-CB5217B6282C}"/>
              </a:ext>
            </a:extLst>
          </p:cNvPr>
          <p:cNvSpPr txBox="1"/>
          <p:nvPr/>
        </p:nvSpPr>
        <p:spPr>
          <a:xfrm>
            <a:off x="5599043" y="606915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Signature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C82A95-9A46-014A-B7D0-105996826F03}"/>
              </a:ext>
            </a:extLst>
          </p:cNvPr>
          <p:cNvSpPr txBox="1"/>
          <p:nvPr/>
        </p:nvSpPr>
        <p:spPr>
          <a:xfrm>
            <a:off x="3750264" y="353517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priv1</a:t>
            </a:r>
            <a:endParaRPr kumimoji="1" lang="ko-Kore-KR" altLang="en-US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5B76E6B-B980-6C4C-8251-61B9283796FF}"/>
              </a:ext>
            </a:extLst>
          </p:cNvPr>
          <p:cNvGrpSpPr/>
          <p:nvPr/>
        </p:nvGrpSpPr>
        <p:grpSpPr>
          <a:xfrm>
            <a:off x="411162" y="1615983"/>
            <a:ext cx="10865681" cy="708593"/>
            <a:chOff x="914399" y="5726715"/>
            <a:chExt cx="10865681" cy="70859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0E20F26-1320-1F43-9F4C-C85B8958494C}"/>
                </a:ext>
              </a:extLst>
            </p:cNvPr>
            <p:cNvSpPr/>
            <p:nvPr/>
          </p:nvSpPr>
          <p:spPr>
            <a:xfrm>
              <a:off x="914399" y="5726715"/>
              <a:ext cx="10865681" cy="7085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9E29FB4-0EE4-7F43-9AFF-1891CEE73178}"/>
                </a:ext>
              </a:extLst>
            </p:cNvPr>
            <p:cNvSpPr/>
            <p:nvPr/>
          </p:nvSpPr>
          <p:spPr>
            <a:xfrm>
              <a:off x="1039558" y="5821209"/>
              <a:ext cx="1780043" cy="5310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chemeClr val="tx1"/>
                  </a:solidFill>
                </a:rPr>
                <a:t>Message</a:t>
              </a:r>
              <a:endParaRPr kumimoji="1" lang="ko-Kore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A8426DD-88B1-004B-9EB8-8867574381C5}"/>
                </a:ext>
              </a:extLst>
            </p:cNvPr>
            <p:cNvSpPr/>
            <p:nvPr/>
          </p:nvSpPr>
          <p:spPr>
            <a:xfrm>
              <a:off x="3363199" y="5868116"/>
              <a:ext cx="1703974" cy="43322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SHA-256</a:t>
              </a:r>
              <a:endParaRPr kumimoji="1" lang="ko-Kore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7ABA4E37-7473-D34B-80EF-881CF56F0419}"/>
                </a:ext>
              </a:extLst>
            </p:cNvPr>
            <p:cNvSpPr/>
            <p:nvPr/>
          </p:nvSpPr>
          <p:spPr>
            <a:xfrm>
              <a:off x="5479596" y="5821209"/>
              <a:ext cx="1780043" cy="5310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>
                  <a:solidFill>
                    <a:schemeClr val="tx1"/>
                  </a:solidFill>
                </a:rPr>
                <a:t>N1N2N3...N32</a:t>
              </a:r>
              <a:endParaRPr kumimoji="1" lang="ko-Kore-KR" altLang="en-US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198B2DAC-4335-9846-875F-D4E7F3D70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215"/>
              </p:ext>
            </p:extLst>
          </p:nvPr>
        </p:nvGraphicFramePr>
        <p:xfrm>
          <a:off x="7223931" y="1863295"/>
          <a:ext cx="38634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860">
                  <a:extLst>
                    <a:ext uri="{9D8B030D-6E8A-4147-A177-3AD203B41FA5}">
                      <a16:colId xmlns:a16="http://schemas.microsoft.com/office/drawing/2014/main" val="758425706"/>
                    </a:ext>
                  </a:extLst>
                </a:gridCol>
                <a:gridCol w="965860">
                  <a:extLst>
                    <a:ext uri="{9D8B030D-6E8A-4147-A177-3AD203B41FA5}">
                      <a16:colId xmlns:a16="http://schemas.microsoft.com/office/drawing/2014/main" val="49949022"/>
                    </a:ext>
                  </a:extLst>
                </a:gridCol>
                <a:gridCol w="965860">
                  <a:extLst>
                    <a:ext uri="{9D8B030D-6E8A-4147-A177-3AD203B41FA5}">
                      <a16:colId xmlns:a16="http://schemas.microsoft.com/office/drawing/2014/main" val="461316969"/>
                    </a:ext>
                  </a:extLst>
                </a:gridCol>
                <a:gridCol w="965860">
                  <a:extLst>
                    <a:ext uri="{9D8B030D-6E8A-4147-A177-3AD203B41FA5}">
                      <a16:colId xmlns:a16="http://schemas.microsoft.com/office/drawing/2014/main" val="2243320884"/>
                    </a:ext>
                  </a:extLst>
                </a:gridCol>
              </a:tblGrid>
              <a:tr h="27103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accent1"/>
                          </a:solidFill>
                        </a:rPr>
                        <a:t>10001000</a:t>
                      </a:r>
                      <a:endParaRPr lang="ko-Kore-KR" alt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>
                          <a:solidFill>
                            <a:schemeClr val="accent2"/>
                          </a:solidFill>
                        </a:rPr>
                        <a:t>00000011</a:t>
                      </a:r>
                      <a:endParaRPr lang="ko-Kore-KR" alt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390792"/>
                  </a:ext>
                </a:extLst>
              </a:tr>
            </a:tbl>
          </a:graphicData>
        </a:graphic>
      </p:graphicFrame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7FF5EBB-EF6C-264B-8A7E-5F2CFB092976}"/>
              </a:ext>
            </a:extLst>
          </p:cNvPr>
          <p:cNvCxnSpPr/>
          <p:nvPr/>
        </p:nvCxnSpPr>
        <p:spPr>
          <a:xfrm flipV="1">
            <a:off x="2316364" y="2012482"/>
            <a:ext cx="543598" cy="2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5E12F10-358D-0F4C-92F9-3C943E718B85}"/>
              </a:ext>
            </a:extLst>
          </p:cNvPr>
          <p:cNvCxnSpPr/>
          <p:nvPr/>
        </p:nvCxnSpPr>
        <p:spPr>
          <a:xfrm>
            <a:off x="4563936" y="2012482"/>
            <a:ext cx="412423" cy="20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72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D57C2-AD9C-314B-A0FE-CF71F991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 err="1"/>
              <a:t>Winternitz</a:t>
            </a:r>
            <a:r>
              <a:rPr lang="ko-KR" altLang="en-US" dirty="0"/>
              <a:t> </a:t>
            </a:r>
            <a:r>
              <a:rPr lang="en-US" altLang="ko-KR" dirty="0"/>
              <a:t>Signature Scheme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ED46E-B2D7-624A-8535-6D4575CCEF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/>
              <a:t>서명 검증</a:t>
            </a:r>
            <a:endParaRPr kumimoji="1" lang="en-US" altLang="ko-KR" sz="2400" b="1" dirty="0"/>
          </a:p>
          <a:p>
            <a:pPr marL="0" indent="0">
              <a:buNone/>
            </a:pPr>
            <a:endParaRPr kumimoji="1"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ACF35F-5864-6248-B921-57EFECE62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8904"/>
              </p:ext>
            </p:extLst>
          </p:nvPr>
        </p:nvGraphicFramePr>
        <p:xfrm>
          <a:off x="2854409" y="1992423"/>
          <a:ext cx="7492228" cy="74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4352">
                  <a:extLst>
                    <a:ext uri="{9D8B030D-6E8A-4147-A177-3AD203B41FA5}">
                      <a16:colId xmlns:a16="http://schemas.microsoft.com/office/drawing/2014/main" val="1877568894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263225504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143125886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4230393466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55014434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194679466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938191985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4073530770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1313151212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558500753"/>
                    </a:ext>
                  </a:extLst>
                </a:gridCol>
                <a:gridCol w="604080">
                  <a:extLst>
                    <a:ext uri="{9D8B030D-6E8A-4147-A177-3AD203B41FA5}">
                      <a16:colId xmlns:a16="http://schemas.microsoft.com/office/drawing/2014/main" val="59838165"/>
                    </a:ext>
                  </a:extLst>
                </a:gridCol>
                <a:gridCol w="827076">
                  <a:extLst>
                    <a:ext uri="{9D8B030D-6E8A-4147-A177-3AD203B41FA5}">
                      <a16:colId xmlns:a16="http://schemas.microsoft.com/office/drawing/2014/main" val="11115323"/>
                    </a:ext>
                  </a:extLst>
                </a:gridCol>
              </a:tblGrid>
              <a:tr h="7488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b="1" dirty="0"/>
                        <a:t>N1</a:t>
                      </a:r>
                      <a:endParaRPr lang="ko-Kore-KR" altLang="en-US" sz="2000" b="1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N32</a:t>
                      </a:r>
                      <a:endParaRPr kumimoji="0" lang="ko-Kore-KR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4119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3433D36-4621-4D46-A17A-5A6DBAD9AAB2}"/>
              </a:ext>
            </a:extLst>
          </p:cNvPr>
          <p:cNvSpPr/>
          <p:nvPr/>
        </p:nvSpPr>
        <p:spPr>
          <a:xfrm>
            <a:off x="2272748" y="3696905"/>
            <a:ext cx="1995177" cy="83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N1</a:t>
            </a:r>
            <a:r>
              <a:rPr kumimoji="1" lang="ko-KR" altLang="en-US" dirty="0"/>
              <a:t>만큼 </a:t>
            </a:r>
            <a:r>
              <a:rPr kumimoji="1" lang="en-US" altLang="ko-KR" dirty="0"/>
              <a:t>Hash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C30762-71C1-9A42-B150-638265844D50}"/>
              </a:ext>
            </a:extLst>
          </p:cNvPr>
          <p:cNvSpPr/>
          <p:nvPr/>
        </p:nvSpPr>
        <p:spPr>
          <a:xfrm>
            <a:off x="166081" y="3674808"/>
            <a:ext cx="1452144" cy="76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N1 value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E233F3-B88D-BB49-AF3F-98C7B27341A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8225" y="4055890"/>
            <a:ext cx="65452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228DDD3-7731-FF4A-9425-18B7C1D59C81}"/>
              </a:ext>
            </a:extLst>
          </p:cNvPr>
          <p:cNvCxnSpPr/>
          <p:nvPr/>
        </p:nvCxnSpPr>
        <p:spPr>
          <a:xfrm>
            <a:off x="3180229" y="2741223"/>
            <a:ext cx="0" cy="9410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B0F9A35-63C7-9E4D-90D4-6AAA5068C1E1}"/>
              </a:ext>
            </a:extLst>
          </p:cNvPr>
          <p:cNvSpPr/>
          <p:nvPr/>
        </p:nvSpPr>
        <p:spPr>
          <a:xfrm>
            <a:off x="2272748" y="5058910"/>
            <a:ext cx="1995177" cy="839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PublicKey1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4D6368-A6B6-1344-BA4C-243DB3E19D70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3270337" y="4536650"/>
            <a:ext cx="0" cy="5222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2CA986-7C2F-DF45-A877-77441119327A}"/>
              </a:ext>
            </a:extLst>
          </p:cNvPr>
          <p:cNvSpPr txBox="1"/>
          <p:nvPr/>
        </p:nvSpPr>
        <p:spPr>
          <a:xfrm>
            <a:off x="4267925" y="6208249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PublicKey1 = </a:t>
            </a:r>
            <a:r>
              <a:rPr kumimoji="1" lang="ko-KR" altLang="en-US" dirty="0"/>
              <a:t>공개된 </a:t>
            </a:r>
            <a:r>
              <a:rPr kumimoji="1" lang="en-US" altLang="ko-KR" dirty="0"/>
              <a:t>Public1</a:t>
            </a:r>
            <a:r>
              <a:rPr kumimoji="1" lang="ko-KR" altLang="en-US" dirty="0"/>
              <a:t>이면 서명 동일한 것</a:t>
            </a:r>
            <a:endParaRPr kumimoji="1" lang="ko-Kore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137DBD-E03D-0941-927B-0A9146071E3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4267925" y="5478783"/>
            <a:ext cx="1861586" cy="709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1076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" id="{986405FD-59E8-DD45-9BE0-CF4AA2182700}" vid="{E682F583-2869-D846-BC9A-2BF84A1C2763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</Template>
  <TotalTime>712</TotalTime>
  <Words>845</Words>
  <Application>Microsoft Macintosh PowerPoint</Application>
  <PresentationFormat>와이드스크린</PresentationFormat>
  <Paragraphs>264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Crypto</vt:lpstr>
      <vt:lpstr>CryptoCraft 테마</vt:lpstr>
      <vt:lpstr>Hash Based Signature(HBS)</vt:lpstr>
      <vt:lpstr>Lamport Signature Scheme</vt:lpstr>
      <vt:lpstr>Lamport Signature Scheme</vt:lpstr>
      <vt:lpstr>Lamport Signature Scheme</vt:lpstr>
      <vt:lpstr>Lamport Signature Scheme</vt:lpstr>
      <vt:lpstr>Winternitz Signature Scheme</vt:lpstr>
      <vt:lpstr>Winternitz Signature Scheme</vt:lpstr>
      <vt:lpstr>Winternitz Signature Scheme</vt:lpstr>
      <vt:lpstr>Winternitz Signature Scheme</vt:lpstr>
      <vt:lpstr>Merkle signature scheme</vt:lpstr>
      <vt:lpstr>Merkle Tree</vt:lpstr>
      <vt:lpstr>Merkle signature scheme(MSS)</vt:lpstr>
      <vt:lpstr>XMSS(eXtended Merkle Signature Scheme)</vt:lpstr>
      <vt:lpstr>XMSS(eXtended Merkle Signature Scheme)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2</cp:revision>
  <dcterms:created xsi:type="dcterms:W3CDTF">2021-11-28T07:44:07Z</dcterms:created>
  <dcterms:modified xsi:type="dcterms:W3CDTF">2021-11-28T19:36:58Z</dcterms:modified>
</cp:coreProperties>
</file>