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7" r:id="rId5"/>
    <p:sldId id="266" r:id="rId6"/>
    <p:sldId id="261" r:id="rId7"/>
    <p:sldId id="265" r:id="rId8"/>
    <p:sldId id="268" r:id="rId9"/>
    <p:sldId id="269" r:id="rId10"/>
    <p:sldId id="263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3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266CB-4967-49D3-8E01-8A28615124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5AE5C-2CFE-4207-9953-E6CDA13466EB}">
      <dgm:prSet custT="1"/>
      <dgm:spPr/>
      <dgm:t>
        <a:bodyPr/>
        <a:lstStyle/>
        <a:p>
          <a:r>
            <a:rPr lang="ko-KR" sz="1800" dirty="0"/>
            <a:t>건전한 기부 문화 확산</a:t>
          </a:r>
          <a:endParaRPr lang="en-US" altLang="ko-KR" sz="1800" dirty="0"/>
        </a:p>
        <a:p>
          <a:r>
            <a:rPr lang="ko-KR" altLang="en-US" sz="1400" dirty="0"/>
            <a:t>기부금 모금</a:t>
          </a:r>
          <a:r>
            <a:rPr lang="en-US" altLang="ko-KR" sz="1400" dirty="0"/>
            <a:t>, </a:t>
          </a:r>
          <a:r>
            <a:rPr lang="ko-KR" altLang="en-US" sz="1400" dirty="0"/>
            <a:t>관리</a:t>
          </a:r>
          <a:r>
            <a:rPr lang="en-US" altLang="ko-KR" sz="1400" dirty="0"/>
            <a:t>, </a:t>
          </a:r>
          <a:r>
            <a:rPr lang="ko-KR" altLang="en-US" sz="1400" dirty="0"/>
            <a:t>활용을</a:t>
          </a:r>
          <a:br>
            <a:rPr lang="en-US" altLang="ko-KR" sz="1400" dirty="0"/>
          </a:br>
          <a:r>
            <a:rPr lang="ko-KR" altLang="en-US" sz="1400" dirty="0"/>
            <a:t>효율적으로 관리</a:t>
          </a:r>
          <a:endParaRPr lang="en-US" altLang="ko-KR" sz="1400" dirty="0"/>
        </a:p>
      </dgm:t>
    </dgm:pt>
    <dgm:pt modelId="{3E0239E9-F5BD-41DC-9885-2B5122217C84}" type="parTrans" cxnId="{97EE5140-568D-4082-8F81-A90CBC7CF016}">
      <dgm:prSet/>
      <dgm:spPr/>
      <dgm:t>
        <a:bodyPr/>
        <a:lstStyle/>
        <a:p>
          <a:endParaRPr lang="en-US"/>
        </a:p>
      </dgm:t>
    </dgm:pt>
    <dgm:pt modelId="{7E1E5C57-254A-4E69-93DF-535B30A82921}" type="sibTrans" cxnId="{97EE5140-568D-4082-8F81-A90CBC7CF016}">
      <dgm:prSet/>
      <dgm:spPr/>
      <dgm:t>
        <a:bodyPr/>
        <a:lstStyle/>
        <a:p>
          <a:endParaRPr lang="en-US"/>
        </a:p>
      </dgm:t>
    </dgm:pt>
    <dgm:pt modelId="{FE7735AD-5E17-425F-B8D0-15AE8DE7F594}">
      <dgm:prSet custT="1"/>
      <dgm:spPr/>
      <dgm:t>
        <a:bodyPr/>
        <a:lstStyle/>
        <a:p>
          <a:r>
            <a:rPr lang="ko-KR" altLang="en-US" sz="1800" dirty="0"/>
            <a:t>기부금의 </a:t>
          </a:r>
          <a:r>
            <a:rPr lang="ko-KR" sz="1800" dirty="0"/>
            <a:t>투명한 관리</a:t>
          </a:r>
          <a:endParaRPr lang="en-US" altLang="ko-KR" sz="1800" dirty="0"/>
        </a:p>
        <a:p>
          <a:r>
            <a:rPr lang="ko-KR" altLang="en-US" sz="1400" dirty="0"/>
            <a:t>부정행위를 사전 차단함으로써 </a:t>
          </a:r>
          <a:r>
            <a:rPr lang="ko-KR" sz="1400" dirty="0"/>
            <a:t>안</a:t>
          </a:r>
          <a:r>
            <a:rPr lang="ko-KR" altLang="en-US" sz="1400" dirty="0"/>
            <a:t>전한 기부금 관리 가능</a:t>
          </a:r>
          <a:endParaRPr lang="en-US" sz="1400" dirty="0"/>
        </a:p>
      </dgm:t>
    </dgm:pt>
    <dgm:pt modelId="{1A488609-BBF8-4CF1-A715-DCE14DB15DED}" type="parTrans" cxnId="{16AC58EB-CA51-422D-AD59-15AEFBF72A30}">
      <dgm:prSet/>
      <dgm:spPr/>
      <dgm:t>
        <a:bodyPr/>
        <a:lstStyle/>
        <a:p>
          <a:endParaRPr lang="en-US"/>
        </a:p>
      </dgm:t>
    </dgm:pt>
    <dgm:pt modelId="{706A69FB-A35F-462C-BC21-D97C95C314B4}" type="sibTrans" cxnId="{16AC58EB-CA51-422D-AD59-15AEFBF72A30}">
      <dgm:prSet/>
      <dgm:spPr/>
      <dgm:t>
        <a:bodyPr/>
        <a:lstStyle/>
        <a:p>
          <a:endParaRPr lang="en-US"/>
        </a:p>
      </dgm:t>
    </dgm:pt>
    <dgm:pt modelId="{08692D44-6DF2-4A79-B4E3-6EA8CD06EE66}">
      <dgm:prSet custT="1"/>
      <dgm:spPr/>
      <dgm:t>
        <a:bodyPr/>
        <a:lstStyle/>
        <a:p>
          <a:r>
            <a:rPr lang="ko-KR" altLang="en-US" sz="1800" dirty="0"/>
            <a:t>소액기부 활성화에 기여</a:t>
          </a:r>
          <a:endParaRPr lang="en-US" altLang="ko-KR" sz="1800" dirty="0"/>
        </a:p>
        <a:p>
          <a:r>
            <a:rPr lang="ko-KR" sz="1400" dirty="0"/>
            <a:t>기부금 관리에 대한 신뢰성 </a:t>
          </a:r>
          <a:br>
            <a:rPr lang="en-US" altLang="ko-KR" sz="1400" dirty="0"/>
          </a:br>
          <a:r>
            <a:rPr lang="ko-KR" altLang="en-US" sz="1400" dirty="0"/>
            <a:t>확보</a:t>
          </a:r>
          <a:r>
            <a:rPr lang="en-US" altLang="ko-KR" sz="1400" dirty="0"/>
            <a:t>, </a:t>
          </a:r>
          <a:r>
            <a:rPr lang="ko-KR" sz="1400" dirty="0"/>
            <a:t>기부에 대한 관심 증가</a:t>
          </a:r>
          <a:endParaRPr lang="en-US" sz="1400" dirty="0"/>
        </a:p>
      </dgm:t>
    </dgm:pt>
    <dgm:pt modelId="{06E3C2E4-230D-4DF2-8EAF-7B53D184AF27}" type="parTrans" cxnId="{B568568F-F28E-46E2-B9FE-9AD53C8522DF}">
      <dgm:prSet/>
      <dgm:spPr/>
      <dgm:t>
        <a:bodyPr/>
        <a:lstStyle/>
        <a:p>
          <a:endParaRPr lang="en-US"/>
        </a:p>
      </dgm:t>
    </dgm:pt>
    <dgm:pt modelId="{66406CC0-F743-43E0-80FC-18EE3E19816F}" type="sibTrans" cxnId="{B568568F-F28E-46E2-B9FE-9AD53C8522DF}">
      <dgm:prSet/>
      <dgm:spPr/>
      <dgm:t>
        <a:bodyPr/>
        <a:lstStyle/>
        <a:p>
          <a:endParaRPr lang="en-US"/>
        </a:p>
      </dgm:t>
    </dgm:pt>
    <dgm:pt modelId="{B24A0748-A14C-42D3-8E48-7D9941E2CFB3}" type="pres">
      <dgm:prSet presAssocID="{9D6266CB-4967-49D3-8E01-8A2861512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222800-C16F-42F4-AA9C-9BD172A5C5A1}" type="pres">
      <dgm:prSet presAssocID="{FEA5AE5C-2CFE-4207-9953-E6CDA13466EB}" presName="hierRoot1" presStyleCnt="0"/>
      <dgm:spPr/>
    </dgm:pt>
    <dgm:pt modelId="{7A5132F1-98CB-4D7A-8DF3-90C9929D06B1}" type="pres">
      <dgm:prSet presAssocID="{FEA5AE5C-2CFE-4207-9953-E6CDA13466EB}" presName="composite" presStyleCnt="0"/>
      <dgm:spPr/>
    </dgm:pt>
    <dgm:pt modelId="{AAD9A6C8-B7C3-4F24-8012-4A7CD387F5B8}" type="pres">
      <dgm:prSet presAssocID="{FEA5AE5C-2CFE-4207-9953-E6CDA13466EB}" presName="background" presStyleLbl="node0" presStyleIdx="0" presStyleCnt="3"/>
      <dgm:spPr/>
    </dgm:pt>
    <dgm:pt modelId="{9F8AC66A-7435-426C-9DBC-87009FCF891C}" type="pres">
      <dgm:prSet presAssocID="{FEA5AE5C-2CFE-4207-9953-E6CDA13466EB}" presName="text" presStyleLbl="fgAcc0" presStyleIdx="0" presStyleCnt="3" custLinFactNeighborX="-407" custLinFactNeighborY="-7556">
        <dgm:presLayoutVars>
          <dgm:chPref val="3"/>
        </dgm:presLayoutVars>
      </dgm:prSet>
      <dgm:spPr/>
    </dgm:pt>
    <dgm:pt modelId="{BCD6245D-216A-42DD-B2A7-007BB4649509}" type="pres">
      <dgm:prSet presAssocID="{FEA5AE5C-2CFE-4207-9953-E6CDA13466EB}" presName="hierChild2" presStyleCnt="0"/>
      <dgm:spPr/>
    </dgm:pt>
    <dgm:pt modelId="{41C7F0F7-CC88-4D7E-8699-587EB9C2C066}" type="pres">
      <dgm:prSet presAssocID="{FE7735AD-5E17-425F-B8D0-15AE8DE7F594}" presName="hierRoot1" presStyleCnt="0"/>
      <dgm:spPr/>
    </dgm:pt>
    <dgm:pt modelId="{A4D7B963-5DD9-4AF1-A8BB-7DE44DC5D9A9}" type="pres">
      <dgm:prSet presAssocID="{FE7735AD-5E17-425F-B8D0-15AE8DE7F594}" presName="composite" presStyleCnt="0"/>
      <dgm:spPr/>
    </dgm:pt>
    <dgm:pt modelId="{68DAFE55-462E-4C16-80D6-9305B64DDEED}" type="pres">
      <dgm:prSet presAssocID="{FE7735AD-5E17-425F-B8D0-15AE8DE7F594}" presName="background" presStyleLbl="node0" presStyleIdx="1" presStyleCnt="3"/>
      <dgm:spPr/>
    </dgm:pt>
    <dgm:pt modelId="{45B02931-5BC5-475D-A6CF-CEB7BD2C9935}" type="pres">
      <dgm:prSet presAssocID="{FE7735AD-5E17-425F-B8D0-15AE8DE7F594}" presName="text" presStyleLbl="fgAcc0" presStyleIdx="1" presStyleCnt="3" custLinFactX="10429" custLinFactNeighborX="100000" custLinFactNeighborY="-7282">
        <dgm:presLayoutVars>
          <dgm:chPref val="3"/>
        </dgm:presLayoutVars>
      </dgm:prSet>
      <dgm:spPr/>
    </dgm:pt>
    <dgm:pt modelId="{A98A2739-FC69-4817-9091-53ACD61165FE}" type="pres">
      <dgm:prSet presAssocID="{FE7735AD-5E17-425F-B8D0-15AE8DE7F594}" presName="hierChild2" presStyleCnt="0"/>
      <dgm:spPr/>
    </dgm:pt>
    <dgm:pt modelId="{AF5C32CE-DB34-4445-AFB4-4834C2B90E3E}" type="pres">
      <dgm:prSet presAssocID="{08692D44-6DF2-4A79-B4E3-6EA8CD06EE66}" presName="hierRoot1" presStyleCnt="0"/>
      <dgm:spPr/>
    </dgm:pt>
    <dgm:pt modelId="{4ADC3A71-6196-436F-A32E-CDA5097E7377}" type="pres">
      <dgm:prSet presAssocID="{08692D44-6DF2-4A79-B4E3-6EA8CD06EE66}" presName="composite" presStyleCnt="0"/>
      <dgm:spPr/>
    </dgm:pt>
    <dgm:pt modelId="{5A722104-AD51-4418-A063-5C362454AD90}" type="pres">
      <dgm:prSet presAssocID="{08692D44-6DF2-4A79-B4E3-6EA8CD06EE66}" presName="background" presStyleLbl="node0" presStyleIdx="2" presStyleCnt="3"/>
      <dgm:spPr/>
    </dgm:pt>
    <dgm:pt modelId="{9886FD43-84C4-4F7A-93CA-1DF4051E85D8}" type="pres">
      <dgm:prSet presAssocID="{08692D44-6DF2-4A79-B4E3-6EA8CD06EE66}" presName="text" presStyleLbl="fgAcc0" presStyleIdx="2" presStyleCnt="3" custLinFactX="-27783" custLinFactNeighborX="-100000" custLinFactNeighborY="-7282">
        <dgm:presLayoutVars>
          <dgm:chPref val="3"/>
        </dgm:presLayoutVars>
      </dgm:prSet>
      <dgm:spPr/>
    </dgm:pt>
    <dgm:pt modelId="{CA12744A-DE34-46DB-AA6D-18B9C469330C}" type="pres">
      <dgm:prSet presAssocID="{08692D44-6DF2-4A79-B4E3-6EA8CD06EE66}" presName="hierChild2" presStyleCnt="0"/>
      <dgm:spPr/>
    </dgm:pt>
  </dgm:ptLst>
  <dgm:cxnLst>
    <dgm:cxn modelId="{7DE46B23-349B-4207-B6A9-961F61C1B0FB}" type="presOf" srcId="{9D6266CB-4967-49D3-8E01-8A2861512491}" destId="{B24A0748-A14C-42D3-8E48-7D9941E2CFB3}" srcOrd="0" destOrd="0" presId="urn:microsoft.com/office/officeart/2005/8/layout/hierarchy1"/>
    <dgm:cxn modelId="{97EE5140-568D-4082-8F81-A90CBC7CF016}" srcId="{9D6266CB-4967-49D3-8E01-8A2861512491}" destId="{FEA5AE5C-2CFE-4207-9953-E6CDA13466EB}" srcOrd="0" destOrd="0" parTransId="{3E0239E9-F5BD-41DC-9885-2B5122217C84}" sibTransId="{7E1E5C57-254A-4E69-93DF-535B30A82921}"/>
    <dgm:cxn modelId="{32B2D868-1685-4499-B6EE-256F8E005D28}" type="presOf" srcId="{FEA5AE5C-2CFE-4207-9953-E6CDA13466EB}" destId="{9F8AC66A-7435-426C-9DBC-87009FCF891C}" srcOrd="0" destOrd="0" presId="urn:microsoft.com/office/officeart/2005/8/layout/hierarchy1"/>
    <dgm:cxn modelId="{B568568F-F28E-46E2-B9FE-9AD53C8522DF}" srcId="{9D6266CB-4967-49D3-8E01-8A2861512491}" destId="{08692D44-6DF2-4A79-B4E3-6EA8CD06EE66}" srcOrd="2" destOrd="0" parTransId="{06E3C2E4-230D-4DF2-8EAF-7B53D184AF27}" sibTransId="{66406CC0-F743-43E0-80FC-18EE3E19816F}"/>
    <dgm:cxn modelId="{559413B3-78D9-4EFD-AB63-8DBF70187C29}" type="presOf" srcId="{FE7735AD-5E17-425F-B8D0-15AE8DE7F594}" destId="{45B02931-5BC5-475D-A6CF-CEB7BD2C9935}" srcOrd="0" destOrd="0" presId="urn:microsoft.com/office/officeart/2005/8/layout/hierarchy1"/>
    <dgm:cxn modelId="{1D9C02B5-35D4-4503-8906-CB76E91E2F93}" type="presOf" srcId="{08692D44-6DF2-4A79-B4E3-6EA8CD06EE66}" destId="{9886FD43-84C4-4F7A-93CA-1DF4051E85D8}" srcOrd="0" destOrd="0" presId="urn:microsoft.com/office/officeart/2005/8/layout/hierarchy1"/>
    <dgm:cxn modelId="{16AC58EB-CA51-422D-AD59-15AEFBF72A30}" srcId="{9D6266CB-4967-49D3-8E01-8A2861512491}" destId="{FE7735AD-5E17-425F-B8D0-15AE8DE7F594}" srcOrd="1" destOrd="0" parTransId="{1A488609-BBF8-4CF1-A715-DCE14DB15DED}" sibTransId="{706A69FB-A35F-462C-BC21-D97C95C314B4}"/>
    <dgm:cxn modelId="{D2AF5C84-D941-4543-AEED-B0E000273665}" type="presParOf" srcId="{B24A0748-A14C-42D3-8E48-7D9941E2CFB3}" destId="{7D222800-C16F-42F4-AA9C-9BD172A5C5A1}" srcOrd="0" destOrd="0" presId="urn:microsoft.com/office/officeart/2005/8/layout/hierarchy1"/>
    <dgm:cxn modelId="{3BDAFB97-DC2A-4F3E-B970-3EA29BBAB38B}" type="presParOf" srcId="{7D222800-C16F-42F4-AA9C-9BD172A5C5A1}" destId="{7A5132F1-98CB-4D7A-8DF3-90C9929D06B1}" srcOrd="0" destOrd="0" presId="urn:microsoft.com/office/officeart/2005/8/layout/hierarchy1"/>
    <dgm:cxn modelId="{06182F7F-7887-4A6A-A613-FE6DC53BA221}" type="presParOf" srcId="{7A5132F1-98CB-4D7A-8DF3-90C9929D06B1}" destId="{AAD9A6C8-B7C3-4F24-8012-4A7CD387F5B8}" srcOrd="0" destOrd="0" presId="urn:microsoft.com/office/officeart/2005/8/layout/hierarchy1"/>
    <dgm:cxn modelId="{0448C9C1-0253-472F-805F-DE96E949DF98}" type="presParOf" srcId="{7A5132F1-98CB-4D7A-8DF3-90C9929D06B1}" destId="{9F8AC66A-7435-426C-9DBC-87009FCF891C}" srcOrd="1" destOrd="0" presId="urn:microsoft.com/office/officeart/2005/8/layout/hierarchy1"/>
    <dgm:cxn modelId="{06863B3C-D71D-41A4-A14D-197314C1C102}" type="presParOf" srcId="{7D222800-C16F-42F4-AA9C-9BD172A5C5A1}" destId="{BCD6245D-216A-42DD-B2A7-007BB4649509}" srcOrd="1" destOrd="0" presId="urn:microsoft.com/office/officeart/2005/8/layout/hierarchy1"/>
    <dgm:cxn modelId="{61205831-6E03-4E57-9A65-6B9D27C44F80}" type="presParOf" srcId="{B24A0748-A14C-42D3-8E48-7D9941E2CFB3}" destId="{41C7F0F7-CC88-4D7E-8699-587EB9C2C066}" srcOrd="1" destOrd="0" presId="urn:microsoft.com/office/officeart/2005/8/layout/hierarchy1"/>
    <dgm:cxn modelId="{3238990D-05AE-4FF1-BB72-55800F478154}" type="presParOf" srcId="{41C7F0F7-CC88-4D7E-8699-587EB9C2C066}" destId="{A4D7B963-5DD9-4AF1-A8BB-7DE44DC5D9A9}" srcOrd="0" destOrd="0" presId="urn:microsoft.com/office/officeart/2005/8/layout/hierarchy1"/>
    <dgm:cxn modelId="{8166B555-3836-44FB-B0AE-BB46FF05B084}" type="presParOf" srcId="{A4D7B963-5DD9-4AF1-A8BB-7DE44DC5D9A9}" destId="{68DAFE55-462E-4C16-80D6-9305B64DDEED}" srcOrd="0" destOrd="0" presId="urn:microsoft.com/office/officeart/2005/8/layout/hierarchy1"/>
    <dgm:cxn modelId="{EBD70045-ACF2-465C-977F-399C50DF1E23}" type="presParOf" srcId="{A4D7B963-5DD9-4AF1-A8BB-7DE44DC5D9A9}" destId="{45B02931-5BC5-475D-A6CF-CEB7BD2C9935}" srcOrd="1" destOrd="0" presId="urn:microsoft.com/office/officeart/2005/8/layout/hierarchy1"/>
    <dgm:cxn modelId="{F728666C-B5A8-4BBB-B6EE-A66820A7D53C}" type="presParOf" srcId="{41C7F0F7-CC88-4D7E-8699-587EB9C2C066}" destId="{A98A2739-FC69-4817-9091-53ACD61165FE}" srcOrd="1" destOrd="0" presId="urn:microsoft.com/office/officeart/2005/8/layout/hierarchy1"/>
    <dgm:cxn modelId="{DE6C35B4-71B4-4289-8996-8C9F84DB5A0F}" type="presParOf" srcId="{B24A0748-A14C-42D3-8E48-7D9941E2CFB3}" destId="{AF5C32CE-DB34-4445-AFB4-4834C2B90E3E}" srcOrd="2" destOrd="0" presId="urn:microsoft.com/office/officeart/2005/8/layout/hierarchy1"/>
    <dgm:cxn modelId="{4ECDB250-C6DC-411A-868C-8FCAF16E788D}" type="presParOf" srcId="{AF5C32CE-DB34-4445-AFB4-4834C2B90E3E}" destId="{4ADC3A71-6196-436F-A32E-CDA5097E7377}" srcOrd="0" destOrd="0" presId="urn:microsoft.com/office/officeart/2005/8/layout/hierarchy1"/>
    <dgm:cxn modelId="{B1B1A02C-8C33-44E3-AD58-ED75E3C6FF24}" type="presParOf" srcId="{4ADC3A71-6196-436F-A32E-CDA5097E7377}" destId="{5A722104-AD51-4418-A063-5C362454AD90}" srcOrd="0" destOrd="0" presId="urn:microsoft.com/office/officeart/2005/8/layout/hierarchy1"/>
    <dgm:cxn modelId="{789C9B65-708B-422A-9DBD-3CDA04770112}" type="presParOf" srcId="{4ADC3A71-6196-436F-A32E-CDA5097E7377}" destId="{9886FD43-84C4-4F7A-93CA-1DF4051E85D8}" srcOrd="1" destOrd="0" presId="urn:microsoft.com/office/officeart/2005/8/layout/hierarchy1"/>
    <dgm:cxn modelId="{B5018E9C-0152-4173-BB2F-38088C70BD4F}" type="presParOf" srcId="{AF5C32CE-DB34-4445-AFB4-4834C2B90E3E}" destId="{CA12744A-DE34-46DB-AA6D-18B9C46933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266CB-4967-49D3-8E01-8A28615124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A5AE5C-2CFE-4207-9953-E6CDA13466EB}">
      <dgm:prSet custT="1"/>
      <dgm:spPr/>
      <dgm:t>
        <a:bodyPr/>
        <a:lstStyle/>
        <a:p>
          <a:r>
            <a:rPr lang="ko-KR" altLang="en-US" sz="1400" dirty="0"/>
            <a:t>기부금 모금</a:t>
          </a:r>
          <a:r>
            <a:rPr lang="en-US" altLang="ko-KR" sz="1400" dirty="0"/>
            <a:t>, </a:t>
          </a:r>
          <a:r>
            <a:rPr lang="ko-KR" altLang="en-US" sz="1400" dirty="0"/>
            <a:t>관리</a:t>
          </a:r>
          <a:r>
            <a:rPr lang="en-US" altLang="ko-KR" sz="1400" dirty="0"/>
            <a:t>, </a:t>
          </a:r>
          <a:r>
            <a:rPr lang="ko-KR" altLang="en-US" sz="1400" dirty="0"/>
            <a:t>활용을</a:t>
          </a:r>
          <a:br>
            <a:rPr lang="en-US" altLang="ko-KR" sz="1400" dirty="0"/>
          </a:br>
          <a:r>
            <a:rPr lang="ko-KR" altLang="en-US" sz="1400" dirty="0"/>
            <a:t>효율적으로 관리</a:t>
          </a:r>
          <a:endParaRPr lang="en-US" altLang="ko-KR" sz="1400" dirty="0"/>
        </a:p>
        <a:p>
          <a:endParaRPr lang="en-US" altLang="ko-KR" sz="1400" dirty="0"/>
        </a:p>
        <a:p>
          <a:endParaRPr lang="en-US" altLang="ko-KR" sz="1800" dirty="0"/>
        </a:p>
        <a:p>
          <a:r>
            <a:rPr lang="ko-KR" sz="1800" dirty="0"/>
            <a:t>건전한 기</a:t>
          </a:r>
          <a:r>
            <a:rPr lang="ko-KR" altLang="en-US" sz="1800" dirty="0"/>
            <a:t>부</a:t>
          </a:r>
          <a:r>
            <a:rPr lang="ko-KR" sz="1800" dirty="0"/>
            <a:t> 문화 확산</a:t>
          </a:r>
          <a:endParaRPr lang="en-US" altLang="ko-KR" sz="1800" dirty="0"/>
        </a:p>
      </dgm:t>
    </dgm:pt>
    <dgm:pt modelId="{3E0239E9-F5BD-41DC-9885-2B5122217C84}" type="parTrans" cxnId="{97EE5140-568D-4082-8F81-A90CBC7CF016}">
      <dgm:prSet/>
      <dgm:spPr/>
      <dgm:t>
        <a:bodyPr/>
        <a:lstStyle/>
        <a:p>
          <a:endParaRPr lang="en-US"/>
        </a:p>
      </dgm:t>
    </dgm:pt>
    <dgm:pt modelId="{7E1E5C57-254A-4E69-93DF-535B30A82921}" type="sibTrans" cxnId="{97EE5140-568D-4082-8F81-A90CBC7CF016}">
      <dgm:prSet/>
      <dgm:spPr/>
      <dgm:t>
        <a:bodyPr/>
        <a:lstStyle/>
        <a:p>
          <a:endParaRPr lang="en-US"/>
        </a:p>
      </dgm:t>
    </dgm:pt>
    <dgm:pt modelId="{FE7735AD-5E17-425F-B8D0-15AE8DE7F594}">
      <dgm:prSet custT="1"/>
      <dgm:spPr/>
      <dgm:t>
        <a:bodyPr/>
        <a:lstStyle/>
        <a:p>
          <a:r>
            <a:rPr lang="ko-KR" altLang="en-US" sz="1400" dirty="0"/>
            <a:t>부정행위를 사전 차단함으로써 </a:t>
          </a:r>
          <a:r>
            <a:rPr lang="ko-KR" sz="1400" dirty="0"/>
            <a:t>안</a:t>
          </a:r>
          <a:r>
            <a:rPr lang="ko-KR" altLang="en-US" sz="1400" dirty="0"/>
            <a:t>전한 기부금 관리 가능</a:t>
          </a:r>
          <a:endParaRPr lang="en-US" altLang="ko-KR" sz="1400" dirty="0"/>
        </a:p>
        <a:p>
          <a:endParaRPr lang="en-US" altLang="ko-KR" sz="1400" dirty="0"/>
        </a:p>
        <a:p>
          <a:endParaRPr lang="en-US" altLang="ko-KR" sz="1400" dirty="0"/>
        </a:p>
        <a:p>
          <a:r>
            <a:rPr lang="ko-KR" altLang="en-US" sz="1800" dirty="0"/>
            <a:t>기부금의 </a:t>
          </a:r>
          <a:r>
            <a:rPr lang="ko-KR" sz="1800" dirty="0"/>
            <a:t>투명한 관리</a:t>
          </a:r>
          <a:endParaRPr lang="en-US" sz="1800" dirty="0"/>
        </a:p>
      </dgm:t>
    </dgm:pt>
    <dgm:pt modelId="{1A488609-BBF8-4CF1-A715-DCE14DB15DED}" type="parTrans" cxnId="{16AC58EB-CA51-422D-AD59-15AEFBF72A30}">
      <dgm:prSet/>
      <dgm:spPr/>
      <dgm:t>
        <a:bodyPr/>
        <a:lstStyle/>
        <a:p>
          <a:endParaRPr lang="en-US"/>
        </a:p>
      </dgm:t>
    </dgm:pt>
    <dgm:pt modelId="{706A69FB-A35F-462C-BC21-D97C95C314B4}" type="sibTrans" cxnId="{16AC58EB-CA51-422D-AD59-15AEFBF72A30}">
      <dgm:prSet/>
      <dgm:spPr/>
      <dgm:t>
        <a:bodyPr/>
        <a:lstStyle/>
        <a:p>
          <a:endParaRPr lang="en-US"/>
        </a:p>
      </dgm:t>
    </dgm:pt>
    <dgm:pt modelId="{08692D44-6DF2-4A79-B4E3-6EA8CD06EE66}">
      <dgm:prSet custT="1"/>
      <dgm:spPr/>
      <dgm:t>
        <a:bodyPr/>
        <a:lstStyle/>
        <a:p>
          <a:r>
            <a:rPr lang="ko-KR" sz="1400" dirty="0"/>
            <a:t>기부금 관리에 대한 신뢰성 </a:t>
          </a:r>
          <a:br>
            <a:rPr lang="en-US" altLang="ko-KR" sz="1400" dirty="0"/>
          </a:br>
          <a:r>
            <a:rPr lang="ko-KR" altLang="en-US" sz="1400" dirty="0"/>
            <a:t>확보</a:t>
          </a:r>
          <a:r>
            <a:rPr lang="en-US" altLang="ko-KR" sz="1400" dirty="0"/>
            <a:t>, </a:t>
          </a:r>
          <a:r>
            <a:rPr lang="ko-KR" sz="1400" dirty="0"/>
            <a:t>기부에 대한 관심 증가</a:t>
          </a:r>
          <a:endParaRPr lang="en-US" altLang="ko-KR" sz="1400" dirty="0"/>
        </a:p>
        <a:p>
          <a:endParaRPr lang="en-US" altLang="ko-KR" sz="1400" dirty="0"/>
        </a:p>
        <a:p>
          <a:endParaRPr lang="en-US" altLang="ko-KR" sz="1400" dirty="0"/>
        </a:p>
        <a:p>
          <a:r>
            <a:rPr lang="ko-KR" altLang="en-US" sz="1800" dirty="0"/>
            <a:t>소액기부 활성화에 기여</a:t>
          </a:r>
          <a:endParaRPr lang="en-US" sz="1800" dirty="0"/>
        </a:p>
      </dgm:t>
    </dgm:pt>
    <dgm:pt modelId="{06E3C2E4-230D-4DF2-8EAF-7B53D184AF27}" type="parTrans" cxnId="{B568568F-F28E-46E2-B9FE-9AD53C8522DF}">
      <dgm:prSet/>
      <dgm:spPr/>
      <dgm:t>
        <a:bodyPr/>
        <a:lstStyle/>
        <a:p>
          <a:endParaRPr lang="en-US"/>
        </a:p>
      </dgm:t>
    </dgm:pt>
    <dgm:pt modelId="{66406CC0-F743-43E0-80FC-18EE3E19816F}" type="sibTrans" cxnId="{B568568F-F28E-46E2-B9FE-9AD53C8522DF}">
      <dgm:prSet/>
      <dgm:spPr/>
      <dgm:t>
        <a:bodyPr/>
        <a:lstStyle/>
        <a:p>
          <a:endParaRPr lang="en-US"/>
        </a:p>
      </dgm:t>
    </dgm:pt>
    <dgm:pt modelId="{B24A0748-A14C-42D3-8E48-7D9941E2CFB3}" type="pres">
      <dgm:prSet presAssocID="{9D6266CB-4967-49D3-8E01-8A2861512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D222800-C16F-42F4-AA9C-9BD172A5C5A1}" type="pres">
      <dgm:prSet presAssocID="{FEA5AE5C-2CFE-4207-9953-E6CDA13466EB}" presName="hierRoot1" presStyleCnt="0"/>
      <dgm:spPr/>
    </dgm:pt>
    <dgm:pt modelId="{7A5132F1-98CB-4D7A-8DF3-90C9929D06B1}" type="pres">
      <dgm:prSet presAssocID="{FEA5AE5C-2CFE-4207-9953-E6CDA13466EB}" presName="composite" presStyleCnt="0"/>
      <dgm:spPr/>
    </dgm:pt>
    <dgm:pt modelId="{AAD9A6C8-B7C3-4F24-8012-4A7CD387F5B8}" type="pres">
      <dgm:prSet presAssocID="{FEA5AE5C-2CFE-4207-9953-E6CDA13466EB}" presName="background" presStyleLbl="node0" presStyleIdx="0" presStyleCnt="3"/>
      <dgm:spPr/>
    </dgm:pt>
    <dgm:pt modelId="{9F8AC66A-7435-426C-9DBC-87009FCF891C}" type="pres">
      <dgm:prSet presAssocID="{FEA5AE5C-2CFE-4207-9953-E6CDA13466EB}" presName="text" presStyleLbl="fgAcc0" presStyleIdx="0" presStyleCnt="3" custScaleY="137972" custLinFactNeighborX="-407" custLinFactNeighborY="-7556">
        <dgm:presLayoutVars>
          <dgm:chPref val="3"/>
        </dgm:presLayoutVars>
      </dgm:prSet>
      <dgm:spPr/>
    </dgm:pt>
    <dgm:pt modelId="{BCD6245D-216A-42DD-B2A7-007BB4649509}" type="pres">
      <dgm:prSet presAssocID="{FEA5AE5C-2CFE-4207-9953-E6CDA13466EB}" presName="hierChild2" presStyleCnt="0"/>
      <dgm:spPr/>
    </dgm:pt>
    <dgm:pt modelId="{41C7F0F7-CC88-4D7E-8699-587EB9C2C066}" type="pres">
      <dgm:prSet presAssocID="{FE7735AD-5E17-425F-B8D0-15AE8DE7F594}" presName="hierRoot1" presStyleCnt="0"/>
      <dgm:spPr/>
    </dgm:pt>
    <dgm:pt modelId="{A4D7B963-5DD9-4AF1-A8BB-7DE44DC5D9A9}" type="pres">
      <dgm:prSet presAssocID="{FE7735AD-5E17-425F-B8D0-15AE8DE7F594}" presName="composite" presStyleCnt="0"/>
      <dgm:spPr/>
    </dgm:pt>
    <dgm:pt modelId="{68DAFE55-462E-4C16-80D6-9305B64DDEED}" type="pres">
      <dgm:prSet presAssocID="{FE7735AD-5E17-425F-B8D0-15AE8DE7F594}" presName="background" presStyleLbl="node0" presStyleIdx="1" presStyleCnt="3"/>
      <dgm:spPr/>
    </dgm:pt>
    <dgm:pt modelId="{45B02931-5BC5-475D-A6CF-CEB7BD2C9935}" type="pres">
      <dgm:prSet presAssocID="{FE7735AD-5E17-425F-B8D0-15AE8DE7F594}" presName="text" presStyleLbl="fgAcc0" presStyleIdx="1" presStyleCnt="3" custScaleY="137972" custLinFactX="10429" custLinFactNeighborX="100000" custLinFactNeighborY="-7282">
        <dgm:presLayoutVars>
          <dgm:chPref val="3"/>
        </dgm:presLayoutVars>
      </dgm:prSet>
      <dgm:spPr/>
    </dgm:pt>
    <dgm:pt modelId="{A98A2739-FC69-4817-9091-53ACD61165FE}" type="pres">
      <dgm:prSet presAssocID="{FE7735AD-5E17-425F-B8D0-15AE8DE7F594}" presName="hierChild2" presStyleCnt="0"/>
      <dgm:spPr/>
    </dgm:pt>
    <dgm:pt modelId="{AF5C32CE-DB34-4445-AFB4-4834C2B90E3E}" type="pres">
      <dgm:prSet presAssocID="{08692D44-6DF2-4A79-B4E3-6EA8CD06EE66}" presName="hierRoot1" presStyleCnt="0"/>
      <dgm:spPr/>
    </dgm:pt>
    <dgm:pt modelId="{4ADC3A71-6196-436F-A32E-CDA5097E7377}" type="pres">
      <dgm:prSet presAssocID="{08692D44-6DF2-4A79-B4E3-6EA8CD06EE66}" presName="composite" presStyleCnt="0"/>
      <dgm:spPr/>
    </dgm:pt>
    <dgm:pt modelId="{5A722104-AD51-4418-A063-5C362454AD90}" type="pres">
      <dgm:prSet presAssocID="{08692D44-6DF2-4A79-B4E3-6EA8CD06EE66}" presName="background" presStyleLbl="node0" presStyleIdx="2" presStyleCnt="3"/>
      <dgm:spPr/>
    </dgm:pt>
    <dgm:pt modelId="{9886FD43-84C4-4F7A-93CA-1DF4051E85D8}" type="pres">
      <dgm:prSet presAssocID="{08692D44-6DF2-4A79-B4E3-6EA8CD06EE66}" presName="text" presStyleLbl="fgAcc0" presStyleIdx="2" presStyleCnt="3" custScaleY="137972" custLinFactX="-27783" custLinFactNeighborX="-100000" custLinFactNeighborY="-7282">
        <dgm:presLayoutVars>
          <dgm:chPref val="3"/>
        </dgm:presLayoutVars>
      </dgm:prSet>
      <dgm:spPr/>
    </dgm:pt>
    <dgm:pt modelId="{CA12744A-DE34-46DB-AA6D-18B9C469330C}" type="pres">
      <dgm:prSet presAssocID="{08692D44-6DF2-4A79-B4E3-6EA8CD06EE66}" presName="hierChild2" presStyleCnt="0"/>
      <dgm:spPr/>
    </dgm:pt>
  </dgm:ptLst>
  <dgm:cxnLst>
    <dgm:cxn modelId="{AF130332-78A1-48AC-BBFE-00492927454A}" type="presOf" srcId="{FE7735AD-5E17-425F-B8D0-15AE8DE7F594}" destId="{45B02931-5BC5-475D-A6CF-CEB7BD2C9935}" srcOrd="0" destOrd="0" presId="urn:microsoft.com/office/officeart/2005/8/layout/hierarchy1"/>
    <dgm:cxn modelId="{97EE5140-568D-4082-8F81-A90CBC7CF016}" srcId="{9D6266CB-4967-49D3-8E01-8A2861512491}" destId="{FEA5AE5C-2CFE-4207-9953-E6CDA13466EB}" srcOrd="0" destOrd="0" parTransId="{3E0239E9-F5BD-41DC-9885-2B5122217C84}" sibTransId="{7E1E5C57-254A-4E69-93DF-535B30A82921}"/>
    <dgm:cxn modelId="{ADF34760-4940-4FCE-B347-A95E6D8AB7B6}" type="presOf" srcId="{9D6266CB-4967-49D3-8E01-8A2861512491}" destId="{B24A0748-A14C-42D3-8E48-7D9941E2CFB3}" srcOrd="0" destOrd="0" presId="urn:microsoft.com/office/officeart/2005/8/layout/hierarchy1"/>
    <dgm:cxn modelId="{B568568F-F28E-46E2-B9FE-9AD53C8522DF}" srcId="{9D6266CB-4967-49D3-8E01-8A2861512491}" destId="{08692D44-6DF2-4A79-B4E3-6EA8CD06EE66}" srcOrd="2" destOrd="0" parTransId="{06E3C2E4-230D-4DF2-8EAF-7B53D184AF27}" sibTransId="{66406CC0-F743-43E0-80FC-18EE3E19816F}"/>
    <dgm:cxn modelId="{AD544CC3-5B41-4D48-8B7E-E8C6393DE24E}" type="presOf" srcId="{FEA5AE5C-2CFE-4207-9953-E6CDA13466EB}" destId="{9F8AC66A-7435-426C-9DBC-87009FCF891C}" srcOrd="0" destOrd="0" presId="urn:microsoft.com/office/officeart/2005/8/layout/hierarchy1"/>
    <dgm:cxn modelId="{826012DB-4B5F-4F70-9010-B37B09927010}" type="presOf" srcId="{08692D44-6DF2-4A79-B4E3-6EA8CD06EE66}" destId="{9886FD43-84C4-4F7A-93CA-1DF4051E85D8}" srcOrd="0" destOrd="0" presId="urn:microsoft.com/office/officeart/2005/8/layout/hierarchy1"/>
    <dgm:cxn modelId="{16AC58EB-CA51-422D-AD59-15AEFBF72A30}" srcId="{9D6266CB-4967-49D3-8E01-8A2861512491}" destId="{FE7735AD-5E17-425F-B8D0-15AE8DE7F594}" srcOrd="1" destOrd="0" parTransId="{1A488609-BBF8-4CF1-A715-DCE14DB15DED}" sibTransId="{706A69FB-A35F-462C-BC21-D97C95C314B4}"/>
    <dgm:cxn modelId="{612F64CE-356B-468E-B66E-D828905A8369}" type="presParOf" srcId="{B24A0748-A14C-42D3-8E48-7D9941E2CFB3}" destId="{7D222800-C16F-42F4-AA9C-9BD172A5C5A1}" srcOrd="0" destOrd="0" presId="urn:microsoft.com/office/officeart/2005/8/layout/hierarchy1"/>
    <dgm:cxn modelId="{D85E9DF8-1483-4EE8-A7F8-B7700D91EAF1}" type="presParOf" srcId="{7D222800-C16F-42F4-AA9C-9BD172A5C5A1}" destId="{7A5132F1-98CB-4D7A-8DF3-90C9929D06B1}" srcOrd="0" destOrd="0" presId="urn:microsoft.com/office/officeart/2005/8/layout/hierarchy1"/>
    <dgm:cxn modelId="{E6D28D7B-704C-48EF-83EA-28356B6FE2F5}" type="presParOf" srcId="{7A5132F1-98CB-4D7A-8DF3-90C9929D06B1}" destId="{AAD9A6C8-B7C3-4F24-8012-4A7CD387F5B8}" srcOrd="0" destOrd="0" presId="urn:microsoft.com/office/officeart/2005/8/layout/hierarchy1"/>
    <dgm:cxn modelId="{9EF2A925-E4ED-4447-93E1-A556CE97BDFB}" type="presParOf" srcId="{7A5132F1-98CB-4D7A-8DF3-90C9929D06B1}" destId="{9F8AC66A-7435-426C-9DBC-87009FCF891C}" srcOrd="1" destOrd="0" presId="urn:microsoft.com/office/officeart/2005/8/layout/hierarchy1"/>
    <dgm:cxn modelId="{ACEA5C74-04DD-4A83-9875-A112BB5C948D}" type="presParOf" srcId="{7D222800-C16F-42F4-AA9C-9BD172A5C5A1}" destId="{BCD6245D-216A-42DD-B2A7-007BB4649509}" srcOrd="1" destOrd="0" presId="urn:microsoft.com/office/officeart/2005/8/layout/hierarchy1"/>
    <dgm:cxn modelId="{107DD64D-9ABD-4A96-8401-EA7F4EC42C5C}" type="presParOf" srcId="{B24A0748-A14C-42D3-8E48-7D9941E2CFB3}" destId="{41C7F0F7-CC88-4D7E-8699-587EB9C2C066}" srcOrd="1" destOrd="0" presId="urn:microsoft.com/office/officeart/2005/8/layout/hierarchy1"/>
    <dgm:cxn modelId="{42662971-92A9-45C1-8AA2-2E1BB6EBC435}" type="presParOf" srcId="{41C7F0F7-CC88-4D7E-8699-587EB9C2C066}" destId="{A4D7B963-5DD9-4AF1-A8BB-7DE44DC5D9A9}" srcOrd="0" destOrd="0" presId="urn:microsoft.com/office/officeart/2005/8/layout/hierarchy1"/>
    <dgm:cxn modelId="{09B9E56B-EC3B-4A6F-A6BE-E49B7ED502EE}" type="presParOf" srcId="{A4D7B963-5DD9-4AF1-A8BB-7DE44DC5D9A9}" destId="{68DAFE55-462E-4C16-80D6-9305B64DDEED}" srcOrd="0" destOrd="0" presId="urn:microsoft.com/office/officeart/2005/8/layout/hierarchy1"/>
    <dgm:cxn modelId="{F2E803AB-8C98-4DF8-9C2C-BE14FADA3451}" type="presParOf" srcId="{A4D7B963-5DD9-4AF1-A8BB-7DE44DC5D9A9}" destId="{45B02931-5BC5-475D-A6CF-CEB7BD2C9935}" srcOrd="1" destOrd="0" presId="urn:microsoft.com/office/officeart/2005/8/layout/hierarchy1"/>
    <dgm:cxn modelId="{1BC5BDB4-5231-4B7B-A512-2714307C8C04}" type="presParOf" srcId="{41C7F0F7-CC88-4D7E-8699-587EB9C2C066}" destId="{A98A2739-FC69-4817-9091-53ACD61165FE}" srcOrd="1" destOrd="0" presId="urn:microsoft.com/office/officeart/2005/8/layout/hierarchy1"/>
    <dgm:cxn modelId="{E7E0CE89-3343-498C-8084-682669A45A9F}" type="presParOf" srcId="{B24A0748-A14C-42D3-8E48-7D9941E2CFB3}" destId="{AF5C32CE-DB34-4445-AFB4-4834C2B90E3E}" srcOrd="2" destOrd="0" presId="urn:microsoft.com/office/officeart/2005/8/layout/hierarchy1"/>
    <dgm:cxn modelId="{11590260-12DA-4ABC-9417-0B714A59C0C0}" type="presParOf" srcId="{AF5C32CE-DB34-4445-AFB4-4834C2B90E3E}" destId="{4ADC3A71-6196-436F-A32E-CDA5097E7377}" srcOrd="0" destOrd="0" presId="urn:microsoft.com/office/officeart/2005/8/layout/hierarchy1"/>
    <dgm:cxn modelId="{CFB109BC-9A84-4418-9447-E2158AAFCFE3}" type="presParOf" srcId="{4ADC3A71-6196-436F-A32E-CDA5097E7377}" destId="{5A722104-AD51-4418-A063-5C362454AD90}" srcOrd="0" destOrd="0" presId="urn:microsoft.com/office/officeart/2005/8/layout/hierarchy1"/>
    <dgm:cxn modelId="{C2025838-FAE7-4405-85AE-E3B5F26C5735}" type="presParOf" srcId="{4ADC3A71-6196-436F-A32E-CDA5097E7377}" destId="{9886FD43-84C4-4F7A-93CA-1DF4051E85D8}" srcOrd="1" destOrd="0" presId="urn:microsoft.com/office/officeart/2005/8/layout/hierarchy1"/>
    <dgm:cxn modelId="{35B38894-27EA-4F62-B9BB-D52D6E554D96}" type="presParOf" srcId="{AF5C32CE-DB34-4445-AFB4-4834C2B90E3E}" destId="{CA12744A-DE34-46DB-AA6D-18B9C46933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A6C8-B7C3-4F24-8012-4A7CD387F5B8}">
      <dsp:nvSpPr>
        <dsp:cNvPr id="0" name=""/>
        <dsp:cNvSpPr/>
      </dsp:nvSpPr>
      <dsp:spPr>
        <a:xfrm>
          <a:off x="-11583" y="375289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AC66A-7435-426C-9DBC-87009FCF891C}">
      <dsp:nvSpPr>
        <dsp:cNvPr id="0" name=""/>
        <dsp:cNvSpPr/>
      </dsp:nvSpPr>
      <dsp:spPr>
        <a:xfrm>
          <a:off x="304646" y="675707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건전한 기부 문화 확산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기부금 모금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관리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활용을</a:t>
          </a:r>
          <a:br>
            <a:rPr lang="en-US" altLang="ko-KR" sz="1400" kern="1200" dirty="0"/>
          </a:br>
          <a:r>
            <a:rPr lang="ko-KR" altLang="en-US" sz="1400" kern="1200" dirty="0"/>
            <a:t>효율적으로 관리</a:t>
          </a:r>
          <a:endParaRPr lang="en-US" altLang="ko-KR" sz="1400" kern="1200" dirty="0"/>
        </a:p>
      </dsp:txBody>
      <dsp:txXfrm>
        <a:off x="357579" y="728640"/>
        <a:ext cx="2740203" cy="1701388"/>
      </dsp:txXfrm>
    </dsp:sp>
    <dsp:sp modelId="{68DAFE55-462E-4C16-80D6-9305B64DDEED}">
      <dsp:nvSpPr>
        <dsp:cNvPr id="0" name=""/>
        <dsp:cNvSpPr/>
      </dsp:nvSpPr>
      <dsp:spPr>
        <a:xfrm>
          <a:off x="6621416" y="380241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02931-5BC5-475D-A6CF-CEB7BD2C9935}">
      <dsp:nvSpPr>
        <dsp:cNvPr id="0" name=""/>
        <dsp:cNvSpPr/>
      </dsp:nvSpPr>
      <dsp:spPr>
        <a:xfrm>
          <a:off x="6937646" y="680659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기부금의 </a:t>
          </a:r>
          <a:r>
            <a:rPr lang="ko-KR" sz="1800" kern="1200" dirty="0"/>
            <a:t>투명한 관리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부정행위를 사전 차단함으로써 </a:t>
          </a:r>
          <a:r>
            <a:rPr lang="ko-KR" sz="1400" kern="1200" dirty="0"/>
            <a:t>안</a:t>
          </a:r>
          <a:r>
            <a:rPr lang="ko-KR" altLang="en-US" sz="1400" kern="1200" dirty="0"/>
            <a:t>전한 기부금 관리 가능</a:t>
          </a:r>
          <a:endParaRPr lang="en-US" sz="1400" kern="1200" dirty="0"/>
        </a:p>
      </dsp:txBody>
      <dsp:txXfrm>
        <a:off x="6990579" y="733592"/>
        <a:ext cx="2740203" cy="1701388"/>
      </dsp:txXfrm>
    </dsp:sp>
    <dsp:sp modelId="{5A722104-AD51-4418-A063-5C362454AD90}">
      <dsp:nvSpPr>
        <dsp:cNvPr id="0" name=""/>
        <dsp:cNvSpPr/>
      </dsp:nvSpPr>
      <dsp:spPr>
        <a:xfrm>
          <a:off x="3320266" y="380241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FD43-84C4-4F7A-93CA-1DF4051E85D8}">
      <dsp:nvSpPr>
        <dsp:cNvPr id="0" name=""/>
        <dsp:cNvSpPr/>
      </dsp:nvSpPr>
      <dsp:spPr>
        <a:xfrm>
          <a:off x="3636496" y="680659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소액기부 활성화에 기여</a:t>
          </a:r>
          <a:endParaRPr lang="en-US" altLang="ko-K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기부금 관리에 대한 신뢰성 </a:t>
          </a:r>
          <a:br>
            <a:rPr lang="en-US" altLang="ko-KR" sz="1400" kern="1200" dirty="0"/>
          </a:br>
          <a:r>
            <a:rPr lang="ko-KR" altLang="en-US" sz="1400" kern="1200" dirty="0"/>
            <a:t>확보</a:t>
          </a:r>
          <a:r>
            <a:rPr lang="en-US" altLang="ko-KR" sz="1400" kern="1200" dirty="0"/>
            <a:t>, </a:t>
          </a:r>
          <a:r>
            <a:rPr lang="ko-KR" sz="1400" kern="1200" dirty="0"/>
            <a:t>기부에 대한 관심 증가</a:t>
          </a:r>
          <a:endParaRPr lang="en-US" sz="1400" kern="1200" dirty="0"/>
        </a:p>
      </dsp:txBody>
      <dsp:txXfrm>
        <a:off x="3689429" y="733592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D9A6C8-B7C3-4F24-8012-4A7CD387F5B8}">
      <dsp:nvSpPr>
        <dsp:cNvPr id="0" name=""/>
        <dsp:cNvSpPr/>
      </dsp:nvSpPr>
      <dsp:spPr>
        <a:xfrm>
          <a:off x="-11583" y="32164"/>
          <a:ext cx="2846069" cy="24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AC66A-7435-426C-9DBC-87009FCF891C}">
      <dsp:nvSpPr>
        <dsp:cNvPr id="0" name=""/>
        <dsp:cNvSpPr/>
      </dsp:nvSpPr>
      <dsp:spPr>
        <a:xfrm>
          <a:off x="304646" y="332582"/>
          <a:ext cx="2846069" cy="24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기부금 모금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관리</a:t>
          </a:r>
          <a:r>
            <a:rPr lang="en-US" altLang="ko-KR" sz="1400" kern="1200" dirty="0"/>
            <a:t>, </a:t>
          </a:r>
          <a:r>
            <a:rPr lang="ko-KR" altLang="en-US" sz="1400" kern="1200" dirty="0"/>
            <a:t>활용을</a:t>
          </a:r>
          <a:br>
            <a:rPr lang="en-US" altLang="ko-KR" sz="1400" kern="1200" dirty="0"/>
          </a:br>
          <a:r>
            <a:rPr lang="ko-KR" altLang="en-US" sz="1400" kern="1200" dirty="0"/>
            <a:t>효율적으로 관리</a:t>
          </a: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건전한 기</a:t>
          </a:r>
          <a:r>
            <a:rPr lang="ko-KR" altLang="en-US" sz="1800" kern="1200" dirty="0"/>
            <a:t>부</a:t>
          </a:r>
          <a:r>
            <a:rPr lang="ko-KR" sz="1800" kern="1200" dirty="0"/>
            <a:t> 문화 확산</a:t>
          </a:r>
          <a:endParaRPr lang="en-US" altLang="ko-KR" sz="1800" kern="1200" dirty="0"/>
        </a:p>
      </dsp:txBody>
      <dsp:txXfrm>
        <a:off x="377678" y="405614"/>
        <a:ext cx="2700005" cy="2347441"/>
      </dsp:txXfrm>
    </dsp:sp>
    <dsp:sp modelId="{68DAFE55-462E-4C16-80D6-9305B64DDEED}">
      <dsp:nvSpPr>
        <dsp:cNvPr id="0" name=""/>
        <dsp:cNvSpPr/>
      </dsp:nvSpPr>
      <dsp:spPr>
        <a:xfrm>
          <a:off x="6621416" y="37115"/>
          <a:ext cx="2846069" cy="24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02931-5BC5-475D-A6CF-CEB7BD2C9935}">
      <dsp:nvSpPr>
        <dsp:cNvPr id="0" name=""/>
        <dsp:cNvSpPr/>
      </dsp:nvSpPr>
      <dsp:spPr>
        <a:xfrm>
          <a:off x="6937646" y="337534"/>
          <a:ext cx="2846069" cy="24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부정행위를 사전 차단함으로써 </a:t>
          </a:r>
          <a:r>
            <a:rPr lang="ko-KR" sz="1400" kern="1200" dirty="0"/>
            <a:t>안</a:t>
          </a:r>
          <a:r>
            <a:rPr lang="ko-KR" altLang="en-US" sz="1400" kern="1200" dirty="0"/>
            <a:t>전한 기부금 관리 가능</a:t>
          </a: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기부금의 </a:t>
          </a:r>
          <a:r>
            <a:rPr lang="ko-KR" sz="1800" kern="1200" dirty="0"/>
            <a:t>투명한 관리</a:t>
          </a:r>
          <a:endParaRPr lang="en-US" sz="1800" kern="1200" dirty="0"/>
        </a:p>
      </dsp:txBody>
      <dsp:txXfrm>
        <a:off x="7010678" y="410566"/>
        <a:ext cx="2700005" cy="2347441"/>
      </dsp:txXfrm>
    </dsp:sp>
    <dsp:sp modelId="{5A722104-AD51-4418-A063-5C362454AD90}">
      <dsp:nvSpPr>
        <dsp:cNvPr id="0" name=""/>
        <dsp:cNvSpPr/>
      </dsp:nvSpPr>
      <dsp:spPr>
        <a:xfrm>
          <a:off x="3320266" y="37115"/>
          <a:ext cx="2846069" cy="249350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FD43-84C4-4F7A-93CA-1DF4051E85D8}">
      <dsp:nvSpPr>
        <dsp:cNvPr id="0" name=""/>
        <dsp:cNvSpPr/>
      </dsp:nvSpPr>
      <dsp:spPr>
        <a:xfrm>
          <a:off x="3636496" y="337534"/>
          <a:ext cx="2846069" cy="24935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400" kern="1200" dirty="0"/>
            <a:t>기부금 관리에 대한 신뢰성 </a:t>
          </a:r>
          <a:br>
            <a:rPr lang="en-US" altLang="ko-KR" sz="1400" kern="1200" dirty="0"/>
          </a:br>
          <a:r>
            <a:rPr lang="ko-KR" altLang="en-US" sz="1400" kern="1200" dirty="0"/>
            <a:t>확보</a:t>
          </a:r>
          <a:r>
            <a:rPr lang="en-US" altLang="ko-KR" sz="1400" kern="1200" dirty="0"/>
            <a:t>, </a:t>
          </a:r>
          <a:r>
            <a:rPr lang="ko-KR" sz="1400" kern="1200" dirty="0"/>
            <a:t>기부에 대한 관심 증가</a:t>
          </a: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소액기부 활성화에 기여</a:t>
          </a:r>
          <a:endParaRPr lang="en-US" sz="1800" kern="1200" dirty="0"/>
        </a:p>
      </dsp:txBody>
      <dsp:txXfrm>
        <a:off x="3709528" y="410566"/>
        <a:ext cx="2700005" cy="23474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B1FEAA-B5D7-45CC-82B4-DD717C4F6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540A24-46DA-4002-B579-1634336BC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F93123-A6F7-4A94-BBDA-0DD9E773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45B9B-E916-4F01-BF16-5D09D72B3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FAD006-3697-467D-A5BD-A2AB57CD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005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64514-F7E9-4A93-9E14-CDE96CF5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F8F328-4028-40A1-9928-6872FA2B8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D0D49-AD2E-43BF-9753-CD9B741E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217E5F-1916-48D9-8CAE-37A3DBBF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902128-E5B6-4D35-8B8C-F012468E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391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66ACB4-E9C5-47C6-9EB8-09536571CE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C2E2C9-D311-49FB-B453-9AE30C04C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7D253A-19E9-4837-B9FD-3183877FD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BA991-46AB-43D0-8FA1-23C649C7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81290-D391-41BF-B91B-DAEFC4E4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41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4488C-C833-42F3-9EDF-4AB2ED4B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724C58-BA15-49B1-B3A5-DA95BC10E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AA96C-2117-43D2-A922-1E93C0FF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B5172-B08E-43E0-90A2-3C8F4B13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24BD8-86C0-4947-BD49-3B8CD66AA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769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22930-4271-47EA-8EDB-B2A5A263B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38A8B-F4FA-4FC0-919D-D6BEB3D00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E6175D-0AC5-4EEA-AA32-64259AF6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7A2B73-48BF-4A09-AFED-180744C0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96746-9BED-4560-B3CC-2C7E740E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960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A6A16-112A-4B6B-B82A-BB74D7A4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CA55A-12D4-49C3-890B-F9A9DE944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C445A7-E271-410D-8BDA-67FC2252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BAB7C7-E837-4B48-AA18-6808B4A3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86AF4B-D6D6-4DF4-A799-477D7ED0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6ED1B6-EB12-4A53-B66F-0BADD9F55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503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B4EBF-EDF4-4D6D-A6C6-132FAF07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A2BCEB-24EF-4E5D-83BB-90AE7E18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822B84-64E8-448A-AF45-77ECB4BF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DEDD2A-99C6-4FE9-BA5D-F20469061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C5D9BF-8358-4D29-BF78-4FB1E513F8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3B295E-2FCB-49C6-A486-C4621EA91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F7560E-CEE7-43BC-975D-A3CB908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3B0204-C3C8-4064-AB55-A39C3596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770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85A4B-0DBB-489A-92B9-0153D30C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BECA5E-CBDB-4EE8-8379-E27150C2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EAF1E61-F08A-4EA4-BC01-67924A8E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EA02DF-F371-4AE3-A637-07A02357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480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3B1D58-98B7-48E4-B10D-A566712C8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96198B-F939-4E54-84EF-2A211EEE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E0C47-EBD2-4E68-884E-11C7A1827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644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E924B-C79F-4989-A08B-0034990F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CBB4F3-095E-4F97-BEB6-4715EB236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44F88A-3AEE-4CF4-94C3-664B63C99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423228-638D-4FB3-AF91-17E78F55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11AFAE-3962-4463-9881-AE0C27F8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4A44A2-D5A4-4CDF-8DCC-4985DDBA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603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D6FC-0F46-4E71-BAA3-F41838F2E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E56CE7-1191-4FAC-9669-6692A6A9A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C7743C-E52D-4F3C-A5E4-6D07272A6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B7F793-1700-4E65-91B9-D2B0DD29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D29088-8360-4586-A64F-17428DC8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131ED5-1E2C-484E-B585-12A21407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532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40FBC5-3B52-48D6-8C0F-0C57612E4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5070E-E33B-41B8-AABF-D2011CBF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B0DD6-1DD7-4FBF-B948-F3D4165BE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09391-7C97-4D9A-8045-476CD4CA29F5}" type="datetimeFigureOut">
              <a:rPr lang="ko-KR" altLang="en-US" smtClean="0"/>
              <a:t>2019-05-27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FBCF2-5591-48C1-8D0E-93B1C33E0D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64EF4-E6B6-4613-B69C-A14E56A80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C9366-9E4A-4A93-9F9F-8E31AF832D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25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CF9123F-8B2B-42A4-AD11-112F58D73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4"/>
            <a:ext cx="6105194" cy="1185674"/>
          </a:xfrm>
        </p:spPr>
        <p:txBody>
          <a:bodyPr>
            <a:noAutofit/>
          </a:bodyPr>
          <a:lstStyle/>
          <a:p>
            <a:r>
              <a:rPr lang="ko-KR" altLang="en-US" sz="4400" dirty="0">
                <a:solidFill>
                  <a:srgbClr val="FFFFFF"/>
                </a:solidFill>
              </a:rPr>
              <a:t>블록체인을 활용한 </a:t>
            </a:r>
            <a:br>
              <a:rPr lang="en-US" altLang="ko-KR" sz="4400" dirty="0">
                <a:solidFill>
                  <a:srgbClr val="FFFFFF"/>
                </a:solidFill>
              </a:rPr>
            </a:br>
            <a:r>
              <a:rPr lang="ko-KR" altLang="en-US" sz="4400" dirty="0">
                <a:solidFill>
                  <a:srgbClr val="FFFFFF"/>
                </a:solidFill>
              </a:rPr>
              <a:t>기부 문화 활성화 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51C90E-DEF6-42DE-9E6D-C420AECC35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3403" y="4074718"/>
            <a:ext cx="6105194" cy="682079"/>
          </a:xfrm>
        </p:spPr>
        <p:txBody>
          <a:bodyPr>
            <a:normAutofit fontScale="62500" lnSpcReduction="20000"/>
          </a:bodyPr>
          <a:lstStyle/>
          <a:p>
            <a:endParaRPr lang="en-US" altLang="ko-KR" sz="800" dirty="0">
              <a:solidFill>
                <a:srgbClr val="FFFFFF"/>
              </a:solidFill>
            </a:endParaRPr>
          </a:p>
          <a:p>
            <a:endParaRPr lang="en-US" altLang="ko-KR" sz="800" dirty="0">
              <a:solidFill>
                <a:srgbClr val="FFFFFF"/>
              </a:solidFill>
            </a:endParaRPr>
          </a:p>
          <a:p>
            <a:r>
              <a:rPr lang="en-US" altLang="ko-KR" sz="2800" dirty="0">
                <a:solidFill>
                  <a:srgbClr val="FFFFFF"/>
                </a:solidFill>
              </a:rPr>
              <a:t>1971337 </a:t>
            </a:r>
            <a:r>
              <a:rPr lang="ko-KR" altLang="en-US" sz="2800" dirty="0">
                <a:solidFill>
                  <a:srgbClr val="FFFFFF"/>
                </a:solidFill>
              </a:rPr>
              <a:t>이 정엽</a:t>
            </a:r>
          </a:p>
        </p:txBody>
      </p:sp>
    </p:spTree>
    <p:extLst>
      <p:ext uri="{BB962C8B-B14F-4D97-AF65-F5344CB8AC3E}">
        <p14:creationId xmlns:p14="http://schemas.microsoft.com/office/powerpoint/2010/main" val="2908890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EE977B2-AC86-4CF5-AEF5-7944B3035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0320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D26E0E9-0D2C-413D-B462-770D4D8E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>
                <a:solidFill>
                  <a:srgbClr val="FFFFFF"/>
                </a:solidFill>
              </a:rPr>
              <a:t>블록체인이란</a:t>
            </a:r>
            <a:r>
              <a:rPr lang="en-US" altLang="ko-KR" sz="4000" dirty="0">
                <a:solidFill>
                  <a:srgbClr val="FFFFFF"/>
                </a:solidFill>
              </a:rPr>
              <a:t>?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EF0061F-2EE9-446E-800B-6D8DB3BA0DAF}"/>
              </a:ext>
            </a:extLst>
          </p:cNvPr>
          <p:cNvSpPr/>
          <p:nvPr/>
        </p:nvSpPr>
        <p:spPr>
          <a:xfrm>
            <a:off x="1377410" y="2753936"/>
            <a:ext cx="9666407" cy="3744518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블록체인은 네트워크 내의 참여자가 공동으로 정보 및 가치의 이동을 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기록</a:t>
            </a:r>
            <a:r>
              <a: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․</a:t>
            </a: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검증</a:t>
            </a:r>
            <a:r>
              <a: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․</a:t>
            </a: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보관</a:t>
            </a:r>
            <a:r>
              <a:rPr lang="en-US" altLang="ko-KR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․</a:t>
            </a: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실행함으로써 중개자 없이도 신뢰 확보 기반 기술 </a:t>
            </a:r>
          </a:p>
          <a:p>
            <a:pPr lvl="1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일정 주기로 데이터가 담긴 블록을 생성한 후 이전 블록들에 체인처럼 </a:t>
            </a: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1" defTabSz="10668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연결하는 구조로 이루어져 블록체인이라고 부름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sz="20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415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ED1D2A7-1D73-4503-8472-12A08E73DFC3}"/>
              </a:ext>
            </a:extLst>
          </p:cNvPr>
          <p:cNvSpPr/>
          <p:nvPr/>
        </p:nvSpPr>
        <p:spPr>
          <a:xfrm>
            <a:off x="1377410" y="533362"/>
            <a:ext cx="9666407" cy="5965092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블록체인 기술은 데이터를 중앙집중식으로 관리하던 기존 구조를 탈중앙식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‧</a:t>
            </a: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분산식으로 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바꾸면서 업무 효율화 및 사회혁신 지향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탈중앙식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‧</a:t>
            </a: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분산식은 모든 참여자가 거래내역이 기록된 원장 전체를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각각 보관하고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새로운 거래를 반영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․</a:t>
            </a: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갱신하는 작업을 공동 수행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데이터 관리기관 운영비용을 절감하고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해킹에 보다 안전하며</a:t>
            </a:r>
            <a:r>
              <a:rPr lang="en-US" altLang="ko-KR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, </a:t>
            </a: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일부 오류가 발생해도 전체 기능은 동작하는 장애 내성이 장점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6CC542-6656-4381-9046-F047CD458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010" y="1830335"/>
            <a:ext cx="8073205" cy="222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1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B648CE-50B2-4A9A-90A1-84084046C1DA}"/>
              </a:ext>
            </a:extLst>
          </p:cNvPr>
          <p:cNvSpPr/>
          <p:nvPr/>
        </p:nvSpPr>
        <p:spPr>
          <a:xfrm>
            <a:off x="1377410" y="533362"/>
            <a:ext cx="9666407" cy="5965092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A35690-D783-4503-A7E7-A9D7C89C84FB}"/>
              </a:ext>
            </a:extLst>
          </p:cNvPr>
          <p:cNvSpPr txBox="1"/>
          <p:nvPr/>
        </p:nvSpPr>
        <p:spPr>
          <a:xfrm>
            <a:off x="1816351" y="1252127"/>
            <a:ext cx="8788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블록체인 기술은 거래비용 감소와 데이터 </a:t>
            </a:r>
            <a:r>
              <a:rPr lang="ko-KR" altLang="en-US" dirty="0" err="1"/>
              <a:t>위변조</a:t>
            </a:r>
            <a:r>
              <a:rPr lang="ko-KR" altLang="en-US" dirty="0"/>
              <a:t> 방지가 장점이며</a:t>
            </a:r>
            <a:r>
              <a:rPr lang="en-US" altLang="ko-KR" dirty="0"/>
              <a:t>, </a:t>
            </a:r>
            <a:r>
              <a:rPr lang="ko-KR" altLang="en-US" dirty="0"/>
              <a:t>다양한 산업과 결합하여 효율성을 높이고 새로운 경제적 가치 창출 가능</a:t>
            </a:r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BF8682-F32F-4D2F-99B5-95E0669F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230" y="3171221"/>
            <a:ext cx="7159539" cy="27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08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3962138D-A447-4FEE-B0DD-235E0E80F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600" dirty="0">
                <a:solidFill>
                  <a:srgbClr val="FFFFFF"/>
                </a:solidFill>
              </a:rPr>
              <a:t>우리나라의 기부금 문화의 문제점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2306A92-7D0A-4E32-90D0-BE070174870D}"/>
              </a:ext>
            </a:extLst>
          </p:cNvPr>
          <p:cNvSpPr/>
          <p:nvPr/>
        </p:nvSpPr>
        <p:spPr>
          <a:xfrm>
            <a:off x="1048941" y="3154362"/>
            <a:ext cx="4714200" cy="72219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기부자들이 기부한 돈이 어떻게 되는지 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정확히 알 수 없어 기부를 꺼림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AC4E8CFF-CF6F-4C6D-B6CF-908F7F757CE3}"/>
              </a:ext>
            </a:extLst>
          </p:cNvPr>
          <p:cNvSpPr/>
          <p:nvPr/>
        </p:nvSpPr>
        <p:spPr>
          <a:xfrm rot="10800000" flipV="1">
            <a:off x="1048940" y="2704875"/>
            <a:ext cx="3954921" cy="342152"/>
          </a:xfrm>
          <a:prstGeom prst="roundRect">
            <a:avLst>
              <a:gd name="adj" fmla="val 0"/>
            </a:avLst>
          </a:prstGeom>
          <a:solidFill>
            <a:srgbClr val="006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기부금의 활용처를 알 수 없음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A08890F-9C44-4AEC-8C5E-26A81A5600D8}"/>
              </a:ext>
            </a:extLst>
          </p:cNvPr>
          <p:cNvSpPr/>
          <p:nvPr/>
        </p:nvSpPr>
        <p:spPr>
          <a:xfrm>
            <a:off x="6298574" y="3166029"/>
            <a:ext cx="4714200" cy="72219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기부금 횡령 같은 일 때문에 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기부단체에 대한 부정적인 인식이 많음</a:t>
            </a:r>
            <a:endParaRPr lang="en-US" altLang="ko-KR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</a:endParaRPr>
          </a:p>
        </p:txBody>
      </p:sp>
      <p:sp>
        <p:nvSpPr>
          <p:cNvPr id="9" name="모서리가 둥근 직사각형 11">
            <a:extLst>
              <a:ext uri="{FF2B5EF4-FFF2-40B4-BE49-F238E27FC236}">
                <a16:creationId xmlns:a16="http://schemas.microsoft.com/office/drawing/2014/main" id="{B4D6AD61-1DC9-400B-B415-7F3DABAB3D0D}"/>
              </a:ext>
            </a:extLst>
          </p:cNvPr>
          <p:cNvSpPr/>
          <p:nvPr/>
        </p:nvSpPr>
        <p:spPr>
          <a:xfrm rot="10800000" flipV="1">
            <a:off x="6298573" y="2679182"/>
            <a:ext cx="3954921" cy="342152"/>
          </a:xfrm>
          <a:prstGeom prst="roundRect">
            <a:avLst>
              <a:gd name="adj" fmla="val 0"/>
            </a:avLst>
          </a:prstGeom>
          <a:solidFill>
            <a:srgbClr val="006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기부단체에 대한 부정적 시각</a:t>
            </a:r>
          </a:p>
        </p:txBody>
      </p:sp>
      <p:pic>
        <p:nvPicPr>
          <p:cNvPr id="1026" name="Picture 2" descr="ê¸°ë¶ë¨ì²´ í¬ëªì± Dë±ê¸â¦ ë¶ì  ì ê±·íë¤">
            <a:extLst>
              <a:ext uri="{FF2B5EF4-FFF2-40B4-BE49-F238E27FC236}">
                <a16:creationId xmlns:a16="http://schemas.microsoft.com/office/drawing/2014/main" id="{B5FB992D-345D-4182-ABAD-75760D23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076" y="4008912"/>
            <a:ext cx="2382058" cy="272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CF3CEB8-7E1F-4BB0-850A-D89BC6DE3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0172" y="4008912"/>
            <a:ext cx="2956038" cy="26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242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BC72DC-17D5-48E6-B4C4-64A4C950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dirty="0">
                <a:solidFill>
                  <a:srgbClr val="FFFFFF"/>
                </a:solidFill>
              </a:rPr>
              <a:t>기부에 블록체인 기술이 적용되면 좋은 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4856" y="3233057"/>
            <a:ext cx="4795843" cy="143691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블록체인의 특징인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분산식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거래내역 관리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를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통해 기부자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기부단체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수혜자 모두가 기부금이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어떻게 사용되고 있는지를 실시간으로 확인 가능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 rot="10800000" flipV="1">
            <a:off x="804855" y="2753936"/>
            <a:ext cx="4248838" cy="342152"/>
          </a:xfrm>
          <a:prstGeom prst="roundRect">
            <a:avLst>
              <a:gd name="adj" fmla="val 0"/>
            </a:avLst>
          </a:prstGeom>
          <a:solidFill>
            <a:srgbClr val="006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참여자간 활동내역 공유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6430049" y="3233057"/>
            <a:ext cx="4795843" cy="1436914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블록체인의 특징인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위변조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방지를 통해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기부단체나 부정 수혜자가 중간에서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10668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기부금을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사용하는 것을 방지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10800000" flipV="1">
            <a:off x="6430048" y="2753936"/>
            <a:ext cx="4248838" cy="342152"/>
          </a:xfrm>
          <a:prstGeom prst="roundRect">
            <a:avLst>
              <a:gd name="adj" fmla="val 0"/>
            </a:avLst>
          </a:prstGeom>
          <a:solidFill>
            <a:srgbClr val="0060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부정행위 사전 차단</a:t>
            </a:r>
          </a:p>
        </p:txBody>
      </p:sp>
      <p:sp>
        <p:nvSpPr>
          <p:cNvPr id="21" name="오른쪽 화살표 20"/>
          <p:cNvSpPr/>
          <p:nvPr/>
        </p:nvSpPr>
        <p:spPr>
          <a:xfrm rot="5400000">
            <a:off x="3040759" y="4663137"/>
            <a:ext cx="555838" cy="975735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1457221" y="5543547"/>
            <a:ext cx="3722914" cy="865416"/>
          </a:xfrm>
          <a:prstGeom prst="roundRect">
            <a:avLst>
              <a:gd name="adj" fmla="val 482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자신이 기부한 금액이 어떻게 사용되는지를 추적 관리</a:t>
            </a:r>
          </a:p>
        </p:txBody>
      </p:sp>
      <p:sp>
        <p:nvSpPr>
          <p:cNvPr id="24" name="오른쪽 화살표 23"/>
          <p:cNvSpPr/>
          <p:nvPr/>
        </p:nvSpPr>
        <p:spPr>
          <a:xfrm rot="5400000">
            <a:off x="8608801" y="4638641"/>
            <a:ext cx="555838" cy="975735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025263" y="5519051"/>
            <a:ext cx="3722914" cy="865416"/>
          </a:xfrm>
          <a:prstGeom prst="roundRect">
            <a:avLst>
              <a:gd name="adj" fmla="val 4824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기부금이 부정하게 사용되는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것을 사전에 방지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080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1475015" y="599941"/>
            <a:ext cx="9486898" cy="632866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블록체인을 활용한 유사사례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소고기 이력관리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농식품부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solidFill>
                    <a:srgbClr val="0070C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048" y="2262727"/>
            <a:ext cx="9814832" cy="4403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338725" y="1416512"/>
            <a:ext cx="7759478" cy="667422"/>
          </a:xfrm>
          <a:prstGeom prst="rect">
            <a:avLst/>
          </a:prstGeom>
          <a:pattFill prst="dkDnDiag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66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사육부터 도축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‧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판매에 이르기까지 전 단계의 정보를 블록체인으로</a:t>
            </a:r>
          </a:p>
          <a:p>
            <a:pPr marL="0" marR="0" lvl="0" indent="0" algn="ctr" defTabSz="10668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공유하여 문제발생 시 추적기간을 최대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일에서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 이내로 단축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0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904E89-4F60-448E-8505-6775A5D71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적용 방법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09" y="4144588"/>
            <a:ext cx="569010" cy="6736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20698" y="2786018"/>
            <a:ext cx="4456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ko-KR" sz="1200" dirty="0"/>
              <a:t>모든 기부 단체들은 </a:t>
            </a:r>
            <a:r>
              <a:rPr lang="ko-KR" altLang="en-US" sz="1200" dirty="0"/>
              <a:t>관련 기관</a:t>
            </a:r>
            <a:r>
              <a:rPr lang="ko-KR" altLang="ko-KR" sz="1200" dirty="0"/>
              <a:t>에 등록하고 활동 할 수 있게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050" name="Picture 2" descr="ë¸ë¡ì²´ì¸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6126" y="3808783"/>
            <a:ext cx="3869872" cy="185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940838" y="485389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기부자</a:t>
            </a:r>
          </a:p>
        </p:txBody>
      </p:sp>
      <p:pic>
        <p:nvPicPr>
          <p:cNvPr id="2058" name="Picture 10" descr="ì¥ì ì¸ ìë£ ì¬íìì¤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38" y="2829907"/>
            <a:ext cx="912602" cy="68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0332492" y="428040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고아원 지원</a:t>
            </a:r>
          </a:p>
        </p:txBody>
      </p:sp>
      <p:pic>
        <p:nvPicPr>
          <p:cNvPr id="2060" name="Picture 12" descr="ë¶ì°ì´ì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0470972" y="3284786"/>
            <a:ext cx="930240" cy="98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ë¶ì°ì´ìì ëí ì´ë¯¸ì§ ê²ìê²°ê³¼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184" y="3966699"/>
            <a:ext cx="1296589" cy="8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ë¶ì°ì´ìì ëí ì´ë¯¸ì§ ê²ìê²°ê³¼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1365" y="5005053"/>
            <a:ext cx="1292995" cy="76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8817829" y="356333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장애인 지원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30838" y="48665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연탄봉사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304469" y="5870875"/>
            <a:ext cx="1223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김장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식사 지원</a:t>
            </a:r>
          </a:p>
        </p:txBody>
      </p:sp>
      <p:sp>
        <p:nvSpPr>
          <p:cNvPr id="15" name="AutoShape 18" descr="ë¶ì°ì´ì ì§ì§ê¸°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2068" name="Picture 20" descr="â² ì§ì²ë¡íë¦¬í´ë½ íìë¤ì´ ì§ìë¦¬ ë´ì¬ë¥¼ ë§ì¹ ë¤ ì¤ê³µìì íê³  ìë¤.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77" y="5266922"/>
            <a:ext cx="1349396" cy="816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8744185" y="614787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사랑의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집짓기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AutoShape 22" descr="êµ¿ë¤ì´ë²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AutoShape 24" descr="êµ¿ë¤ì´ë²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2202728" y="4797912"/>
            <a:ext cx="926935" cy="286707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2161162" y="4284345"/>
            <a:ext cx="926935" cy="286707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62991" y="507428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기부금</a:t>
            </a:r>
          </a:p>
        </p:txBody>
      </p:sp>
      <p:pic>
        <p:nvPicPr>
          <p:cNvPr id="37" name="Picture 28" descr="ì¤ë§í¸í° ê°¤ë­ìS10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2" t="9741" r="35779" b="5212"/>
          <a:stretch/>
        </p:blipFill>
        <p:spPr bwMode="auto">
          <a:xfrm rot="704697">
            <a:off x="1610251" y="4161596"/>
            <a:ext cx="325129" cy="605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2166245" y="3959963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활용처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조회</a:t>
            </a:r>
          </a:p>
        </p:txBody>
      </p:sp>
      <p:pic>
        <p:nvPicPr>
          <p:cNvPr id="2078" name="Picture 30" descr="ë´ì¬ ííì´ì§ì ëí ì´ë¯¸ì§ ê²ìê²°ê³¼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970" y="3148960"/>
            <a:ext cx="1770611" cy="884379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타원 44"/>
          <p:cNvSpPr/>
          <p:nvPr/>
        </p:nvSpPr>
        <p:spPr>
          <a:xfrm>
            <a:off x="3436126" y="2753936"/>
            <a:ext cx="356868" cy="348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007444" y="5892299"/>
            <a:ext cx="378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1200" dirty="0"/>
              <a:t>관련 기관은</a:t>
            </a:r>
            <a:r>
              <a:rPr lang="ko-KR" altLang="ko-KR" sz="1200" dirty="0"/>
              <a:t> 블록체인 기술을 적용해 사이트를 만듦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7" name="타원 46"/>
          <p:cNvSpPr/>
          <p:nvPr/>
        </p:nvSpPr>
        <p:spPr>
          <a:xfrm>
            <a:off x="3622872" y="5860217"/>
            <a:ext cx="356868" cy="348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2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46976" y="5547907"/>
            <a:ext cx="192552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sz="1200" dirty="0"/>
              <a:t>기부자가</a:t>
            </a:r>
            <a:r>
              <a:rPr lang="en-US" altLang="ko-KR" sz="1200" dirty="0"/>
              <a:t> </a:t>
            </a:r>
            <a:r>
              <a:rPr lang="ko-KR" altLang="ko-KR" sz="1200" dirty="0"/>
              <a:t>개인정보를 입력하면 기금이 어디에 쓰였는지 알 수 있게 함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sz="1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777875" y="5599655"/>
            <a:ext cx="356868" cy="348172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3</a:t>
            </a:r>
            <a:endParaRPr kumimoji="0" lang="ko-KR" altLang="en-US" sz="18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885410" y="3959964"/>
            <a:ext cx="1288474" cy="324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부인 방지</a:t>
            </a:r>
          </a:p>
        </p:txBody>
      </p:sp>
      <p:sp>
        <p:nvSpPr>
          <p:cNvPr id="51" name="타원 50"/>
          <p:cNvSpPr/>
          <p:nvPr/>
        </p:nvSpPr>
        <p:spPr>
          <a:xfrm>
            <a:off x="5885410" y="4793535"/>
            <a:ext cx="1288474" cy="324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암호화</a:t>
            </a:r>
          </a:p>
        </p:txBody>
      </p:sp>
      <p:sp>
        <p:nvSpPr>
          <p:cNvPr id="52" name="타원 51"/>
          <p:cNvSpPr/>
          <p:nvPr/>
        </p:nvSpPr>
        <p:spPr>
          <a:xfrm>
            <a:off x="3820698" y="5072331"/>
            <a:ext cx="1578068" cy="324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투명성 향상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906980" y="4282517"/>
            <a:ext cx="1288474" cy="32438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분산 관리</a:t>
            </a:r>
          </a:p>
        </p:txBody>
      </p:sp>
      <p:sp>
        <p:nvSpPr>
          <p:cNvPr id="54" name="오른쪽 화살표 53"/>
          <p:cNvSpPr/>
          <p:nvPr/>
        </p:nvSpPr>
        <p:spPr>
          <a:xfrm>
            <a:off x="7437103" y="4673346"/>
            <a:ext cx="926935" cy="286707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55" name="오른쪽 화살표 54"/>
          <p:cNvSpPr/>
          <p:nvPr/>
        </p:nvSpPr>
        <p:spPr>
          <a:xfrm rot="10800000">
            <a:off x="7395537" y="4159779"/>
            <a:ext cx="926935" cy="286707"/>
          </a:xfrm>
          <a:prstGeom prst="rightArrow">
            <a:avLst>
              <a:gd name="adj1" fmla="val 61311"/>
              <a:gd name="adj2" fmla="val 40948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Rix고딕 B" pitchFamily="18" charset="-127"/>
              <a:ea typeface="Rix고딕 B" pitchFamily="18" charset="-127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497366" y="494972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기부금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00620" y="3835397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결과 확인 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8408116" y="2540693"/>
            <a:ext cx="3351368" cy="4042987"/>
          </a:xfrm>
          <a:prstGeom prst="rect">
            <a:avLst/>
          </a:prstGeom>
          <a:noFill/>
          <a:ln w="25400">
            <a:solidFill>
              <a:srgbClr val="DC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52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0DB547C-23FF-4A45-859D-2751DC31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기대효과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1B7BF6F-DD0B-46E5-94C5-CDADE07A7EBE}"/>
              </a:ext>
            </a:extLst>
          </p:cNvPr>
          <p:cNvGraphicFramePr/>
          <p:nvPr>
            <p:extLst/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타원 5"/>
          <p:cNvSpPr/>
          <p:nvPr/>
        </p:nvSpPr>
        <p:spPr>
          <a:xfrm>
            <a:off x="981382" y="3209827"/>
            <a:ext cx="439205" cy="4383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1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4328738" y="3209827"/>
            <a:ext cx="439205" cy="4383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2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7635274" y="3209827"/>
            <a:ext cx="439205" cy="43834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Rix고딕 EB" panose="02020603020101020101" pitchFamily="18" charset="-127"/>
                <a:ea typeface="Rix고딕 EB" panose="02020603020101020101" pitchFamily="18" charset="-127"/>
                <a:cs typeface="+mn-cs"/>
              </a:rPr>
              <a:t>3</a:t>
            </a:r>
            <a:endParaRPr kumimoji="0" lang="ko-KR" altLang="en-US" sz="2400" b="1" i="0" u="none" strike="noStrike" kern="1200" cap="none" spc="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Rix고딕 EB" panose="02020603020101020101" pitchFamily="18" charset="-127"/>
              <a:ea typeface="Rix고딕 EB" panose="02020603020101020101" pitchFamily="18" charset="-127"/>
              <a:cs typeface="+mn-cs"/>
            </a:endParaRPr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189"/>
            <a:ext cx="12192000" cy="6858000"/>
          </a:xfrm>
          <a:prstGeom prst="rect">
            <a:avLst/>
          </a:prstGeom>
        </p:spPr>
      </p:pic>
      <p:graphicFrame>
        <p:nvGraphicFramePr>
          <p:cNvPr id="11" name="TextBox 2">
            <a:extLst>
              <a:ext uri="{FF2B5EF4-FFF2-40B4-BE49-F238E27FC236}">
                <a16:creationId xmlns:a16="http://schemas.microsoft.com/office/drawing/2014/main" id="{A1B7BF6F-DD0B-46E5-94C5-CDADE07A7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873124"/>
              </p:ext>
            </p:extLst>
          </p:nvPr>
        </p:nvGraphicFramePr>
        <p:xfrm>
          <a:off x="1036320" y="304597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화살표: 왼쪽 2">
            <a:extLst>
              <a:ext uri="{FF2B5EF4-FFF2-40B4-BE49-F238E27FC236}">
                <a16:creationId xmlns:a16="http://schemas.microsoft.com/office/drawing/2014/main" id="{F4EE921A-1502-4375-A524-D2146884224B}"/>
              </a:ext>
            </a:extLst>
          </p:cNvPr>
          <p:cNvSpPr/>
          <p:nvPr/>
        </p:nvSpPr>
        <p:spPr>
          <a:xfrm rot="16200000">
            <a:off x="2528149" y="4440994"/>
            <a:ext cx="412352" cy="461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왼쪽 15">
            <a:extLst>
              <a:ext uri="{FF2B5EF4-FFF2-40B4-BE49-F238E27FC236}">
                <a16:creationId xmlns:a16="http://schemas.microsoft.com/office/drawing/2014/main" id="{E9199F46-5D48-4186-B1DF-AB6188F67F3C}"/>
              </a:ext>
            </a:extLst>
          </p:cNvPr>
          <p:cNvSpPr/>
          <p:nvPr/>
        </p:nvSpPr>
        <p:spPr>
          <a:xfrm rot="16200000">
            <a:off x="5823245" y="4440994"/>
            <a:ext cx="412352" cy="461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왼쪽 18">
            <a:extLst>
              <a:ext uri="{FF2B5EF4-FFF2-40B4-BE49-F238E27FC236}">
                <a16:creationId xmlns:a16="http://schemas.microsoft.com/office/drawing/2014/main" id="{9D106C64-C213-4A74-885A-06B7D4EB852A}"/>
              </a:ext>
            </a:extLst>
          </p:cNvPr>
          <p:cNvSpPr/>
          <p:nvPr/>
        </p:nvSpPr>
        <p:spPr>
          <a:xfrm rot="16200000">
            <a:off x="9118342" y="4440994"/>
            <a:ext cx="412352" cy="4616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49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354</Words>
  <Application>Microsoft Office PowerPoint</Application>
  <PresentationFormat>와이드스크린</PresentationFormat>
  <Paragraphs>91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Rix고딕 B</vt:lpstr>
      <vt:lpstr>Rix고딕 EB</vt:lpstr>
      <vt:lpstr>맑은 고딕</vt:lpstr>
      <vt:lpstr>Arial</vt:lpstr>
      <vt:lpstr>Office 테마</vt:lpstr>
      <vt:lpstr>블록체인을 활용한  기부 문화 활성화  </vt:lpstr>
      <vt:lpstr>블록체인이란?</vt:lpstr>
      <vt:lpstr>PowerPoint 프레젠테이션</vt:lpstr>
      <vt:lpstr>PowerPoint 프레젠테이션</vt:lpstr>
      <vt:lpstr>우리나라의 기부금 문화의 문제점</vt:lpstr>
      <vt:lpstr>기부에 블록체인 기술이 적용되면 좋은 점</vt:lpstr>
      <vt:lpstr>PowerPoint 프레젠테이션</vt:lpstr>
      <vt:lpstr>적용 방법</vt:lpstr>
      <vt:lpstr>기대효과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기부에 블록체인 기술 적용 </dc:title>
  <dc:creator>이 정엽</dc:creator>
  <cp:lastModifiedBy>이 정엽</cp:lastModifiedBy>
  <cp:revision>15</cp:revision>
  <dcterms:created xsi:type="dcterms:W3CDTF">2019-05-26T15:40:49Z</dcterms:created>
  <dcterms:modified xsi:type="dcterms:W3CDTF">2019-05-27T05:59:57Z</dcterms:modified>
</cp:coreProperties>
</file>