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Elliptic Curve Cryptography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ECC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ECC </a:t>
            </a:r>
            <a:r>
              <a:rPr lang="ko-KR" altLang="en-US" dirty="0"/>
              <a:t>연산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ECC </a:t>
            </a:r>
            <a:r>
              <a:rPr lang="ko-KR" altLang="en-US" dirty="0"/>
              <a:t>키 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ECC </a:t>
            </a:r>
            <a:r>
              <a:rPr lang="ko-KR" altLang="en-US" dirty="0"/>
              <a:t>한계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ECC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10000"/>
              </a:lnSpc>
            </a:pPr>
            <a:r>
              <a:rPr lang="en-US" altLang="ko-KR" dirty="0"/>
              <a:t>Elliptic Curve Cryptography (ECC)</a:t>
            </a:r>
          </a:p>
          <a:p>
            <a:pPr>
              <a:lnSpc>
                <a:spcPct val="11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타원곡선</a:t>
            </a:r>
            <a:r>
              <a:rPr lang="ko-KR" altLang="en-US" dirty="0"/>
              <a:t> 이론에 기반한 </a:t>
            </a:r>
            <a:r>
              <a:rPr lang="ko-KR" altLang="en-US" b="1" dirty="0">
                <a:solidFill>
                  <a:srgbClr val="FF0000"/>
                </a:solidFill>
              </a:rPr>
              <a:t>공개키</a:t>
            </a:r>
            <a:r>
              <a:rPr lang="ko-KR" altLang="en-US" dirty="0"/>
              <a:t> 암호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기존 방식의 공개키 보다 </a:t>
            </a:r>
            <a:r>
              <a:rPr lang="ko-KR" altLang="en-US" b="1" dirty="0">
                <a:solidFill>
                  <a:srgbClr val="FF0000"/>
                </a:solidFill>
              </a:rPr>
              <a:t>짧은 키 길이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dirty="0"/>
              <a:t>키 길이에 비해 더 높은 수준의 </a:t>
            </a:r>
            <a:r>
              <a:rPr lang="ko-KR" altLang="en-US" b="1" dirty="0">
                <a:solidFill>
                  <a:srgbClr val="FF0000"/>
                </a:solidFill>
              </a:rPr>
              <a:t>안전성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dirty="0"/>
              <a:t>무선 환경과 같은 자원이 제한된 환경에서 유용함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배경 이론이 </a:t>
            </a:r>
            <a:r>
              <a:rPr lang="ko-KR" altLang="en-US" b="1" dirty="0">
                <a:solidFill>
                  <a:srgbClr val="FF0000"/>
                </a:solidFill>
              </a:rPr>
              <a:t>복잡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dirty="0"/>
              <a:t>구현의 </a:t>
            </a:r>
            <a:r>
              <a:rPr lang="ko-KR" altLang="en-US" b="1" dirty="0">
                <a:solidFill>
                  <a:srgbClr val="FF0000"/>
                </a:solidFill>
              </a:rPr>
              <a:t>난이도</a:t>
            </a:r>
            <a:r>
              <a:rPr lang="ko-KR" altLang="en-US" dirty="0"/>
              <a:t>가 이산대수 방식의 암호보다 </a:t>
            </a:r>
            <a:r>
              <a:rPr lang="ko-KR" altLang="en-US" b="1" dirty="0">
                <a:solidFill>
                  <a:srgbClr val="FF0000"/>
                </a:solidFill>
              </a:rPr>
              <a:t>높음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1C9BA-7C37-0781-340A-C60671EB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ECC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0DE57-2920-D2C6-BEE4-F03F8188C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b="1" u="sng" dirty="0"/>
              <a:t>Intractability</a:t>
            </a:r>
            <a:r>
              <a:rPr lang="ko-KR" altLang="en-US" dirty="0"/>
              <a:t>에 기반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유한한 시간 내로 계산은 가능하지만</a:t>
            </a:r>
            <a:r>
              <a:rPr lang="en-US" altLang="ko-KR" dirty="0"/>
              <a:t>, </a:t>
            </a:r>
            <a:r>
              <a:rPr lang="ko-KR" altLang="en-US" dirty="0"/>
              <a:t>실제 계산은 너무 오래 걸리는 성질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기존 방식과는 다른 문제를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기존 방식</a:t>
            </a:r>
            <a:r>
              <a:rPr lang="en-US" altLang="ko-KR" dirty="0"/>
              <a:t>: </a:t>
            </a:r>
            <a:r>
              <a:rPr lang="ko-KR" altLang="en-US" dirty="0"/>
              <a:t>매우 큰 정수를 소수 </a:t>
            </a:r>
            <a:r>
              <a:rPr lang="en-US" altLang="ko-KR" dirty="0"/>
              <a:t>2</a:t>
            </a:r>
            <a:r>
              <a:rPr lang="ko-KR" altLang="en-US" dirty="0"/>
              <a:t>개로 소인수분해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타원곡선</a:t>
            </a:r>
            <a:r>
              <a:rPr lang="en-US" altLang="ko-KR" dirty="0"/>
              <a:t>: </a:t>
            </a:r>
            <a:r>
              <a:rPr lang="ko-KR" altLang="en-US" dirty="0"/>
              <a:t>알려진 </a:t>
            </a:r>
            <a:r>
              <a:rPr lang="ko-KR" altLang="en-US" b="1" dirty="0">
                <a:solidFill>
                  <a:srgbClr val="FF0000"/>
                </a:solidFill>
              </a:rPr>
              <a:t>특정한 점</a:t>
            </a:r>
            <a:r>
              <a:rPr lang="ko-KR" altLang="en-US" dirty="0"/>
              <a:t>에 대한 </a:t>
            </a:r>
            <a:r>
              <a:rPr lang="ko-KR" altLang="en-US" b="1" dirty="0">
                <a:solidFill>
                  <a:srgbClr val="FF0000"/>
                </a:solidFill>
              </a:rPr>
              <a:t>무작위 타원 곡선의 이산로그 찾기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RSA 1024-bit</a:t>
            </a:r>
            <a:r>
              <a:rPr lang="ko-KR" altLang="en-US" dirty="0"/>
              <a:t> 안전성 </a:t>
            </a:r>
            <a:r>
              <a:rPr lang="en-US" altLang="ko-KR" dirty="0"/>
              <a:t>=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타원곡선 </a:t>
            </a:r>
            <a:r>
              <a:rPr lang="en-US" altLang="ko-KR" dirty="0">
                <a:sym typeface="Wingdings" panose="05000000000000000000" pitchFamily="2" charset="2"/>
              </a:rPr>
              <a:t>160-bit </a:t>
            </a:r>
            <a:r>
              <a:rPr lang="ko-KR" altLang="en-US" dirty="0">
                <a:sym typeface="Wingdings" panose="05000000000000000000" pitchFamily="2" charset="2"/>
              </a:rPr>
              <a:t>안전성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매우 짧은 키 길이로 높은 수준의 안전성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453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7A9B6-893D-EBDA-56FA-3AB39741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ECC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AD2F890-E617-0AE8-710A-FA0D6D04EBD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4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+27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b="1" dirty="0">
                    <a:solidFill>
                      <a:srgbClr val="FF0000"/>
                    </a:solidFill>
                  </a:rPr>
                  <a:t>실수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상에서의 타원 곡선</a:t>
                </a:r>
                <a:endParaRPr lang="en-US" altLang="ko-KR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dirty="0"/>
                  <a:t>일반적인 타원곡선 방정식과는 다른 형태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축</a:t>
                </a:r>
                <a:r>
                  <a:rPr lang="ko-KR" altLang="en-US" dirty="0"/>
                  <a:t>을 중심으로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대칭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AD2F890-E617-0AE8-710A-FA0D6D04E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87B4BABC-D5E8-60B2-3B50-8F66CD9B4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603" y="1152525"/>
            <a:ext cx="2586478" cy="259280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785E773-E0FB-C77F-33FA-FC27D4C1158D}"/>
              </a:ext>
            </a:extLst>
          </p:cNvPr>
          <p:cNvGrpSpPr/>
          <p:nvPr/>
        </p:nvGrpSpPr>
        <p:grpSpPr>
          <a:xfrm>
            <a:off x="6904330" y="3927942"/>
            <a:ext cx="4908648" cy="2838091"/>
            <a:chOff x="6574228" y="3829050"/>
            <a:chExt cx="5238750" cy="30289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BB0E042-7A5C-92F5-56F2-8487DD132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4228" y="3829050"/>
              <a:ext cx="5238750" cy="30289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F219C4-4610-5363-267F-545A1AA62A3A}"/>
                </a:ext>
              </a:extLst>
            </p:cNvPr>
            <p:cNvSpPr txBox="1"/>
            <p:nvPr/>
          </p:nvSpPr>
          <p:spPr>
            <a:xfrm>
              <a:off x="9471804" y="3884511"/>
              <a:ext cx="2216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scep256k1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31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534FC-4E14-5F72-AA54-4F85D5AA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ECC </a:t>
            </a:r>
            <a:r>
              <a:rPr lang="ko-KR" altLang="en-US" dirty="0"/>
              <a:t>연산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708E240-31C6-0A3A-3F14-BB16C171AE0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/>
                  <a:t> 곡선 상에서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로 정의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를 통과하는 직선을 생성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직선과 곡선이 접하는 부분을 확인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접하는 부분에서 수직선을 생성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수직선과 곡선이 접하는 부분이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일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직선 대신 접선을 생성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708E240-31C6-0A3A-3F14-BB16C171A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하늘이(가) 표시된 사진&#10;&#10;자동 생성된 설명">
            <a:extLst>
              <a:ext uri="{FF2B5EF4-FFF2-40B4-BE49-F238E27FC236}">
                <a16:creationId xmlns:a16="http://schemas.microsoft.com/office/drawing/2014/main" id="{A2BEC58A-03AC-37F8-E4DF-16E4099C5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80" y="1485899"/>
            <a:ext cx="43434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7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51C7F-3974-788E-2F39-8F5E59F7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ECC </a:t>
            </a:r>
            <a:r>
              <a:rPr lang="ko-KR" altLang="en-US" dirty="0"/>
              <a:t>연산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B0BD45B-FD7E-55A8-DAB5-08861D7C850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유한체</a:t>
                </a:r>
                <a:r>
                  <a:rPr lang="ko-KR" altLang="en-US" dirty="0"/>
                  <a:t> 상에서의 곡선</a:t>
                </a:r>
                <a:endParaRPr lang="en-US" altLang="ko-KR" dirty="0"/>
              </a:p>
              <a:p>
                <a:pPr lvl="1"/>
                <a:r>
                  <a:rPr lang="en-US" altLang="ko-KR" b="0" dirty="0"/>
                  <a:t>Galois field,</a:t>
                </a:r>
                <a:r>
                  <a:rPr lang="ko-KR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=23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 err="1"/>
                  <a:t>유한체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상이므로 유한체를 벗어나는 값은</a:t>
                </a:r>
                <a:br>
                  <a:rPr lang="en-US" altLang="ko-KR" dirty="0"/>
                </a:br>
                <a:r>
                  <a:rPr lang="en-US" altLang="ko-KR" dirty="0"/>
                  <a:t>reduction </a:t>
                </a:r>
                <a:r>
                  <a:rPr lang="ko-KR" altLang="en-US" dirty="0"/>
                  <a:t>되어야함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ko-KR" altLang="en-US" dirty="0"/>
                  <a:t> 가정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23=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729+9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23=738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23=2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23=2</m:t>
                    </m:r>
                  </m:oMath>
                </a14:m>
                <a:r>
                  <a:rPr lang="ko-KR" altLang="en-US" dirty="0"/>
                  <a:t>를 만족하는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가 커질 수록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를 찾기 어려움</a:t>
                </a: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B0BD45B-FD7E-55A8-DAB5-08861D7C8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2887A8D-E483-0A2A-8E5B-69B8E493C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896" y="1550044"/>
            <a:ext cx="39433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9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31119-34DF-FEF7-3CC3-B138A0EE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ECC</a:t>
            </a:r>
            <a:r>
              <a:rPr lang="ko-KR" altLang="en-US" dirty="0"/>
              <a:t> 키 생성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A7C7902-C7C5-BB3E-EB0C-18FC038AFEB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비밀키</a:t>
                </a:r>
                <a:r>
                  <a:rPr lang="en-US" altLang="ko-KR" dirty="0"/>
                  <a:t>(Private key) d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보다 작은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prime</a:t>
                </a:r>
                <a:r>
                  <a:rPr lang="ko-KR" altLang="en-US" dirty="0"/>
                  <a:t>으로</a:t>
                </a:r>
                <a:r>
                  <a:rPr lang="en-US" altLang="ko-KR" dirty="0"/>
                  <a:t>, </a:t>
                </a:r>
                <a:r>
                  <a:rPr lang="ko-KR" altLang="en-US" b="1" dirty="0" err="1">
                    <a:solidFill>
                      <a:srgbClr val="FF0000"/>
                    </a:solidFill>
                  </a:rPr>
                  <a:t>난수생성기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통해 생성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공개키</a:t>
                </a:r>
                <a:r>
                  <a:rPr lang="en-US" altLang="ko-KR" dirty="0"/>
                  <a:t>(Public key) Q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연산자</a:t>
                </a:r>
                <a:r>
                  <a:rPr lang="en-US" altLang="ko-KR" dirty="0"/>
                  <a:t>: G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번 더한 값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G</a:t>
                </a:r>
                <a:r>
                  <a:rPr lang="ko-KR" altLang="en-US" dirty="0"/>
                  <a:t>는 알려진 값의 쌍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Q</a:t>
                </a:r>
                <a:r>
                  <a:rPr lang="ko-KR" altLang="en-US" dirty="0"/>
                  <a:t>는 키 생성 후 공개되는 값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G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를 모두 알고있다 하더라도</a:t>
                </a:r>
                <a:r>
                  <a:rPr lang="en-US" altLang="ko-KR" dirty="0"/>
                  <a:t>,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d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값을 획득하기 어려움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ko-KR" dirty="0"/>
                  <a:t>ECDLP(Elliptic Curve Discrete Logarithm Problem)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A7C7902-C7C5-BB3E-EB0C-18FC038AF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b="-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31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1B978-9707-EA60-64FC-0863D6B0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ECC</a:t>
            </a:r>
            <a:r>
              <a:rPr lang="ko-KR" altLang="en-US" dirty="0"/>
              <a:t> 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8382394-BBA0-B85C-6055-84E357EDC6E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안전성이 </a:t>
                </a:r>
                <a:r>
                  <a:rPr lang="ko-KR" altLang="en-US" b="1" dirty="0" err="1">
                    <a:solidFill>
                      <a:srgbClr val="FF0000"/>
                    </a:solidFill>
                  </a:rPr>
                  <a:t>난수생성기에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의존</a:t>
                </a:r>
                <a:r>
                  <a:rPr lang="ko-KR" altLang="en-US" dirty="0"/>
                  <a:t>함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비밀키의 길이가 짧기 때문에 </a:t>
                </a:r>
                <a:r>
                  <a:rPr lang="ko-KR" altLang="en-US" b="1" dirty="0" err="1">
                    <a:solidFill>
                      <a:srgbClr val="FF0000"/>
                    </a:solidFill>
                  </a:rPr>
                  <a:t>난수생성기에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안전성 의존도</a:t>
                </a:r>
                <a:r>
                  <a:rPr lang="ko-KR" altLang="en-US" dirty="0"/>
                  <a:t>가 높아짐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난수 품질이 떨어지는 </a:t>
                </a:r>
                <a:r>
                  <a:rPr lang="ko-KR" altLang="en-US" dirty="0" err="1"/>
                  <a:t>난수생성기</a:t>
                </a:r>
                <a:r>
                  <a:rPr lang="ko-KR" altLang="en-US" dirty="0"/>
                  <a:t> 사용시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개인키 예측이 가능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곡선의 종류에 따라 안전성이 달라짐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의 값에 따라 곡선의 안전성이 다름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특정 곡선의 경우에는 문제를 해결하기 쉬운 풀이 루트가 존재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안전함이 증명되지 않은 곡선은 사용하기 위험함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8382394-BBA0-B85C-6055-84E357EDC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88380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394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CryptoCraft 테마</vt:lpstr>
      <vt:lpstr>제목 테마</vt:lpstr>
      <vt:lpstr>Elliptic Curve Cryptography</vt:lpstr>
      <vt:lpstr>PowerPoint 프레젠테이션</vt:lpstr>
      <vt:lpstr> ECC</vt:lpstr>
      <vt:lpstr> ECC</vt:lpstr>
      <vt:lpstr> ECC</vt:lpstr>
      <vt:lpstr> ECC 연산 </vt:lpstr>
      <vt:lpstr> ECC 연산 </vt:lpstr>
      <vt:lpstr> ECC 키 생성</vt:lpstr>
      <vt:lpstr> ECC 한계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KHD</cp:lastModifiedBy>
  <cp:revision>62</cp:revision>
  <dcterms:created xsi:type="dcterms:W3CDTF">2019-03-05T04:29:07Z</dcterms:created>
  <dcterms:modified xsi:type="dcterms:W3CDTF">2022-07-24T15:24:07Z</dcterms:modified>
</cp:coreProperties>
</file>