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5pPr>
          </a:lstStyle>
          <a:p>
            <a:pPr/>
            <a:r>
              <a:t>제목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텍스트 개체 틀 4"/>
          <p:cNvSpPr/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5" name="텍스트 개체 틀 4"/>
          <p:cNvSpPr/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6" name="텍스트 개체 틀 4"/>
          <p:cNvSpPr/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/>
          <a:p>
            <a:pPr lvl="1" indent="228600" algn="ctr" defTabSz="457200">
              <a:lnSpc>
                <a:spcPct val="100000"/>
              </a:lnSpc>
              <a:spcBef>
                <a:spcPts val="1200"/>
              </a:spcBef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Proof of Luck: an Efficient Blockchain Consensus Protocol </a:t>
            </a:r>
          </a:p>
        </p:txBody>
      </p:sp>
      <p:sp>
        <p:nvSpPr>
          <p:cNvPr id="59" name="부제목 2"/>
          <p:cNvSpPr txBox="1"/>
          <p:nvPr>
            <p:ph type="body" sz="half" idx="1"/>
          </p:nvPr>
        </p:nvSpPr>
        <p:spPr>
          <a:xfrm>
            <a:off x="12696" y="3807571"/>
            <a:ext cx="12192005" cy="165576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https://youtu.be/XOT_HmBM4cM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</a:t>
            </a:r>
          </a:p>
        </p:txBody>
      </p:sp>
      <p:sp>
        <p:nvSpPr>
          <p:cNvPr id="126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1649"/>
            </a:pPr>
            <a:r>
              <a:t>크게 PoLRound와 PoLMine으로 이루어져 있음</a:t>
            </a:r>
          </a:p>
          <a:p>
            <a:pPr marL="221742" indent="-221742" defTabSz="886968">
              <a:spcBef>
                <a:spcPts val="900"/>
              </a:spcBef>
              <a:defRPr sz="1649"/>
            </a:pPr>
          </a:p>
          <a:p>
            <a:pPr marL="221742" indent="-221742" defTabSz="886968">
              <a:spcBef>
                <a:spcPts val="900"/>
              </a:spcBef>
              <a:defRPr sz="1649"/>
            </a:pPr>
            <a:r>
              <a:t>PoLRound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매 라운드를 시작할 때 PoLRound를 호출하며 가장 최근 block을 전달</a:t>
            </a:r>
          </a:p>
          <a:p>
            <a:pPr marL="221742" indent="-221742" defTabSz="886968">
              <a:spcBef>
                <a:spcPts val="900"/>
              </a:spcBef>
              <a:defRPr sz="1649"/>
            </a:pPr>
          </a:p>
          <a:p>
            <a:pPr marL="221742" indent="-221742" defTabSz="886968">
              <a:spcBef>
                <a:spcPts val="900"/>
              </a:spcBef>
              <a:defRPr sz="1649"/>
            </a:pPr>
            <a:r>
              <a:t>PoLMine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새로운 블록의 header와 확장할 블록 (previousBlock)을 전달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previousBlock과 PoLRound의 roundBlock은 다르지만 parent는 동일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ROUND_TIME을 필수적으로 기다리도록 하여 (PoT)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더 운이 좋은 블록이 존재할 경우 해당 블록으로 전환할 수 있도록 한다.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이 경우 자신의 블록을 브로드캐스트할 필요가 없다.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Uniform distribution으로부터 [0, 1) 사이의 랜덤한 값을 생성한다.</a:t>
            </a:r>
          </a:p>
          <a:p>
            <a:pPr lvl="1" marL="641884" indent="-198400" defTabSz="886968">
              <a:spcBef>
                <a:spcPts val="900"/>
              </a:spcBef>
              <a:defRPr sz="1649"/>
            </a:pPr>
            <a:r>
              <a:t>이를 통해 이번 라운드의 승리 블록을 결정한다.</a:t>
            </a:r>
          </a:p>
        </p:txBody>
      </p:sp>
      <p:pic>
        <p:nvPicPr>
          <p:cNvPr id="127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4"/>
            <a:ext cx="3916236" cy="505777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텍스트"/>
          <p:cNvSpPr txBox="1"/>
          <p:nvPr/>
        </p:nvSpPr>
        <p:spPr>
          <a:xfrm>
            <a:off x="5554621" y="1152524"/>
            <a:ext cx="127001" cy="46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9"/>
          <p:cNvSpPr txBox="1"/>
          <p:nvPr>
            <p:ph type="sldNum" sz="quarter" idx="4294967295"/>
          </p:nvPr>
        </p:nvSpPr>
        <p:spPr>
          <a:xfrm>
            <a:off x="11824188" y="6412231"/>
            <a:ext cx="367813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32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PoLMine</a:t>
            </a:r>
          </a:p>
          <a:p>
            <a:pPr lvl="1" marL="685800" indent="-228600">
              <a:defRPr sz="1700"/>
            </a:pPr>
            <a:r>
              <a:t>프로토콜을 최적화하기 위해 f(l)을 통해 proof의 release를 지연시킨다.</a:t>
            </a:r>
          </a:p>
          <a:p>
            <a:pPr lvl="1" marL="685800" indent="-228600">
              <a:defRPr sz="1700"/>
            </a:pPr>
            <a:r>
              <a:t>운이 좋은(더 큰)숫자에 대해 짧은 지연 시간을 부여하며</a:t>
            </a:r>
          </a:p>
          <a:p>
            <a:pPr lvl="1" marL="685800" indent="-228600">
              <a:defRPr sz="1700"/>
            </a:pPr>
            <a:r>
              <a:t>운이 좋지 않은(더 작은) 숫자에 대해 긴 지연 시간을 부여한다.</a:t>
            </a:r>
          </a:p>
          <a:p>
            <a:pPr lvl="1" marL="685800" indent="-228600">
              <a:defRPr sz="1700"/>
            </a:pPr>
          </a:p>
          <a:p>
            <a:pPr lvl="1" marL="685800" indent="-228600">
              <a:defRPr sz="1700"/>
            </a:pPr>
            <a:r>
              <a:t>Monotonic counter를 통해 동시 호출을 방지한다. (PoO)</a:t>
            </a:r>
          </a:p>
        </p:txBody>
      </p:sp>
      <p:pic>
        <p:nvPicPr>
          <p:cNvPr id="133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5"/>
            <a:ext cx="3916235" cy="505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3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</a:p>
        </p:txBody>
      </p:sp>
      <p:pic>
        <p:nvPicPr>
          <p:cNvPr id="139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5"/>
            <a:ext cx="3916235" cy="505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5989" y="2184400"/>
            <a:ext cx="4648201" cy="24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9639" y="4881048"/>
            <a:ext cx="4660901" cy="60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46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</a:p>
        </p:txBody>
      </p:sp>
      <p:pic>
        <p:nvPicPr>
          <p:cNvPr id="147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5"/>
            <a:ext cx="3916235" cy="505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49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710" y="1109436"/>
            <a:ext cx="5887157" cy="5492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53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</a:p>
        </p:txBody>
      </p:sp>
      <p:pic>
        <p:nvPicPr>
          <p:cNvPr id="154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5"/>
            <a:ext cx="3916235" cy="505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65" y="2587168"/>
            <a:ext cx="6914228" cy="2188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6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</a:p>
        </p:txBody>
      </p:sp>
      <p:pic>
        <p:nvPicPr>
          <p:cNvPr id="161" name="Pasted Graphic 3.png" descr="Pasted Graphic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07386" y="1152525"/>
            <a:ext cx="3916235" cy="505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6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579" y="1255712"/>
            <a:ext cx="6108701" cy="485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67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</a:p>
        </p:txBody>
      </p:sp>
      <p:sp>
        <p:nvSpPr>
          <p:cNvPr id="168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6885" y="1425706"/>
            <a:ext cx="7467601" cy="26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994" y="4488177"/>
            <a:ext cx="99187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74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참가자는 채굴한 블록의 체인이 기존의 체인보다 운이 좋을 경우 새 체인을 다른 참가자에게 브로드캐스트 해야 한다.</a:t>
            </a:r>
          </a:p>
          <a:p>
            <a:pPr>
              <a:defRPr sz="1700"/>
            </a:pPr>
            <a:r>
              <a:t>참가자는 newTransaction으로부터 생성된 newBlock을 포함한 새로운 체인을 리턴하기 위하여 commit을 사용한다.</a:t>
            </a:r>
          </a:p>
          <a:p>
            <a:pPr>
              <a:defRPr sz="1700"/>
            </a:pPr>
            <a:r>
              <a:t>newBlock은 previous block의 hash인 parent, data인 newTransaction, 그리고 PoL로부터 생성된 proof를 포함한다.</a:t>
            </a:r>
          </a:p>
        </p:txBody>
      </p:sp>
      <p:sp>
        <p:nvSpPr>
          <p:cNvPr id="175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76" name="Pasted Graphic.png" descr="Pasted Graph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2398712"/>
            <a:ext cx="6019801" cy="25654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텍스트"/>
          <p:cNvSpPr txBox="1"/>
          <p:nvPr/>
        </p:nvSpPr>
        <p:spPr>
          <a:xfrm>
            <a:off x="3086099" y="2502107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81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Luck 알고리즘은 각 블록의 l value를 합하여 주어진 블록체인의 score인 luck을 계산한다.</a:t>
            </a:r>
          </a:p>
          <a:p>
            <a:pPr>
              <a:defRPr sz="1700"/>
            </a:pPr>
            <a:r>
              <a:t>tee.proofData는 data가 proof을 생성할 때 사용되었는지 나타낸다.</a:t>
            </a: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</a:p>
          <a:p>
            <a:pPr>
              <a:defRPr sz="1700"/>
            </a:pPr>
            <a:r>
              <a:t>네트워크가 나뉠 때, 더 큰 쪽이 더 큰 운을 갖게 된다.</a:t>
            </a:r>
          </a:p>
          <a:p>
            <a:pPr>
              <a:defRPr sz="1700"/>
            </a:pPr>
            <a:r>
              <a:t>즉, 소수의 공격자들이 포함된 체인은 다수의 참가자가 포함된 체인을 공격하지 못한다.</a:t>
            </a:r>
          </a:p>
        </p:txBody>
      </p:sp>
      <p:sp>
        <p:nvSpPr>
          <p:cNvPr id="182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83" name="Pasted Graphic 1.png" descr="Pasted Graphic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6100" y="1925574"/>
            <a:ext cx="6019801" cy="229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텍스트"/>
          <p:cNvSpPr txBox="1"/>
          <p:nvPr/>
        </p:nvSpPr>
        <p:spPr>
          <a:xfrm>
            <a:off x="3086099" y="1972784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8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valid 알고리즘은 첫 블록(genesis block)부터 가장 최근 블록까지 검증한다.</a:t>
            </a:r>
          </a:p>
          <a:p>
            <a:pPr>
              <a:defRPr sz="1700"/>
            </a:pPr>
            <a:r>
              <a:t>각 블록의 트랜잭션, PoL, 이전 블록의 해시가 일치하는지 등에 대해 검증한다.</a:t>
            </a:r>
          </a:p>
        </p:txBody>
      </p:sp>
      <p:sp>
        <p:nvSpPr>
          <p:cNvPr id="189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90" name="Pasted Graphic.png" descr="Pasted Graph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4883" y="1889057"/>
            <a:ext cx="4862234" cy="44108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텍스트"/>
          <p:cNvSpPr txBox="1"/>
          <p:nvPr/>
        </p:nvSpPr>
        <p:spPr>
          <a:xfrm>
            <a:off x="6379002" y="698499"/>
            <a:ext cx="127001" cy="467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/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pPr/>
            <a:r>
              <a:t>개요</a:t>
            </a:r>
          </a:p>
        </p:txBody>
      </p:sp>
      <p:sp>
        <p:nvSpPr>
          <p:cNvPr id="62" name="텍스트 개체 틀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배경지식</a:t>
            </a:r>
          </a:p>
        </p:txBody>
      </p:sp>
      <p:sp>
        <p:nvSpPr>
          <p:cNvPr id="63" name="텍스트 개체 틀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TEE-based algorithms</a:t>
            </a:r>
          </a:p>
        </p:txBody>
      </p:sp>
      <p:sp>
        <p:nvSpPr>
          <p:cNvPr id="64" name="텍스트 개체 틀 4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TEE-based Proof-of-Luck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195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t>모든 참가자는 아래와 같은 요소들을 가지고 블록체인 프로토콜을 시작한다.</a:t>
            </a:r>
          </a:p>
          <a:p>
            <a:pPr lvl="1" marL="685800" indent="-228600">
              <a:defRPr sz="1700"/>
            </a:pPr>
            <a:r>
              <a:t>비어있는 블록체인(currentChain = ε),</a:t>
            </a:r>
          </a:p>
          <a:p>
            <a:pPr lvl="1" marL="685800" indent="-228600">
              <a:defRPr sz="1700"/>
            </a:pPr>
            <a:r>
              <a:t>보류중인 트랜잭션의 집합(transaction = ε)</a:t>
            </a:r>
          </a:p>
          <a:p>
            <a:pPr lvl="1" marL="685800" indent="-228600">
              <a:defRPr sz="1700"/>
            </a:pPr>
            <a:r>
              <a:t>초기 라운드블록(roundBlock = null)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newRound을 통해 state가 초기화된 후, network message를 수신한다.</a:t>
            </a:r>
          </a:p>
          <a:p>
            <a:pPr lvl="1" marL="685800" indent="-228600">
              <a:defRPr sz="1700"/>
            </a:pPr>
            <a:r>
              <a:t>포함되지 않은 transaction이 수신되면 본인의 transactions에 추가한다.</a:t>
            </a:r>
          </a:p>
          <a:p>
            <a:pPr lvl="1" marL="685800" indent="-228600">
              <a:defRPr sz="1700"/>
            </a:pPr>
            <a:r>
              <a:t>그 후, peer node에게 브로드캐스팅한다.</a:t>
            </a:r>
          </a:p>
          <a:p>
            <a:pPr>
              <a:defRPr sz="1700"/>
            </a:pPr>
          </a:p>
          <a:p>
            <a:pPr lvl="1" marL="685800" indent="-228600">
              <a:defRPr sz="1700"/>
            </a:pPr>
            <a:r>
              <a:t>새로운 chain이 수신되면, VALID인지, higher LUCK인지 검증한다.</a:t>
            </a:r>
          </a:p>
          <a:p>
            <a:pPr lvl="1" marL="685800" indent="-228600">
              <a:defRPr sz="1700"/>
            </a:pPr>
            <a:r>
              <a:t>그 후, 새로운 체인으로 변경 후 브로드캐스트한다.</a:t>
            </a:r>
          </a:p>
        </p:txBody>
      </p:sp>
      <p:sp>
        <p:nvSpPr>
          <p:cNvPr id="196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97" name="텍스트"/>
          <p:cNvSpPr txBox="1"/>
          <p:nvPr/>
        </p:nvSpPr>
        <p:spPr>
          <a:xfrm>
            <a:off x="6379002" y="698500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98" name="Pasted Graphic 1.png" descr="Pasted Graphic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546" y="102178"/>
            <a:ext cx="3923747" cy="6606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Proof-of-Luck (Cont.)</a:t>
            </a:r>
          </a:p>
        </p:txBody>
      </p:sp>
      <p:sp>
        <p:nvSpPr>
          <p:cNvPr id="202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1649"/>
            </a:pPr>
            <a:r>
              <a:t>다음의 경우, 브로드캐스팅 전에 참가자는 NewRound를 호출하게 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첫 번째 라운드일 경우 or 새로운 체인과 자신의 최신블록의 parent가 상이할 경우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채굴 라운드를 진행하며 계속해서 더 운이 좋은 체인에 대한 메시지를 수신한다.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만약 더 운이 좋은 체인이 나타나면 해당 체인으로 변경한다.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이 때, parent는 변하지 않지만,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참가자가 network split의 일부분이라면 parent는 상이할 것이고,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이 경우 참가자는 새로운 체인에서 다시 채굴을 시작하게 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newRound를 호출함으로써 새로운 라운드가 시작되면,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PoLRound를 통해 PoLMine이 실행될 것이고, 보유중인 callback을 지운 후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ROUND_TIME이후 시작하도록 새 콜백을 예약한다.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이것은 모든 참가자가 ROUND_TIME마다 한 번의 채굴을 한다는 것을 의미한다.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callback 내에서 보류중인 트랜잭션은 commit을 통해 새로운 체인에 추가되고,</a:t>
            </a:r>
          </a:p>
          <a:p>
            <a:pPr lvl="1" marL="665226" indent="-221742" defTabSz="886968">
              <a:spcBef>
                <a:spcPts val="900"/>
              </a:spcBef>
              <a:defRPr sz="1649"/>
            </a:pPr>
            <a:r>
              <a:t>새로운 체인은 network.sendToSelf를 통해 다시 전송된다.</a:t>
            </a:r>
          </a:p>
        </p:txBody>
      </p:sp>
      <p:sp>
        <p:nvSpPr>
          <p:cNvPr id="203" name="텍스트"/>
          <p:cNvSpPr txBox="1"/>
          <p:nvPr/>
        </p:nvSpPr>
        <p:spPr>
          <a:xfrm>
            <a:off x="5554621" y="1152525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04" name="텍스트"/>
          <p:cNvSpPr txBox="1"/>
          <p:nvPr/>
        </p:nvSpPr>
        <p:spPr>
          <a:xfrm>
            <a:off x="6379002" y="698500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05" name="Pasted Graphic 1.png" descr="Pasted Graphic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8546" y="102178"/>
            <a:ext cx="3923747" cy="6606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9"/>
          <p:cNvSpPr txBox="1"/>
          <p:nvPr>
            <p:ph type="sldNum" sz="quarter" idx="4294967295"/>
          </p:nvPr>
        </p:nvSpPr>
        <p:spPr>
          <a:xfrm>
            <a:off x="11805333" y="6412231"/>
            <a:ext cx="386665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참가자는 동기화된 clock을 가질 필요가 없지만,</a:t>
            </a:r>
          </a:p>
          <a:p>
            <a:pPr>
              <a:defRPr sz="2200"/>
            </a:pPr>
            <a:r>
              <a:t>프로토콜에 의해 라운드가 동기화되는 경향이 있다.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PoL은 더 운이 좋은 proof를 release하기 때문에,</a:t>
            </a:r>
          </a:p>
          <a:p>
            <a:pPr>
              <a:defRPr sz="2200"/>
            </a:pPr>
            <a:r>
              <a:t>참가자는 항상 더 운이 좋은 새로운 체인을 받게 된다.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만약 참가자가 더 운이 좋지 않은 체인을 얻게 된다면,</a:t>
            </a:r>
          </a:p>
          <a:p>
            <a:pPr>
              <a:defRPr sz="2200"/>
            </a:pPr>
            <a:r>
              <a:t>해당 체인은 브로드캐스트 하지 않는다.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/>
          <p:nvPr>
            <p:ph type="sldNum" sz="quarter" idx="4294967295"/>
          </p:nvPr>
        </p:nvSpPr>
        <p:spPr>
          <a:xfrm>
            <a:off x="11946598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[개요]</a:t>
            </a:r>
          </a:p>
        </p:txBody>
      </p:sp>
      <p:sp>
        <p:nvSpPr>
          <p:cNvPr id="6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기존의 합의 알고리즘에는 문제점이 존재</a:t>
            </a:r>
          </a:p>
          <a:p>
            <a:pPr lvl="1" marL="685800" indent="-228600">
              <a:defRPr sz="2200"/>
            </a:pPr>
            <a:r>
              <a:t>TEE를 통하여 기존의 합의 알고리즘을 발전시킨다.</a:t>
            </a:r>
          </a:p>
          <a:p>
            <a:pPr lvl="2" marL="1143000" indent="-228600">
              <a:defRPr sz="2200"/>
            </a:pPr>
            <a:r>
              <a:t>PoW, PoT, PoO</a:t>
            </a:r>
          </a:p>
          <a:p>
            <a:pPr lvl="2" marL="1143000" indent="-228600">
              <a:defRPr sz="2200"/>
            </a:pPr>
            <a:r>
              <a:t>TEE는 주요한 연산이 올바르게 동작하도록 할 수 있다.</a:t>
            </a:r>
          </a:p>
          <a:p>
            <a:pPr lvl="2" marL="1143000" indent="-228600">
              <a:defRPr sz="2200"/>
            </a:pPr>
            <a:r>
              <a:rPr>
                <a:solidFill>
                  <a:schemeClr val="accent5">
                    <a:satOff val="-3547"/>
                    <a:lumOff val="-10352"/>
                  </a:schemeClr>
                </a:solidFill>
              </a:rPr>
              <a:t>Sybil attack</a:t>
            </a:r>
            <a:r>
              <a:t>에 대한 대책으로 사용될 수 있다.</a:t>
            </a:r>
          </a:p>
          <a:p>
            <a:pPr lvl="2" marL="1143000" indent="-228600">
              <a:defRPr sz="2200"/>
            </a:pPr>
            <a:r>
              <a:rPr>
                <a:solidFill>
                  <a:schemeClr val="accent5">
                    <a:satOff val="-3547"/>
                    <a:lumOff val="-10352"/>
                  </a:schemeClr>
                </a:solidFill>
              </a:rPr>
              <a:t>ASIC</a:t>
            </a:r>
            <a:r>
              <a:t>에 대한 저항성을 가진다.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Proof-of-Luck</a:t>
            </a:r>
          </a:p>
          <a:p>
            <a:pPr lvl="1" marL="685800" indent="-228600">
              <a:defRPr sz="2200"/>
            </a:pPr>
            <a:r>
              <a:t>기존의 합의 알고리즘에 TEE를 적용한 방식에서 아이디어를 얻어 구현된 새로운 합의 알고리즘</a:t>
            </a:r>
          </a:p>
        </p:txBody>
      </p:sp>
      <p:sp>
        <p:nvSpPr>
          <p:cNvPr id="69" name="다각형"/>
          <p:cNvSpPr/>
          <p:nvPr/>
        </p:nvSpPr>
        <p:spPr>
          <a:xfrm>
            <a:off x="9332147" y="1088712"/>
            <a:ext cx="368327" cy="357303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0" name="다각형"/>
          <p:cNvSpPr/>
          <p:nvPr/>
        </p:nvSpPr>
        <p:spPr>
          <a:xfrm>
            <a:off x="7980909" y="2492533"/>
            <a:ext cx="368327" cy="357304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1" name="다각형"/>
          <p:cNvSpPr/>
          <p:nvPr/>
        </p:nvSpPr>
        <p:spPr>
          <a:xfrm>
            <a:off x="10488206" y="3449707"/>
            <a:ext cx="368326" cy="357303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" name="다각형"/>
          <p:cNvSpPr/>
          <p:nvPr/>
        </p:nvSpPr>
        <p:spPr>
          <a:xfrm>
            <a:off x="8596976" y="3449707"/>
            <a:ext cx="368326" cy="357303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" name="다각형"/>
          <p:cNvSpPr/>
          <p:nvPr/>
        </p:nvSpPr>
        <p:spPr>
          <a:xfrm>
            <a:off x="8596976" y="1620317"/>
            <a:ext cx="368326" cy="357303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" name="다각형"/>
          <p:cNvSpPr/>
          <p:nvPr/>
        </p:nvSpPr>
        <p:spPr>
          <a:xfrm>
            <a:off x="10488206" y="2035920"/>
            <a:ext cx="368326" cy="357303"/>
          </a:xfrm>
          <a:prstGeom prst="pentagon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5" name="선"/>
          <p:cNvSpPr/>
          <p:nvPr/>
        </p:nvSpPr>
        <p:spPr>
          <a:xfrm flipV="1">
            <a:off x="8878578" y="1347598"/>
            <a:ext cx="667389" cy="54379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선"/>
          <p:cNvSpPr/>
          <p:nvPr/>
        </p:nvSpPr>
        <p:spPr>
          <a:xfrm flipV="1">
            <a:off x="8119807" y="1728542"/>
            <a:ext cx="651275" cy="92879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선"/>
          <p:cNvSpPr/>
          <p:nvPr/>
        </p:nvSpPr>
        <p:spPr>
          <a:xfrm>
            <a:off x="8754367" y="3667334"/>
            <a:ext cx="189786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선"/>
          <p:cNvSpPr/>
          <p:nvPr/>
        </p:nvSpPr>
        <p:spPr>
          <a:xfrm>
            <a:off x="9498419" y="1291591"/>
            <a:ext cx="1160304" cy="880197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선"/>
          <p:cNvSpPr/>
          <p:nvPr/>
        </p:nvSpPr>
        <p:spPr>
          <a:xfrm flipH="1" flipV="1">
            <a:off x="8139310" y="2693206"/>
            <a:ext cx="612269" cy="93284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선"/>
          <p:cNvSpPr/>
          <p:nvPr/>
        </p:nvSpPr>
        <p:spPr>
          <a:xfrm flipV="1">
            <a:off x="10646920" y="2169305"/>
            <a:ext cx="1" cy="15023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선"/>
          <p:cNvSpPr/>
          <p:nvPr/>
        </p:nvSpPr>
        <p:spPr>
          <a:xfrm flipV="1">
            <a:off x="9180660" y="2278060"/>
            <a:ext cx="409690" cy="409690"/>
          </a:xfrm>
          <a:prstGeom prst="line">
            <a:avLst/>
          </a:prstGeom>
          <a:ln w="254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선"/>
          <p:cNvSpPr/>
          <p:nvPr/>
        </p:nvSpPr>
        <p:spPr>
          <a:xfrm>
            <a:off x="9503085" y="2224685"/>
            <a:ext cx="221876" cy="516439"/>
          </a:xfrm>
          <a:prstGeom prst="line">
            <a:avLst/>
          </a:prstGeom>
          <a:ln w="254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선"/>
          <p:cNvSpPr/>
          <p:nvPr/>
        </p:nvSpPr>
        <p:spPr>
          <a:xfrm>
            <a:off x="9266105" y="2695588"/>
            <a:ext cx="500411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선"/>
          <p:cNvSpPr/>
          <p:nvPr/>
        </p:nvSpPr>
        <p:spPr>
          <a:xfrm>
            <a:off x="9625419" y="1418591"/>
            <a:ext cx="1" cy="78121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선"/>
          <p:cNvSpPr/>
          <p:nvPr/>
        </p:nvSpPr>
        <p:spPr>
          <a:xfrm>
            <a:off x="8315978" y="2728665"/>
            <a:ext cx="930322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선"/>
          <p:cNvSpPr/>
          <p:nvPr/>
        </p:nvSpPr>
        <p:spPr>
          <a:xfrm flipH="1" flipV="1">
            <a:off x="9731662" y="2677512"/>
            <a:ext cx="964234" cy="96423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선"/>
          <p:cNvSpPr/>
          <p:nvPr/>
        </p:nvSpPr>
        <p:spPr>
          <a:xfrm flipV="1">
            <a:off x="9752419" y="2306795"/>
            <a:ext cx="922720" cy="35221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" name="선"/>
          <p:cNvSpPr/>
          <p:nvPr/>
        </p:nvSpPr>
        <p:spPr>
          <a:xfrm>
            <a:off x="8751578" y="1960086"/>
            <a:ext cx="843602" cy="273205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선"/>
          <p:cNvSpPr/>
          <p:nvPr/>
        </p:nvSpPr>
        <p:spPr>
          <a:xfrm flipV="1">
            <a:off x="8751578" y="2747165"/>
            <a:ext cx="494722" cy="956182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별"/>
          <p:cNvSpPr/>
          <p:nvPr/>
        </p:nvSpPr>
        <p:spPr>
          <a:xfrm>
            <a:off x="9041465" y="2496643"/>
            <a:ext cx="341615" cy="34908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AD5B24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별"/>
          <p:cNvSpPr/>
          <p:nvPr/>
        </p:nvSpPr>
        <p:spPr>
          <a:xfrm>
            <a:off x="9345503" y="2018395"/>
            <a:ext cx="341616" cy="34908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AD5B24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별"/>
          <p:cNvSpPr/>
          <p:nvPr/>
        </p:nvSpPr>
        <p:spPr>
          <a:xfrm>
            <a:off x="9661343" y="2496643"/>
            <a:ext cx="341615" cy="34908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AD5B24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[개요] 본 논문의 주요 목표 및 전제 조건</a:t>
            </a:r>
          </a:p>
        </p:txBody>
      </p:sp>
      <p:sp>
        <p:nvSpPr>
          <p:cNvPr id="96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194310" indent="-194310" defTabSz="777240">
              <a:spcBef>
                <a:spcPts val="800"/>
              </a:spcBef>
              <a:defRPr sz="1870"/>
            </a:pPr>
            <a:r>
              <a:t>해당 디자인의 주요 목표는 다음과 같이 총 여섯 가지가 있습니다.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빠르고 결정론적인 transaction validation을 구현하는 것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네트워크 커뮤니케이션에 효율적인 프로토콜을 구축하는 것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커스텀 하드웨어인 ASIC에 대한 저항성을 갖도록하는 것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TEE에 의해 공격자가 블록체인을 컨트롤할 수 없도록하는 것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공격자가 대부분의 CPU를 제거하거나 TEE 체계를 부수지 않는 이상 블록체인 네트워크를 컨트롤할 수 없도록하는 것</a:t>
            </a:r>
          </a:p>
          <a:p>
            <a:pPr lvl="1" marL="749968" indent="-318168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참가자들 사이의 synchronized된 clock에 대한 어떠한 요구사항도 존재하지 않도록하는 것</a:t>
            </a:r>
          </a:p>
          <a:p>
            <a:pPr marL="194310" indent="-194310" defTabSz="777240">
              <a:spcBef>
                <a:spcPts val="800"/>
              </a:spcBef>
              <a:defRPr sz="1870"/>
            </a:pPr>
          </a:p>
          <a:p>
            <a:pPr marL="194310" indent="-194310" defTabSz="777240">
              <a:spcBef>
                <a:spcPts val="800"/>
              </a:spcBef>
              <a:defRPr sz="1870"/>
            </a:pPr>
            <a:r>
              <a:t>이를 위한 전제 조건은 다음과 같이 총 세 가지가 있습니다.</a:t>
            </a:r>
          </a:p>
          <a:p>
            <a:pPr lvl="1" marL="681789" indent="-249989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참가자는 Intel SGX와 같은 TEE를 실행하는 CPU를 가지고 있어야 한다. </a:t>
            </a:r>
          </a:p>
          <a:p>
            <a:pPr lvl="1" marL="681789" indent="-249989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TEE는 공격자에 의해 영향을 받지 않는 uniform random number를 생성할 수 있어야 한다. (Intel SGX의 RDRAND)</a:t>
            </a:r>
          </a:p>
          <a:p>
            <a:pPr lvl="1" marL="681789" indent="-249989" defTabSz="777240">
              <a:spcBef>
                <a:spcPts val="800"/>
              </a:spcBef>
              <a:buFontTx/>
              <a:buAutoNum type="arabicPeriod" startAt="1"/>
              <a:defRPr sz="1870"/>
            </a:pPr>
            <a:r>
              <a:t>TEE 프로그램은 동시 호출을 탐지할 수 있다. (Intel SGX의 monotonic counter)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[배경지식] 네트워크 구성요소</a:t>
            </a:r>
          </a:p>
        </p:txBody>
      </p:sp>
      <p:sp>
        <p:nvSpPr>
          <p:cNvPr id="10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“</a:t>
            </a:r>
            <a:r>
              <a:rPr i="1"/>
              <a:t>Participant”</a:t>
            </a:r>
            <a:r>
              <a:t>: TEE를 사용해야 하며, 블록체인을 유지하고 다른 참가자들의 read, write를 돕기 위한 루틴을 수행한다. (채굴자)</a:t>
            </a:r>
          </a:p>
          <a:p>
            <a:pPr>
              <a:defRPr sz="2200"/>
            </a:pPr>
            <a:r>
              <a:t>“</a:t>
            </a:r>
            <a:r>
              <a:rPr i="1"/>
              <a:t>Client”</a:t>
            </a:r>
            <a:r>
              <a:t>: 블록체인과 참가자들의 read, write에 의존한다. (일반 노드)</a:t>
            </a:r>
          </a:p>
          <a:p>
            <a:pPr>
              <a:defRPr sz="2200"/>
            </a:pPr>
            <a:r>
              <a:t>“</a:t>
            </a:r>
            <a:r>
              <a:rPr i="1"/>
              <a:t>Trusted platform vendor”</a:t>
            </a:r>
            <a:r>
              <a:t>: 참가자들의 TEE내에 있는 알고리즘의 실행이 올바르게 돌아가도록 통제한다.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클라이언트는 참가자를 검증할 수 없으므로, 모든 데이터에 서명을 함으로써 블록체인의 내용을 보호한다.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[배경지식] TEE (Intel SGX)</a:t>
            </a:r>
          </a:p>
        </p:txBody>
      </p:sp>
      <p:sp>
        <p:nvSpPr>
          <p:cNvPr id="104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본 논문은 Intel SGX를 기반으로 한다.</a:t>
            </a:r>
          </a:p>
          <a:p>
            <a:pPr>
              <a:defRPr sz="2200"/>
            </a:pPr>
            <a:r>
              <a:t>기존의 TEE의 2가지 attestation (isolation, remote)를 제공한다.</a:t>
            </a:r>
          </a:p>
          <a:p>
            <a:pPr>
              <a:defRPr sz="2200"/>
            </a:pPr>
            <a:r>
              <a:t>Intel SGX만의 relative timestamp와 monotonic counter를 제공한다.</a:t>
            </a:r>
          </a:p>
          <a:p>
            <a:pPr>
              <a:defRPr sz="2200"/>
            </a:pPr>
            <a:r>
              <a:t>또한 anonymous, pseudonymous attestation을 사용하는 EPID(Enhanced Privacy ID)를 사용한다.</a:t>
            </a:r>
          </a:p>
          <a:p>
            <a:pPr>
              <a:defRPr sz="2200"/>
            </a:pPr>
          </a:p>
          <a:p>
            <a:pPr>
              <a:defRPr sz="2200"/>
            </a:pPr>
            <a:r>
              <a:t>TEE를 초기화할 때, platform은 TEE의 암호화 identity를 제공하는 코드 및 데이터의 해시값(measurement)를 제공한다.</a:t>
            </a:r>
          </a:p>
          <a:p>
            <a:pPr>
              <a:defRPr sz="2200"/>
            </a:pPr>
            <a:r>
              <a:t>Remote attestation을 통해 TEE는 서명된 “report"와 원격에서 검증가능한 “quote”의 계산 결과를 검증한다. </a:t>
            </a:r>
          </a:p>
          <a:p>
            <a:pPr lvl="1" marL="685800" indent="-228600">
              <a:defRPr sz="2200"/>
            </a:pPr>
            <a:r>
              <a:t>이를 통하여 적절한 계산으로부터 결과값이 도출되었다는 것을 증명한다.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[TEE-based] Proof-of-Work</a:t>
            </a:r>
          </a:p>
        </p:txBody>
      </p:sp>
      <p:sp>
        <p:nvSpPr>
          <p:cNvPr id="108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134"/>
            </a:pPr>
            <a:r>
              <a:t>PoW는 ASIC에 저항성을 가져야 한다.</a:t>
            </a:r>
          </a:p>
          <a:p>
            <a:pPr marL="221742" indent="-221742" defTabSz="886968">
              <a:spcBef>
                <a:spcPts val="900"/>
              </a:spcBef>
              <a:defRPr sz="2134"/>
            </a:pPr>
            <a:r>
              <a:t>이 때, TEE를 사용하여 이러한 문제를 해결할 수 있다.</a:t>
            </a:r>
          </a:p>
          <a:p>
            <a:pPr marL="221742" indent="-221742" defTabSz="886968">
              <a:spcBef>
                <a:spcPts val="900"/>
              </a:spcBef>
              <a:defRPr sz="2134"/>
            </a:pPr>
            <a:r>
              <a:t>결과적으로, 마이닝 파워가 탈 중앙화되며 mining pool의 이점이 사라진다.</a:t>
            </a:r>
          </a:p>
          <a:p>
            <a:pPr marL="221742" indent="-221742" defTabSz="886968">
              <a:spcBef>
                <a:spcPts val="900"/>
              </a:spcBef>
              <a:defRPr sz="2134"/>
            </a:pPr>
          </a:p>
          <a:p>
            <a:pPr marL="221742" indent="-221742" defTabSz="886968">
              <a:spcBef>
                <a:spcPts val="900"/>
              </a:spcBef>
              <a:defRPr sz="2134"/>
            </a:pPr>
          </a:p>
          <a:p>
            <a:pPr marL="221742" indent="-221742" defTabSz="886968">
              <a:spcBef>
                <a:spcPts val="900"/>
              </a:spcBef>
              <a:defRPr sz="2134"/>
            </a:pPr>
          </a:p>
          <a:p>
            <a:pPr marL="221742" indent="-221742" defTabSz="886968">
              <a:spcBef>
                <a:spcPts val="900"/>
              </a:spcBef>
              <a:defRPr sz="2134"/>
            </a:pPr>
          </a:p>
          <a:p>
            <a:pPr marL="221742" indent="-221742" defTabSz="886968">
              <a:spcBef>
                <a:spcPts val="900"/>
              </a:spcBef>
              <a:defRPr sz="2134"/>
            </a:pPr>
          </a:p>
          <a:p>
            <a:pPr marL="221742" indent="-221742" defTabSz="886968">
              <a:spcBef>
                <a:spcPts val="900"/>
              </a:spcBef>
              <a:defRPr sz="2134"/>
            </a:pPr>
            <a:r>
              <a:t>Nonce: 새로 채굴된 블록의 헤더, difficulty: target hash</a:t>
            </a:r>
          </a:p>
          <a:p>
            <a:pPr marL="221742" indent="-221742" defTabSz="886968">
              <a:spcBef>
                <a:spcPts val="900"/>
              </a:spcBef>
              <a:defRPr sz="2134"/>
            </a:pPr>
            <a:r>
              <a:t>null: anonymous random base EPID signature</a:t>
            </a:r>
          </a:p>
          <a:p>
            <a:pPr marL="221742" indent="-221742" defTabSz="886968">
              <a:spcBef>
                <a:spcPts val="900"/>
              </a:spcBef>
              <a:defRPr sz="2134"/>
            </a:pPr>
            <a:r>
              <a:t>TEE.attestation -&gt; 알고리즘이 TEE내에서 동작하는지, 코드가 수정되지 않았는지에 대해 measurement에 기반하여 검증하는 proof를 리턴한다.</a:t>
            </a:r>
          </a:p>
        </p:txBody>
      </p:sp>
      <p:pic>
        <p:nvPicPr>
          <p:cNvPr id="109" name="Pasted Graphic.png" descr="Pasted Graphi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1418" y="2402954"/>
            <a:ext cx="6789164" cy="2052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텍스트"/>
          <p:cNvSpPr txBox="1"/>
          <p:nvPr/>
        </p:nvSpPr>
        <p:spPr>
          <a:xfrm>
            <a:off x="1600200" y="2199927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[TEE-based] Proof-of-Time</a:t>
            </a:r>
          </a:p>
        </p:txBody>
      </p:sp>
      <p:sp>
        <p:nvSpPr>
          <p:cNvPr id="114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PoW는 참가자들에게 작업을 강요함으로써 일정 시간이 지나가도록 강제한다.</a:t>
            </a:r>
          </a:p>
          <a:p>
            <a:pPr>
              <a:defRPr sz="2200"/>
            </a:pPr>
            <a:r>
              <a:t>TEE는 이러한 작업 과정 없이 원하는 시간만큼 기다리도록 요구할 수 있다.</a:t>
            </a:r>
          </a:p>
          <a:p>
            <a:pPr>
              <a:defRPr sz="2200"/>
            </a:pPr>
            <a:r>
              <a:t>이를 통해 CPU의 cycle과 자원을 절약하며, 그동안 다른 의미있는 작업을 수행하도록 할 수 있다.</a:t>
            </a: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  <a:r>
              <a:t>TEE의 relative timestamp를 사용한다.</a:t>
            </a:r>
          </a:p>
          <a:p>
            <a:pPr>
              <a:defRPr sz="2200"/>
            </a:pPr>
            <a:r>
              <a:t>duration 기간동안 busy-wait를 하도록 하거나, 외부 프로세스에 제어를 양보한다.</a:t>
            </a:r>
          </a:p>
          <a:p>
            <a:pPr>
              <a:defRPr sz="2200"/>
            </a:pPr>
            <a:r>
              <a:t>MonotonicCounter를 통해 병렬 실행을 하고자 하는 악의적인 참가자를 관리한다.</a:t>
            </a:r>
          </a:p>
        </p:txBody>
      </p:sp>
      <p:pic>
        <p:nvPicPr>
          <p:cNvPr id="115" name="Pasted Graphic 1.png" descr="Pasted Graphic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243" y="2464611"/>
            <a:ext cx="5753514" cy="2141223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텍스트"/>
          <p:cNvSpPr txBox="1"/>
          <p:nvPr/>
        </p:nvSpPr>
        <p:spPr>
          <a:xfrm>
            <a:off x="1625599" y="2508858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9"/>
          <p:cNvSpPr txBox="1"/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[TEE-based] Proof-of-Ownership</a:t>
            </a:r>
          </a:p>
        </p:txBody>
      </p:sp>
      <p:sp>
        <p:nvSpPr>
          <p:cNvPr id="12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2156"/>
            </a:pPr>
            <a:r>
              <a:t>PoW는 작업을 강요함으로써 Sybil attack에 저항성을 갖는다.</a:t>
            </a:r>
          </a:p>
          <a:p>
            <a:pPr marL="224027" indent="-224027" defTabSz="896111">
              <a:spcBef>
                <a:spcPts val="900"/>
              </a:spcBef>
              <a:defRPr sz="2156"/>
            </a:pPr>
            <a:r>
              <a:t>TEE를 사용하게 된다면, 자원을 소모하는 것 대신 가상 참여자를 유지하는 것의 비용을 늘림으로써 물리적으로 제한할 수 있다.</a:t>
            </a:r>
          </a:p>
          <a:p>
            <a:pPr marL="224027" indent="-224027" defTabSz="896111">
              <a:spcBef>
                <a:spcPts val="900"/>
              </a:spcBef>
              <a:defRPr sz="2156"/>
            </a:pPr>
            <a:r>
              <a:t>EPID를 통하여 동일한 CPU로부터 다중 attestation을 했는지에 대해서 드러내는 “pseudonym”을 생성한다.</a:t>
            </a:r>
          </a:p>
          <a:p>
            <a:pPr marL="224027" indent="-224027" defTabSz="896111">
              <a:spcBef>
                <a:spcPts val="900"/>
              </a:spcBef>
              <a:defRPr sz="2156"/>
            </a:pPr>
            <a:r>
              <a:t>이는 CPU의 owner epoch register를 리셋하더라도 동작한다.</a:t>
            </a:r>
          </a:p>
          <a:p>
            <a:pPr marL="224027" indent="-224027" defTabSz="896111">
              <a:spcBef>
                <a:spcPts val="900"/>
              </a:spcBef>
              <a:defRPr sz="2156"/>
            </a:pPr>
          </a:p>
          <a:p>
            <a:pPr marL="224027" indent="-224027" defTabSz="896111">
              <a:spcBef>
                <a:spcPts val="900"/>
              </a:spcBef>
              <a:defRPr sz="2156"/>
            </a:pPr>
          </a:p>
          <a:p>
            <a:pPr marL="224027" indent="-224027" defTabSz="896111">
              <a:spcBef>
                <a:spcPts val="900"/>
              </a:spcBef>
              <a:defRPr sz="2156"/>
            </a:pPr>
          </a:p>
          <a:p>
            <a:pPr marL="224027" indent="-224027" defTabSz="896111">
              <a:spcBef>
                <a:spcPts val="900"/>
              </a:spcBef>
              <a:defRPr sz="2156"/>
            </a:pPr>
          </a:p>
          <a:p>
            <a:pPr marL="224027" indent="-224027" defTabSz="896111">
              <a:spcBef>
                <a:spcPts val="900"/>
              </a:spcBef>
              <a:defRPr sz="2156"/>
            </a:pPr>
            <a:r>
              <a:t>Nonce: block header</a:t>
            </a:r>
          </a:p>
          <a:p>
            <a:pPr marL="224027" indent="-224027" defTabSz="896111">
              <a:spcBef>
                <a:spcPts val="900"/>
              </a:spcBef>
              <a:defRPr sz="2156"/>
            </a:pPr>
            <a:r>
              <a:t>유니크한 pseudonyms로 가장 많은 proof를 가진 블록을 리더로 선택함으로써 합의에 도달할 수 있다.</a:t>
            </a:r>
          </a:p>
        </p:txBody>
      </p:sp>
      <p:pic>
        <p:nvPicPr>
          <p:cNvPr id="121" name="Pasted Graphic 2.png" descr="Pasted Graphic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8745" y="3526860"/>
            <a:ext cx="6914510" cy="151470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텍스트"/>
          <p:cNvSpPr txBox="1"/>
          <p:nvPr/>
        </p:nvSpPr>
        <p:spPr>
          <a:xfrm>
            <a:off x="-893789" y="3550466"/>
            <a:ext cx="127001" cy="467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355600"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