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1" r:id="rId5"/>
    <p:sldId id="282" r:id="rId6"/>
    <p:sldId id="283" r:id="rId7"/>
    <p:sldId id="287" r:id="rId8"/>
    <p:sldId id="285" r:id="rId9"/>
    <p:sldId id="288" r:id="rId10"/>
    <p:sldId id="289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2022. 7. 31.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2022. 7. 31.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QClean/PQClea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5400" dirty="0"/>
              <a:t>Classic </a:t>
            </a:r>
            <a:r>
              <a:rPr lang="en-US" altLang="ko-KR" sz="5400" dirty="0" err="1"/>
              <a:t>McEliece</a:t>
            </a:r>
            <a:r>
              <a:rPr lang="en-US" altLang="ko-KR" sz="5400" dirty="0"/>
              <a:t> Encapsulation </a:t>
            </a:r>
            <a:r>
              <a:rPr lang="ko-KR" altLang="en-US" sz="5400" dirty="0"/>
              <a:t>구현</a:t>
            </a:r>
            <a:br>
              <a:rPr lang="en-US" altLang="ko-KR" dirty="0"/>
            </a:br>
            <a:r>
              <a:rPr lang="en-US" altLang="ko-KR" sz="3600" dirty="0"/>
              <a:t>( </a:t>
            </a:r>
            <a:r>
              <a:rPr lang="en-US" altLang="ko-KR" sz="3600" dirty="0" err="1"/>
              <a:t>PQClean</a:t>
            </a:r>
            <a:r>
              <a:rPr lang="ko-KR" altLang="en-US" sz="3600" dirty="0"/>
              <a:t> 코드 사용법 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/MhuTt9o1_U0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PQClean</a:t>
            </a:r>
            <a:r>
              <a:rPr lang="ko-KR" altLang="en-US" dirty="0"/>
              <a:t> </a:t>
            </a:r>
            <a:r>
              <a:rPr lang="en-US" altLang="ko-KR" dirty="0"/>
              <a:t>Classic</a:t>
            </a:r>
            <a:r>
              <a:rPr lang="ko-KR" altLang="en-US" dirty="0"/>
              <a:t>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NIST </a:t>
            </a:r>
            <a:r>
              <a:rPr lang="en-US" altLang="ko-KR" dirty="0">
                <a:solidFill>
                  <a:srgbClr val="0070C0"/>
                </a:solidFill>
              </a:rPr>
              <a:t>PQC </a:t>
            </a:r>
            <a:r>
              <a:rPr lang="ko-KR" altLang="en-US" dirty="0">
                <a:solidFill>
                  <a:srgbClr val="0070C0"/>
                </a:solidFill>
              </a:rPr>
              <a:t>암호 구현 코드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" altLang="ko-KR" dirty="0">
                <a:hlinkClick r:id="rId2"/>
              </a:rPr>
              <a:t>https://github.com/PQClean/PQClean</a:t>
            </a:r>
            <a:endParaRPr lang="en" altLang="ko-KR" dirty="0"/>
          </a:p>
          <a:p>
            <a:endParaRPr lang="en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216FA0-E0FE-815E-6522-18A5930C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29" y="3308685"/>
            <a:ext cx="1739900" cy="180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489FE5-9CEA-EDA7-E7B6-1C2B3EBB0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464" y="4661569"/>
            <a:ext cx="1995582" cy="1825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47B390-4785-B391-3232-B3A572AF4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100" y="2566738"/>
            <a:ext cx="1458310" cy="148389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1D4FC3-A890-894C-456F-835CC1125B0E}"/>
              </a:ext>
            </a:extLst>
          </p:cNvPr>
          <p:cNvCxnSpPr>
            <a:endCxn id="6" idx="1"/>
          </p:cNvCxnSpPr>
          <p:nvPr/>
        </p:nvCxnSpPr>
        <p:spPr>
          <a:xfrm flipV="1">
            <a:off x="2514600" y="3308685"/>
            <a:ext cx="2502500" cy="741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7FB328-CE84-D3DC-1547-2E32B568C9E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14600" y="4478954"/>
            <a:ext cx="2233864" cy="10951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3F97CA-B5AB-E299-0A0C-381F5D593AFE}"/>
              </a:ext>
            </a:extLst>
          </p:cNvPr>
          <p:cNvSpPr txBox="1"/>
          <p:nvPr/>
        </p:nvSpPr>
        <p:spPr>
          <a:xfrm>
            <a:off x="7339263" y="3265755"/>
            <a:ext cx="4440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공통적으로</a:t>
            </a:r>
            <a:r>
              <a:rPr kumimoji="1" lang="ko-KR" altLang="en-US" dirty="0"/>
              <a:t> 사용되는 코드가 들어있음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AES, SHA, </a:t>
            </a:r>
            <a:r>
              <a:rPr kumimoji="1" lang="en-US" altLang="ko-Kore-KR" dirty="0" err="1"/>
              <a:t>Randombyte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test</a:t>
            </a:r>
            <a:r>
              <a:rPr kumimoji="1" lang="ko-Kore-KR" altLang="en-US" dirty="0"/>
              <a:t>로</a:t>
            </a:r>
            <a:r>
              <a:rPr kumimoji="1" lang="ko-KR" altLang="en-US" dirty="0"/>
              <a:t> 돌려볼 수 </a:t>
            </a:r>
            <a:r>
              <a:rPr kumimoji="1" lang="ko-KR" altLang="en-US" dirty="0" err="1"/>
              <a:t>있도</a:t>
            </a:r>
            <a:r>
              <a:rPr kumimoji="1" lang="ko-KR" altLang="en-US" dirty="0"/>
              <a:t> 구현된 코드 제공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PQClean</a:t>
            </a:r>
            <a:r>
              <a:rPr lang="en-US" altLang="ko-KR" dirty="0"/>
              <a:t> Test</a:t>
            </a:r>
            <a:r>
              <a:rPr lang="ko-KR" altLang="en-US" dirty="0"/>
              <a:t>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D1BE8-0F5F-F81E-B6FB-3374D417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07433"/>
            <a:ext cx="1828800" cy="152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649126-B99A-FC1B-D66A-6A825B83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23" y="1307433"/>
            <a:ext cx="1562100" cy="256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2DED60-8724-BC94-C64B-2C17D85BE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3048670"/>
            <a:ext cx="1955800" cy="27813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BEDBD-34C6-2A6C-2D9A-4CDE54EDD8A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515979" y="1961147"/>
            <a:ext cx="1807744" cy="62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66E94E-7B6F-D88F-112F-0587BADB0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492" y="1307433"/>
            <a:ext cx="1790700" cy="12573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6AF1CC-49D3-A9EA-7B9F-9E976F1F48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031" y="3486484"/>
            <a:ext cx="4201642" cy="261954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D9C75D8-8851-ECA6-0BA3-060F7EB7F2C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894721" y="2468478"/>
            <a:ext cx="1457131" cy="1018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A43EE-7D5E-F9AB-F288-D1E9201BF595}"/>
              </a:ext>
            </a:extLst>
          </p:cNvPr>
          <p:cNvSpPr/>
          <p:nvPr/>
        </p:nvSpPr>
        <p:spPr>
          <a:xfrm>
            <a:off x="3206416" y="1816768"/>
            <a:ext cx="1864895" cy="2947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76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PQClean</a:t>
            </a:r>
            <a:r>
              <a:rPr lang="en-US" altLang="ko-KR" dirty="0"/>
              <a:t> Test</a:t>
            </a:r>
            <a:r>
              <a:rPr lang="ko-KR" altLang="en-US" dirty="0"/>
              <a:t> 코드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B6738A-A97E-F358-42A5-82015FE6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8" y="2438825"/>
            <a:ext cx="3908039" cy="27071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EE73A9-BAE5-F28E-C7A8-E40B23D3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81" y="6081798"/>
            <a:ext cx="4644858" cy="6527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169586-CDCE-CC44-C52C-A9E2E39A1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805" y="3830930"/>
            <a:ext cx="6297808" cy="174892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44FB7B-856F-EBD4-CFEF-A5466A60E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3" y="1548663"/>
            <a:ext cx="5810411" cy="178032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BC9050-F314-CE55-47E5-05109318C8C9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8685709" y="3328987"/>
            <a:ext cx="0" cy="501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99D8C7-C34E-5658-8F9B-288D162092F1}"/>
              </a:ext>
            </a:extLst>
          </p:cNvPr>
          <p:cNvSpPr txBox="1"/>
          <p:nvPr/>
        </p:nvSpPr>
        <p:spPr>
          <a:xfrm>
            <a:off x="730728" y="19852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api.h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파일</a:t>
            </a:r>
            <a:r>
              <a:rPr kumimoji="1" lang="ko-KR" altLang="en-US" dirty="0"/>
              <a:t> 내부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1364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r>
              <a:rPr lang="en-US" altLang="ko-KR" dirty="0"/>
              <a:t> Encapsulation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BCC43F-E4D5-C33A-C703-B60D96AA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897244"/>
            <a:ext cx="4814559" cy="3459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D96F50-0560-298B-3D51-101FC8B18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0285"/>
            <a:ext cx="5480449" cy="2142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F0B0F4-0174-0BAE-1710-6195368B76E9}"/>
              </a:ext>
            </a:extLst>
          </p:cNvPr>
          <p:cNvSpPr/>
          <p:nvPr/>
        </p:nvSpPr>
        <p:spPr>
          <a:xfrm>
            <a:off x="727910" y="3428999"/>
            <a:ext cx="3615490" cy="228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485CE-380B-B01A-FBEB-40A841E325AC}"/>
              </a:ext>
            </a:extLst>
          </p:cNvPr>
          <p:cNvSpPr/>
          <p:nvPr/>
        </p:nvSpPr>
        <p:spPr>
          <a:xfrm>
            <a:off x="6577264" y="3493768"/>
            <a:ext cx="4407568" cy="4706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9B39AA-AA0E-7703-FFA8-354DC6EEB742}"/>
              </a:ext>
            </a:extLst>
          </p:cNvPr>
          <p:cNvSpPr/>
          <p:nvPr/>
        </p:nvSpPr>
        <p:spPr>
          <a:xfrm>
            <a:off x="727910" y="3771497"/>
            <a:ext cx="4132848" cy="228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16E72-60B7-5CB3-0089-5B778DAB4496}"/>
              </a:ext>
            </a:extLst>
          </p:cNvPr>
          <p:cNvSpPr/>
          <p:nvPr/>
        </p:nvSpPr>
        <p:spPr>
          <a:xfrm>
            <a:off x="6577264" y="3964406"/>
            <a:ext cx="1399673" cy="264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591A57-1D0D-EF2F-9D0A-5AC5B0F71C19}"/>
              </a:ext>
            </a:extLst>
          </p:cNvPr>
          <p:cNvSpPr/>
          <p:nvPr/>
        </p:nvSpPr>
        <p:spPr>
          <a:xfrm>
            <a:off x="6577263" y="4224289"/>
            <a:ext cx="1399673" cy="264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30AEA0-E834-16B4-99FF-E105FC6BB54C}"/>
              </a:ext>
            </a:extLst>
          </p:cNvPr>
          <p:cNvSpPr/>
          <p:nvPr/>
        </p:nvSpPr>
        <p:spPr>
          <a:xfrm>
            <a:off x="6577262" y="4488583"/>
            <a:ext cx="1814764" cy="264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336CF-97FF-BAE2-D707-EC2A91DF9D06}"/>
              </a:ext>
            </a:extLst>
          </p:cNvPr>
          <p:cNvSpPr/>
          <p:nvPr/>
        </p:nvSpPr>
        <p:spPr>
          <a:xfrm>
            <a:off x="727910" y="4313321"/>
            <a:ext cx="3916279" cy="1752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7E5CC9-C7F8-A930-07EF-8A1E475F16BC}"/>
              </a:ext>
            </a:extLst>
          </p:cNvPr>
          <p:cNvSpPr/>
          <p:nvPr/>
        </p:nvSpPr>
        <p:spPr>
          <a:xfrm>
            <a:off x="727909" y="4648466"/>
            <a:ext cx="3489159" cy="17526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C20CE8-90F0-A21B-54BF-A25A70A33E4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43400" y="3543300"/>
            <a:ext cx="2233864" cy="1857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561E78A-7E48-72BF-0342-9B100C79238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860758" y="3885798"/>
            <a:ext cx="1716506" cy="2107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5B6A61-DC12-B96C-8534-6EB4C3337E98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4644189" y="4356436"/>
            <a:ext cx="1933074" cy="445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5E9A06-BA70-E3D8-9720-E033C315716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4217068" y="4620730"/>
            <a:ext cx="2360194" cy="11536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1E8F6531-48AC-8F3F-601F-C990DC128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8426"/>
              </p:ext>
            </p:extLst>
          </p:nvPr>
        </p:nvGraphicFramePr>
        <p:xfrm>
          <a:off x="4262186" y="5881169"/>
          <a:ext cx="39132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381">
                  <a:extLst>
                    <a:ext uri="{9D8B030D-6E8A-4147-A177-3AD203B41FA5}">
                      <a16:colId xmlns:a16="http://schemas.microsoft.com/office/drawing/2014/main" val="2602515763"/>
                    </a:ext>
                  </a:extLst>
                </a:gridCol>
                <a:gridCol w="1171890">
                  <a:extLst>
                    <a:ext uri="{9D8B030D-6E8A-4147-A177-3AD203B41FA5}">
                      <a16:colId xmlns:a16="http://schemas.microsoft.com/office/drawing/2014/main" val="2072325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46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96-Byte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32-Byte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28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7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r>
              <a:rPr lang="en-US" altLang="ko-KR" dirty="0"/>
              <a:t> Encapsulation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491EAA-FC0F-0BC7-C575-CB33A9892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4" y="1032986"/>
            <a:ext cx="6755732" cy="792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D73338-C82F-F285-5101-47059F831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4" y="1888958"/>
            <a:ext cx="5141296" cy="4860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9E7342-5E59-3F35-178E-CCB4C642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889" y="1229425"/>
            <a:ext cx="4617732" cy="5261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9F223D-C77F-50ED-CB52-0887338B8C0E}"/>
              </a:ext>
            </a:extLst>
          </p:cNvPr>
          <p:cNvSpPr/>
          <p:nvPr/>
        </p:nvSpPr>
        <p:spPr>
          <a:xfrm>
            <a:off x="701699" y="4035100"/>
            <a:ext cx="3015816" cy="1323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390BA-A64D-04CA-11EF-E0D45FF90CFB}"/>
              </a:ext>
            </a:extLst>
          </p:cNvPr>
          <p:cNvSpPr txBox="1"/>
          <p:nvPr/>
        </p:nvSpPr>
        <p:spPr>
          <a:xfrm>
            <a:off x="2444835" y="367570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FF0000"/>
                </a:solidFill>
              </a:rPr>
              <a:t>최적화</a:t>
            </a:r>
            <a:r>
              <a:rPr kumimoji="1" lang="ko-KR" altLang="en-US" dirty="0">
                <a:solidFill>
                  <a:srgbClr val="FF0000"/>
                </a:solidFill>
              </a:rPr>
              <a:t> 부분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DC447D-E340-A9F3-7AA6-2E9706791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000" y="3105392"/>
            <a:ext cx="6793352" cy="29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r>
              <a:rPr lang="en-US" altLang="ko-KR" dirty="0"/>
              <a:t> Encapsulation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D77482-01EB-51D6-5C19-725B886D8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6" y="1352430"/>
            <a:ext cx="5369814" cy="50768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D1ED29-9677-3A0F-27F4-9D8A4697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563" y="1979484"/>
            <a:ext cx="3670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8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r>
              <a:rPr lang="en-US" altLang="ko-KR" dirty="0"/>
              <a:t> Encapsulation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670F6-5069-615B-4D54-16981CEB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0" y="1352431"/>
            <a:ext cx="5369814" cy="50768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EA3A5D-E1DF-B958-3A0C-C6A318CE5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42" y="1713396"/>
            <a:ext cx="1422400" cy="398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B02A3-E83C-21ED-A541-41E255B46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248" y="4682238"/>
            <a:ext cx="1574800" cy="167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4DE1C9-B0E0-79A1-225E-EE2B18720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4598" y="3135796"/>
            <a:ext cx="1562100" cy="1143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3EFA2-4FAD-BC17-7156-EA269AD45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447" y="1297254"/>
            <a:ext cx="1524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r>
              <a:rPr lang="en-US" altLang="ko-KR" dirty="0"/>
              <a:t> Encapsulation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성능 측정 결과</a:t>
            </a:r>
            <a:endParaRPr lang="en-US" altLang="ko-KR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93029F-0BB9-DADB-AA61-5C23017D1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2784"/>
              </p:ext>
            </p:extLst>
          </p:nvPr>
        </p:nvGraphicFramePr>
        <p:xfrm>
          <a:off x="838199" y="3429000"/>
          <a:ext cx="10515602" cy="1344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490420950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3752253601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1772595924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2714964116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3143226452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140559601"/>
                    </a:ext>
                  </a:extLst>
                </a:gridCol>
              </a:tblGrid>
              <a:tr h="345181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Type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Classic </a:t>
                      </a:r>
                      <a:r>
                        <a:rPr lang="en" sz="1000" b="1" u="none" strike="noStrike" dirty="0" err="1">
                          <a:effectLst/>
                        </a:rPr>
                        <a:t>McEliece</a:t>
                      </a:r>
                      <a:r>
                        <a:rPr lang="en" sz="1000" b="1" u="none" strike="noStrike" dirty="0">
                          <a:effectLst/>
                        </a:rPr>
                        <a:t> 348864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Classic </a:t>
                      </a:r>
                      <a:r>
                        <a:rPr lang="en" sz="1000" b="1" u="none" strike="noStrike" dirty="0" err="1">
                          <a:effectLst/>
                        </a:rPr>
                        <a:t>McEliece</a:t>
                      </a:r>
                      <a:r>
                        <a:rPr lang="en" sz="1000" b="1" u="none" strike="noStrike" dirty="0">
                          <a:effectLst/>
                        </a:rPr>
                        <a:t> 460896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Classic </a:t>
                      </a:r>
                      <a:r>
                        <a:rPr lang="en" sz="1000" b="1" u="none" strike="noStrike" dirty="0" err="1">
                          <a:effectLst/>
                        </a:rPr>
                        <a:t>McEliece</a:t>
                      </a:r>
                      <a:r>
                        <a:rPr lang="en" sz="1000" b="1" u="none" strike="noStrike" dirty="0">
                          <a:effectLst/>
                        </a:rPr>
                        <a:t> 6688128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Classic </a:t>
                      </a:r>
                      <a:r>
                        <a:rPr lang="en" sz="1000" b="1" u="none" strike="noStrike" dirty="0" err="1">
                          <a:effectLst/>
                        </a:rPr>
                        <a:t>McEliece</a:t>
                      </a:r>
                      <a:r>
                        <a:rPr lang="en" sz="1000" b="1" u="none" strike="noStrike" dirty="0">
                          <a:effectLst/>
                        </a:rPr>
                        <a:t> 6960119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Classic </a:t>
                      </a:r>
                      <a:r>
                        <a:rPr lang="en" sz="1000" b="1" u="none" strike="noStrike" dirty="0" err="1">
                          <a:effectLst/>
                        </a:rPr>
                        <a:t>McEliece</a:t>
                      </a:r>
                      <a:r>
                        <a:rPr lang="en" sz="1000" b="1" u="none" strike="noStrike" dirty="0">
                          <a:effectLst/>
                        </a:rPr>
                        <a:t> 8192128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06812"/>
                  </a:ext>
                </a:extLst>
              </a:tr>
              <a:tr h="327014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555789.625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1236170.406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2299348.188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2636024.438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2808967.125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412351"/>
                  </a:ext>
                </a:extLst>
              </a:tr>
              <a:tr h="327014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 err="1">
                          <a:effectLst/>
                        </a:rPr>
                        <a:t>Assambly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39512.469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80643.813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155855.156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345173.813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195299.188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250661"/>
                  </a:ext>
                </a:extLst>
              </a:tr>
              <a:tr h="345181"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u="none" strike="noStrike" dirty="0">
                          <a:effectLst/>
                        </a:rPr>
                        <a:t>C/</a:t>
                      </a:r>
                      <a:r>
                        <a:rPr lang="en" sz="1000" b="1" u="none" strike="noStrike" dirty="0" err="1">
                          <a:effectLst/>
                        </a:rPr>
                        <a:t>Assambly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>
                          <a:effectLst/>
                        </a:rPr>
                        <a:t>14.066 </a:t>
                      </a:r>
                      <a:endParaRPr lang="en-US" altLang="ko-Kore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15.329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14.753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7.637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000" u="none" strike="noStrike" dirty="0">
                          <a:effectLst/>
                        </a:rPr>
                        <a:t>14.383 </a:t>
                      </a:r>
                      <a:endParaRPr lang="en-US" altLang="ko-Kore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089" marR="8089" marT="80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47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29164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128</Words>
  <Application>Microsoft Macintosh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AppleGothic</vt:lpstr>
      <vt:lpstr>맑은 고딕</vt:lpstr>
      <vt:lpstr>Arial</vt:lpstr>
      <vt:lpstr>CryptoCraft 테마</vt:lpstr>
      <vt:lpstr>제목 테마</vt:lpstr>
      <vt:lpstr>Classic McEliece Encapsulation 구현 ( PQClean 코드 사용법 )</vt:lpstr>
      <vt:lpstr>PQClean Classic McEliece</vt:lpstr>
      <vt:lpstr>PQClean Test 코드</vt:lpstr>
      <vt:lpstr>PQClean Test 코드</vt:lpstr>
      <vt:lpstr>Classic McEliece Encapsulation</vt:lpstr>
      <vt:lpstr>Classic McEliece Encapsulation</vt:lpstr>
      <vt:lpstr>Classic McEliece Encapsulation</vt:lpstr>
      <vt:lpstr>Classic McEliece Encapsulation</vt:lpstr>
      <vt:lpstr>Classic McEliece Encapsulation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66</cp:revision>
  <dcterms:created xsi:type="dcterms:W3CDTF">2019-03-05T04:29:07Z</dcterms:created>
  <dcterms:modified xsi:type="dcterms:W3CDTF">2022-07-31T14:11:50Z</dcterms:modified>
</cp:coreProperties>
</file>