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99" r:id="rId3"/>
    <p:sldId id="400" r:id="rId4"/>
    <p:sldId id="401" r:id="rId5"/>
    <p:sldId id="403" r:id="rId6"/>
    <p:sldId id="404" r:id="rId7"/>
    <p:sldId id="413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5" r:id="rId17"/>
    <p:sldId id="414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0"/>
    <p:restoredTop sz="94720"/>
  </p:normalViewPr>
  <p:slideViewPr>
    <p:cSldViewPr snapToGrid="0" snapToObjects="1">
      <p:cViewPr>
        <p:scale>
          <a:sx n="203" d="100"/>
          <a:sy n="203" d="100"/>
        </p:scale>
        <p:origin x="17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D005-74FF-9C44-B445-4AEDF4100457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69A90-E9DA-1343-9C43-DB8948000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5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9910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146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49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476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76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995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44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53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97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77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27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EEF21-1B9C-0DBC-F9EB-C87E7582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3C4731-62F5-33D8-E898-1DD5B0EB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EACE5-582B-AC79-AB31-66B2D2A5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AEC5-C234-AFAB-1684-583F7B95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8B71B-41E5-ABA9-F262-60EB2016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54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E68B-727D-BFDC-275C-1745D976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EBE20-EF6D-E98E-399B-A777F46E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43D02-5AE1-141B-A068-CC129987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EA4B7-37EB-22BC-722C-E153F06E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A586D-ED10-B30C-B63B-20565133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844374-DF87-B33C-5FC9-71A0359AC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85690-3992-0627-F665-ABEF8B3D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06667-8B4E-75B8-BADE-1FCD72DB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B7817-BA00-14EB-E309-AC854934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C32DA-26CB-ECAC-3438-6FA7360A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19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88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27335-8E8B-E3BC-7B4A-AFEF9A41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40C1C-D300-72F7-1E86-B01C40E9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7E0E5-11B8-1AB2-43C6-58652A14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5DA7-FC3C-CEC7-CC97-B8E32AF0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28DBF-2271-EBBB-CD81-2C4A21B8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57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0552D-65E9-E642-2987-E043D139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1EBB9-47B5-4940-49E7-C2708728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62764-1AE5-B253-01F2-42E9445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CF9B8-E6A2-B651-B2BB-7434524B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F6E48-D6BD-45D6-D650-5DEB4357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8A0E3-C112-FEB5-4D39-D74E846E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74DF4-5A77-F1C9-F658-BBB5C8B41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E5B39-487D-486F-51D7-C448EF54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224CD-549D-8C6A-264A-68597BED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D86E7-D47F-A095-F674-AA8B0224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2E023-F800-DD1F-1768-9388015C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03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4DD4A-6E6C-9FD4-E84C-28F7C703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1D9F0-8AA6-DAFC-F8E0-0E1D195D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D1A362-1297-74AE-DD63-F63E6735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716AB-9CE8-7A0A-7553-A73EF40A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6D861A-686C-304E-58BB-1D1AE9F1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70E69E-821D-E25C-8D62-C88BF04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67237-1767-109F-FD48-6D9D7E89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CD00D-BC6F-A3EF-5FEF-1EDAF5D3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132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3280F-D86C-3554-E74F-CEB23932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AA388-0726-F38F-9029-6486756D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45F044-A3C3-3DB6-2C07-D4ECF8B4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50DE9-0775-94B6-84FA-8122C970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7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80B62-B25B-708B-B90B-653F230D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177D68-C5F9-385E-3DE6-59963E56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9A875-B596-F433-C9CF-72EBD99E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18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38477-EA5A-64F1-3DC1-5E24882B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27BB2-9326-2B74-B247-6FCFD75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39598-B776-E5BD-C6C3-B0EB1A13C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25CAD-0217-1AC6-7708-712B66AF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118F7-1580-0683-42E1-35E5A727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12C2D4-3A80-195A-C668-58C824E2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10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A8A3-8405-EA35-95DA-78B8D52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0F7080-4634-1A07-AB64-87C00AB1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0CDDD-0FEB-9E69-9B4D-481884A3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98D20-84CD-BCBB-A30B-48F83BA1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14EC2-B0EB-5EB7-7518-FFC86B44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54F6D-B9F6-CDE4-31F4-3C08EADB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6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8EBFF7-8714-3574-D49A-613AD64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7FB52-CA4C-98D8-E6E4-80ED9514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46AC0-516C-5DAE-4450-105CA1818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46B7-B432-024A-998A-7AE21C2DF859}" type="datetimeFigureOut">
              <a:rPr kumimoji="1" lang="ko-Kore-KR" altLang="en-US" smtClean="0"/>
              <a:t>2022. 7. 17.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937F8-AD8A-1010-0485-BAF8C52F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E872D-32C4-6029-4193-0AEF7006E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DCB10-609B-9C4F-9F49-AC6305752D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834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B3B07-92AF-C7E8-9D62-77DB1C20F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53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000" dirty="0"/>
              <a:t>“</a:t>
            </a:r>
            <a:r>
              <a:rPr kumimoji="1" lang="en-US" altLang="ko-KR" sz="5000" b="1" dirty="0"/>
              <a:t>Concrete quantum cryptanalysis of binary elliptic curves” </a:t>
            </a:r>
            <a:br>
              <a:rPr kumimoji="1" lang="en-US" altLang="ko-KR" sz="5000" b="1" dirty="0"/>
            </a:br>
            <a:r>
              <a:rPr kumimoji="1" lang="ko-KR" altLang="en-US" sz="5000" dirty="0">
                <a:solidFill>
                  <a:schemeClr val="accent1"/>
                </a:solidFill>
              </a:rPr>
              <a:t>리뷰 및 </a:t>
            </a:r>
            <a:r>
              <a:rPr kumimoji="1" lang="en-US" altLang="ko-KR" sz="5000" b="1" dirty="0">
                <a:solidFill>
                  <a:schemeClr val="accent1"/>
                </a:solidFill>
              </a:rPr>
              <a:t>Future Work</a:t>
            </a:r>
            <a:endParaRPr kumimoji="1" lang="ko-Kore-KR" altLang="en-US" sz="50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A0F24-3CC4-A4C2-68C3-55BDD80C9F0D}"/>
              </a:ext>
            </a:extLst>
          </p:cNvPr>
          <p:cNvSpPr txBox="1"/>
          <p:nvPr/>
        </p:nvSpPr>
        <p:spPr>
          <a:xfrm>
            <a:off x="5317298" y="51607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장경배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58B8BA-B6D6-B9A7-24CE-02284B540FFA}"/>
              </a:ext>
            </a:extLst>
          </p:cNvPr>
          <p:cNvSpPr/>
          <p:nvPr/>
        </p:nvSpPr>
        <p:spPr>
          <a:xfrm>
            <a:off x="4394898" y="5699435"/>
            <a:ext cx="295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https://youtu.be/JfToXYV7fxE</a:t>
            </a:r>
          </a:p>
        </p:txBody>
      </p:sp>
    </p:spTree>
    <p:extLst>
      <p:ext uri="{BB962C8B-B14F-4D97-AF65-F5344CB8AC3E}">
        <p14:creationId xmlns:p14="http://schemas.microsoft.com/office/powerpoint/2010/main" val="190514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Curve </a:t>
                </a:r>
                <a:r>
                  <a:rPr kumimoji="1" lang="ko-Kore-KR" altLang="en-US" sz="2400" dirty="0"/>
                  <a:t>상에서의 </a:t>
                </a:r>
                <a:r>
                  <a:rPr kumimoji="1" lang="en-US" altLang="ko-Kore-KR" sz="2400" dirty="0"/>
                  <a:t>Scalar Multiplication? 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Double and ADD </a:t>
                </a:r>
                <a:r>
                  <a:rPr kumimoji="1" lang="en-US" altLang="ko-Kore-KR" sz="2400" dirty="0"/>
                  <a:t>Scalar Multiplication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addition</a:t>
                </a:r>
                <a:r>
                  <a:rPr kumimoji="1" lang="ko-Kore-KR" altLang="en-US" sz="2400" dirty="0"/>
                  <a:t>의 연속</a:t>
                </a:r>
                <a:r>
                  <a:rPr kumimoji="1" lang="en-US" altLang="ko-Kore-KR" sz="2400" dirty="0"/>
                  <a:t> </a:t>
                </a:r>
                <a:endParaRPr kumimoji="1" lang="en-US" altLang="ko-Kore-KR" sz="24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Ex) 5P</a:t>
                </a: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1.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      2.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3.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5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</a:t>
                </a:r>
                <a:endParaRPr kumimoji="1" lang="en-US" altLang="ko-Kore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blipFill>
                <a:blip r:embed="rId3"/>
                <a:stretch>
                  <a:fillRect l="-630" t="-28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E8BD877-18C1-1B04-1902-193E758D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25" y="2151596"/>
            <a:ext cx="6829065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Point Addition?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ym typeface="Wingdings" pitchFamily="2" charset="2"/>
              </a:rPr>
              <a:t>다양한 연산들의 조합</a:t>
            </a:r>
            <a:endParaRPr kumimoji="1" lang="en-US" altLang="ko-Kore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26953D-E069-347F-0876-680D26D7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6" y="2173367"/>
            <a:ext cx="10076033" cy="208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A08517-C119-4123-BD2F-C97DD40BBAE9}"/>
              </a:ext>
            </a:extLst>
          </p:cNvPr>
          <p:cNvSpPr/>
          <p:nvPr/>
        </p:nvSpPr>
        <p:spPr>
          <a:xfrm>
            <a:off x="729342" y="2185686"/>
            <a:ext cx="4354286" cy="316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554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Point Addition?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ym typeface="Wingdings" pitchFamily="2" charset="2"/>
              </a:rPr>
              <a:t>해당 논문에서는 </a:t>
            </a:r>
            <a:r>
              <a:rPr kumimoji="1" lang="en-US" altLang="ko-Kore-KR" sz="2400" b="1" dirty="0">
                <a:sym typeface="Wingdings" pitchFamily="2" charset="2"/>
              </a:rPr>
              <a:t>Point Addition</a:t>
            </a:r>
            <a:r>
              <a:rPr kumimoji="1" lang="ko-Kore-KR" altLang="en-US" sz="2400" b="1" dirty="0">
                <a:sym typeface="Wingdings" pitchFamily="2" charset="2"/>
              </a:rPr>
              <a:t>을 위한 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다양한 </a:t>
            </a:r>
            <a:r>
              <a:rPr kumimoji="1" lang="en-US" altLang="ko-Kore-KR" sz="2400" b="1" dirty="0">
                <a:solidFill>
                  <a:schemeClr val="accent1"/>
                </a:solidFill>
                <a:sym typeface="Wingdings" pitchFamily="2" charset="2"/>
              </a:rPr>
              <a:t>Binary Filed Arithmetic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의 양자 구현에 대해 설명</a:t>
            </a:r>
            <a:r>
              <a:rPr kumimoji="1" lang="ko-Kore-KR" altLang="en-US" sz="2400" b="1" dirty="0">
                <a:sym typeface="Wingdings" pitchFamily="2" charset="2"/>
              </a:rPr>
              <a:t>하고 있음</a:t>
            </a:r>
            <a:endParaRPr kumimoji="1" lang="en-US" altLang="ko-Kore-KR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D849B-A433-F88A-6618-436BA6B4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2" y="2621240"/>
            <a:ext cx="6256424" cy="1354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37EF3-08F3-F6B3-F355-65E4F6862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7" y="4129343"/>
            <a:ext cx="1948615" cy="319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02D468-D2D6-BB56-7684-08207DC4B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1" y="4611546"/>
            <a:ext cx="1388145" cy="293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A8F82-5F9E-6245-BF32-7839A9525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71" y="5111224"/>
            <a:ext cx="4627146" cy="225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01AD37-43A9-3CE3-3E15-2AC25D0C7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86" y="5567358"/>
            <a:ext cx="3531589" cy="2783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289BB9-0DF2-5B06-B9C9-F7F66D022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019" y="6076741"/>
            <a:ext cx="2729624" cy="286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59C58D-CA9D-68F1-A626-A8D432296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275" y="3771399"/>
            <a:ext cx="6882066" cy="7158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6B04C3-BB90-8D62-0F41-27ABEBA0DB1C}"/>
              </a:ext>
            </a:extLst>
          </p:cNvPr>
          <p:cNvCxnSpPr>
            <a:cxnSpLocks/>
          </p:cNvCxnSpPr>
          <p:nvPr/>
        </p:nvCxnSpPr>
        <p:spPr>
          <a:xfrm flipV="1">
            <a:off x="2487088" y="4118457"/>
            <a:ext cx="1932512" cy="159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75E32-6F0D-D3DE-586C-7711242E297A}"/>
              </a:ext>
            </a:extLst>
          </p:cNvPr>
          <p:cNvSpPr txBox="1"/>
          <p:nvPr/>
        </p:nvSpPr>
        <p:spPr>
          <a:xfrm>
            <a:off x="6541137" y="4611546"/>
            <a:ext cx="507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공동 저자 </a:t>
            </a:r>
            <a:r>
              <a:rPr kumimoji="1" lang="en-US" altLang="ko-Kore-KR" b="1" dirty="0"/>
              <a:t>Van Hoof</a:t>
            </a:r>
            <a:r>
              <a:rPr kumimoji="1" lang="ko-Kore-KR" altLang="en-US" b="1" dirty="0"/>
              <a:t>의 양자 카라추바 곱셈을 사용</a:t>
            </a:r>
          </a:p>
        </p:txBody>
      </p:sp>
    </p:spTree>
    <p:extLst>
      <p:ext uri="{BB962C8B-B14F-4D97-AF65-F5344CB8AC3E}">
        <p14:creationId xmlns:p14="http://schemas.microsoft.com/office/powerpoint/2010/main" val="19519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ym typeface="Wingdings" pitchFamily="2" charset="2"/>
              </a:rPr>
              <a:t>Inversion </a:t>
            </a:r>
            <a:r>
              <a:rPr kumimoji="1" lang="ko-KR" altLang="en-US" sz="2400" b="1" dirty="0">
                <a:sym typeface="Wingdings" pitchFamily="2" charset="2"/>
              </a:rPr>
              <a:t>비교</a:t>
            </a:r>
            <a:endParaRPr kumimoji="1" lang="en-US" altLang="ko-KR" sz="2400" b="1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ym typeface="Wingdings" pitchFamily="2" charset="2"/>
              </a:rPr>
              <a:t>해당 논문에서는 </a:t>
            </a:r>
            <a:r>
              <a:rPr kumimoji="1" lang="en-US" altLang="ko-Kore-KR" sz="2400" b="1" dirty="0">
                <a:sym typeface="Wingdings" pitchFamily="2" charset="2"/>
              </a:rPr>
              <a:t>GCD </a:t>
            </a:r>
            <a:r>
              <a:rPr kumimoji="1" lang="ko-Kore-KR" altLang="en-US" sz="2400" b="1" dirty="0">
                <a:sym typeface="Wingdings" pitchFamily="2" charset="2"/>
              </a:rPr>
              <a:t>방식의 </a:t>
            </a:r>
            <a:r>
              <a:rPr kumimoji="1" lang="en-US" altLang="ko-Kore-KR" sz="2400" b="1" dirty="0">
                <a:sym typeface="Wingdings" pitchFamily="2" charset="2"/>
              </a:rPr>
              <a:t>inversion</a:t>
            </a:r>
            <a:r>
              <a:rPr kumimoji="1" lang="ko-Kore-KR" altLang="en-US" sz="2400" b="1" dirty="0">
                <a:sym typeface="Wingdings" pitchFamily="2" charset="2"/>
              </a:rPr>
              <a:t>을 구현하였지만</a:t>
            </a:r>
            <a:r>
              <a:rPr kumimoji="1" lang="en-US" altLang="ko-Kore-KR" sz="2400" b="1" dirty="0">
                <a:sym typeface="Wingdings" pitchFamily="2" charset="2"/>
              </a:rPr>
              <a:t>,</a:t>
            </a:r>
          </a:p>
          <a:p>
            <a:pPr lvl="1"/>
            <a:r>
              <a:rPr kumimoji="1" lang="ko-Kore-KR" altLang="en-US" sz="2400" b="1" dirty="0">
                <a:sym typeface="Wingdings" pitchFamily="2" charset="2"/>
              </a:rPr>
              <a:t>   </a:t>
            </a:r>
            <a:r>
              <a:rPr kumimoji="1" lang="en-US" altLang="ko-Kore-KR" sz="2400" b="1" dirty="0">
                <a:sym typeface="Wingdings" pitchFamily="2" charset="2"/>
              </a:rPr>
              <a:t>  FLT </a:t>
            </a:r>
            <a:r>
              <a:rPr kumimoji="1" lang="ko-Kore-KR" altLang="en-US" sz="2400" b="1" dirty="0">
                <a:sym typeface="Wingdings" pitchFamily="2" charset="2"/>
              </a:rPr>
              <a:t>방식의 구현이 더 좋을 것 같다는 생각도 듬</a:t>
            </a:r>
            <a:endParaRPr kumimoji="1" lang="en-US" altLang="ko-Kore-KR" sz="2400" b="1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ym typeface="Wingdings" pitchFamily="2" charset="2"/>
              </a:rPr>
              <a:t>GCD  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적은 큐빗</a:t>
            </a:r>
            <a:r>
              <a:rPr kumimoji="1" lang="en-US" altLang="ko-Kore-KR" sz="2400" b="1" dirty="0">
                <a:sym typeface="Wingdings" pitchFamily="2" charset="2"/>
              </a:rPr>
              <a:t>, </a:t>
            </a:r>
            <a:r>
              <a:rPr kumimoji="1" lang="ko-Kore-KR" altLang="en-US" sz="2400" b="1" dirty="0">
                <a:solidFill>
                  <a:srgbClr val="FF0000"/>
                </a:solidFill>
                <a:sym typeface="Wingdings" pitchFamily="2" charset="2"/>
              </a:rPr>
              <a:t>많은 </a:t>
            </a:r>
            <a:r>
              <a:rPr kumimoji="1" lang="en-US" altLang="ko-Kore-KR" sz="2400" b="1" dirty="0">
                <a:solidFill>
                  <a:srgbClr val="FF0000"/>
                </a:solidFill>
                <a:sym typeface="Wingdings" pitchFamily="2" charset="2"/>
              </a:rPr>
              <a:t>Toffoli gates</a:t>
            </a:r>
            <a:r>
              <a:rPr kumimoji="1" lang="en-US" altLang="ko-Kore-KR" sz="2400" b="1" dirty="0">
                <a:sym typeface="Wingdings" pitchFamily="2" charset="2"/>
              </a:rPr>
              <a:t>, FLT  </a:t>
            </a:r>
            <a:r>
              <a:rPr kumimoji="1" lang="ko-Kore-KR" altLang="en-US" sz="2400" b="1" dirty="0">
                <a:solidFill>
                  <a:srgbClr val="FF0000"/>
                </a:solidFill>
                <a:sym typeface="Wingdings" pitchFamily="2" charset="2"/>
              </a:rPr>
              <a:t>더 많은 큐빗</a:t>
            </a:r>
            <a:r>
              <a:rPr kumimoji="1" lang="en-US" altLang="ko-Kore-KR" sz="2400" b="1" dirty="0">
                <a:sym typeface="Wingdings" pitchFamily="2" charset="2"/>
              </a:rPr>
              <a:t>, 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적은 </a:t>
            </a:r>
            <a:r>
              <a:rPr kumimoji="1" lang="en-US" altLang="ko-Kore-KR" sz="2400" b="1" dirty="0">
                <a:solidFill>
                  <a:schemeClr val="accent1"/>
                </a:solidFill>
                <a:sym typeface="Wingdings" pitchFamily="2" charset="2"/>
              </a:rPr>
              <a:t>Toffoli gates</a:t>
            </a:r>
            <a:endParaRPr kumimoji="1" lang="en-US" altLang="ko-Kore-KR" sz="2400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DBAF5-F1BC-A4EB-9D8A-4D5BB16F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3" y="2912030"/>
            <a:ext cx="10076033" cy="35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최종 </a:t>
            </a:r>
            <a:r>
              <a:rPr kumimoji="1" lang="en-US" altLang="ko-Kore-KR" sz="2400" b="1" dirty="0">
                <a:solidFill>
                  <a:schemeClr val="accent1"/>
                </a:solidFill>
                <a:sym typeface="Wingdings" pitchFamily="2" charset="2"/>
              </a:rPr>
              <a:t>Point addition 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양자 회로 </a:t>
            </a:r>
            <a:r>
              <a:rPr kumimoji="1" lang="en-US" altLang="ko-Kore-KR" sz="2400" b="1" dirty="0">
                <a:solidFill>
                  <a:schemeClr val="accent1"/>
                </a:solidFill>
                <a:sym typeface="Wingdings" pitchFamily="2" charset="2"/>
              </a:rPr>
              <a:t> Addition, </a:t>
            </a:r>
            <a:r>
              <a:rPr kumimoji="1" lang="en-US" altLang="ko-Kore-KR" sz="2400" b="1" dirty="0">
                <a:solidFill>
                  <a:srgbClr val="FF0000"/>
                </a:solidFill>
                <a:sym typeface="Wingdings" pitchFamily="2" charset="2"/>
              </a:rPr>
              <a:t>Multiplication,</a:t>
            </a:r>
            <a:r>
              <a:rPr kumimoji="1" lang="en-US" altLang="ko-Kore-KR" sz="2400" b="1" dirty="0">
                <a:solidFill>
                  <a:schemeClr val="accent1"/>
                </a:solidFill>
                <a:sym typeface="Wingdings" pitchFamily="2" charset="2"/>
              </a:rPr>
              <a:t> Inversion, Squaring 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모두 사용</a:t>
            </a:r>
            <a:endParaRPr kumimoji="1" lang="en-US" altLang="ko-Kore-KR" sz="24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A4B075-05F7-C662-9A3D-8D3185952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78" y="1804035"/>
            <a:ext cx="6674302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ECC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에 대한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Shor 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알고리즘 최적화 포인트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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ym typeface="Wingdings" pitchFamily="2" charset="2"/>
                  </a:rPr>
                  <a:t>Addition, Squaring</a:t>
                </a:r>
                <a:r>
                  <a:rPr kumimoji="1" lang="ko-Kore-KR" altLang="en-US" sz="2400" b="1" dirty="0">
                    <a:sym typeface="Wingdings" pitchFamily="2" charset="2"/>
                  </a:rPr>
                  <a:t>은 별다른 차별화가 없음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  <a:sym typeface="Wingdings" pitchFamily="2" charset="2"/>
                  </a:rPr>
                  <a:t> Multiplication</a:t>
                </a:r>
                <a:r>
                  <a:rPr kumimoji="1" lang="ko-KR" altLang="en-US" sz="2400" b="1" dirty="0">
                    <a:solidFill>
                      <a:srgbClr val="FF0000"/>
                    </a:solidFill>
                    <a:sym typeface="Wingdings" pitchFamily="2" charset="2"/>
                  </a:rPr>
                  <a:t>이 주요해 보임</a:t>
                </a:r>
                <a:endParaRPr kumimoji="1" lang="en-US" altLang="ko-KR" sz="2400" b="1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rgbClr val="FF0000"/>
                    </a:solidFill>
                    <a:sym typeface="Wingdings" pitchFamily="2" charset="2"/>
                  </a:rPr>
                  <a:t>Van Hoof Multiplication</a:t>
                </a:r>
                <a:r>
                  <a:rPr kumimoji="1" lang="ko-Kore-KR" altLang="en-US" sz="2400" b="1" dirty="0">
                    <a:solidFill>
                      <a:srgbClr val="FF0000"/>
                    </a:solidFill>
                    <a:sym typeface="Wingdings" pitchFamily="2" charset="2"/>
                  </a:rPr>
                  <a:t>은 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최소 큐비트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, Toffoli gate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를 사용하지만 </a:t>
                </a:r>
                <a:endParaRPr kumimoji="1" lang="en-US" altLang="ko-Kore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r>
                  <a:rPr kumimoji="1" lang="en-US" altLang="ko-Kore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    </a:t>
                </a:r>
                <a:r>
                  <a:rPr kumimoji="1" lang="ko-Kore-KR" altLang="en-US" sz="2400" b="1" dirty="0">
                    <a:solidFill>
                      <a:schemeClr val="tx1"/>
                    </a:solidFill>
                    <a:sym typeface="Wingdings" pitchFamily="2" charset="2"/>
                  </a:rPr>
                  <a:t>이번 </a:t>
                </a:r>
                <a:r>
                  <a:rPr kumimoji="1" lang="en-US" altLang="ko-Kore-KR" sz="2400" b="1" dirty="0">
                    <a:solidFill>
                      <a:schemeClr val="tx1"/>
                    </a:solidFill>
                    <a:sym typeface="Wingdings" pitchFamily="2" charset="2"/>
                  </a:rPr>
                  <a:t>WISA</a:t>
                </a:r>
                <a:r>
                  <a:rPr kumimoji="1" lang="ko-Kore-KR" altLang="en-US" sz="2400" b="1" dirty="0">
                    <a:solidFill>
                      <a:schemeClr val="tx1"/>
                    </a:solidFill>
                    <a:sym typeface="Wingdings" pitchFamily="2" charset="2"/>
                  </a:rPr>
                  <a:t>에 제출한 제안 곱셈기보다 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  <a:sym typeface="Wingdings" pitchFamily="2" charset="2"/>
                  </a:rPr>
                  <a:t>Depth, </a:t>
                </a:r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𝑻𝑫</m:t>
                    </m:r>
                    <m:r>
                      <a:rPr kumimoji="1" lang="en-US" altLang="ko-Kore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</m:t>
                    </m:r>
                    <m:r>
                      <a:rPr kumimoji="1" lang="en-US" altLang="ko-Kore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kumimoji="1" lang="ko-Kore-KR" altLang="en-US" sz="2400" b="1" dirty="0">
                    <a:solidFill>
                      <a:srgbClr val="FF0000"/>
                    </a:solidFill>
                    <a:sym typeface="Wingdings" pitchFamily="2" charset="2"/>
                  </a:rPr>
                  <a:t>이 높음</a:t>
                </a:r>
                <a:endParaRPr kumimoji="1" lang="en-US" altLang="ko-Kore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olidFill>
                    <a:srgbClr val="FF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2308324"/>
              </a:xfrm>
              <a:prstGeom prst="rect">
                <a:avLst/>
              </a:prstGeom>
              <a:blipFill>
                <a:blip r:embed="rId3"/>
                <a:stretch>
                  <a:fillRect l="-630" t="-32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A95075C-EE90-05F8-929A-DD13949DE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83" y="3429000"/>
            <a:ext cx="10076033" cy="3005795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047D6E4-7DB4-3E34-5DDC-984FC65045C1}"/>
              </a:ext>
            </a:extLst>
          </p:cNvPr>
          <p:cNvSpPr/>
          <p:nvPr/>
        </p:nvSpPr>
        <p:spPr>
          <a:xfrm>
            <a:off x="2354579" y="5754858"/>
            <a:ext cx="8686800" cy="3429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BA2EF-4FE7-28ED-C489-34D4DC2D5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762" y="1190430"/>
            <a:ext cx="5687658" cy="3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1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411920" y="1224720"/>
            <a:ext cx="1207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800" b="1" dirty="0">
                <a:solidFill>
                  <a:schemeClr val="accent1"/>
                </a:solidFill>
                <a:sym typeface="Wingdings" pitchFamily="2" charset="2"/>
              </a:rPr>
              <a:t>Result</a:t>
            </a:r>
            <a:endParaRPr kumimoji="1" lang="en-US" altLang="ko-Kore-KR" sz="28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B13309-DFAA-05F9-DE27-9A8648AD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2095599"/>
            <a:ext cx="11083636" cy="38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7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04BE790-8A60-7574-AAE3-5832009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23C3C-FEBD-725F-97E5-2654BF3E5DAE}"/>
              </a:ext>
            </a:extLst>
          </p:cNvPr>
          <p:cNvSpPr txBox="1"/>
          <p:nvPr/>
        </p:nvSpPr>
        <p:spPr>
          <a:xfrm>
            <a:off x="274760" y="1329610"/>
            <a:ext cx="987238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chemeClr val="accent1"/>
                </a:solidFill>
              </a:rPr>
              <a:t>Multiplication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 및 </a:t>
            </a:r>
            <a:r>
              <a:rPr kumimoji="1" lang="en-US" altLang="ko-Kore-KR" sz="2200" b="1" dirty="0">
                <a:solidFill>
                  <a:schemeClr val="accent1"/>
                </a:solidFill>
              </a:rPr>
              <a:t>Point addition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 산술 구조에서의 개선점 찾기</a:t>
            </a:r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WISA</a:t>
            </a:r>
            <a:r>
              <a:rPr kumimoji="1" lang="ko-Kore-KR" altLang="en-US" sz="2200" b="1" dirty="0"/>
              <a:t> 곱셈은 연속적인 곱셈에서 </a:t>
            </a:r>
            <a:r>
              <a:rPr kumimoji="1" lang="en-US" altLang="ko-Kore-KR" sz="2200" b="1" dirty="0"/>
              <a:t>Qubits </a:t>
            </a:r>
            <a:r>
              <a:rPr kumimoji="1" lang="ko-Kore-KR" altLang="en-US" sz="2200" b="1" dirty="0"/>
              <a:t>오버헤드가 상쇄되어 더 효과적</a:t>
            </a: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chemeClr val="accent1"/>
                </a:solidFill>
              </a:rPr>
              <a:t>Depth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와 </a:t>
            </a:r>
            <a:r>
              <a:rPr kumimoji="1" lang="en-US" altLang="ko-Kore-KR" sz="2200" b="1" dirty="0">
                <a:solidFill>
                  <a:schemeClr val="accent1"/>
                </a:solidFill>
              </a:rPr>
              <a:t>Qubits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를 고려한 최적화 포인트 찾기</a:t>
            </a:r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/>
              <a:t>저자들도 언급하듯</a:t>
            </a:r>
            <a:r>
              <a:rPr kumimoji="1" lang="en-US" altLang="ko-Kore-KR" sz="2200" b="1" dirty="0"/>
              <a:t>, Depth </a:t>
            </a:r>
            <a:r>
              <a:rPr kumimoji="1" lang="ko-Kore-KR" altLang="en-US" sz="2200" b="1" dirty="0"/>
              <a:t>최적화에 대한 고려를 크게 하지 않았음</a:t>
            </a:r>
            <a:endParaRPr kumimoji="1" lang="en-US" altLang="ko-Kore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/>
              <a:t>사실 </a:t>
            </a:r>
            <a:r>
              <a:rPr kumimoji="1" lang="en-US" altLang="ko-Kore-KR" sz="2200" b="1" dirty="0"/>
              <a:t>Error correction</a:t>
            </a:r>
            <a:r>
              <a:rPr kumimoji="1" lang="ko-Kore-KR" altLang="en-US" sz="2200" b="1" dirty="0"/>
              <a:t>까지 고려하면</a:t>
            </a:r>
            <a:r>
              <a:rPr kumimoji="1" lang="en-US" altLang="ko-Kore-KR" sz="2200" b="1" dirty="0"/>
              <a:t>, Toffoli depth</a:t>
            </a:r>
            <a:r>
              <a:rPr kumimoji="1" lang="ko-Kore-KR" altLang="en-US" sz="2200" b="1" dirty="0"/>
              <a:t>도 결국 </a:t>
            </a:r>
            <a:r>
              <a:rPr kumimoji="1" lang="en-US" altLang="ko-Kore-KR" sz="2200" b="1" dirty="0"/>
              <a:t>Qubit</a:t>
            </a:r>
            <a:r>
              <a:rPr kumimoji="1" lang="ko-Kore-KR" altLang="en-US" sz="2200" b="1" dirty="0"/>
              <a:t>수로 이어짐</a:t>
            </a:r>
            <a:endParaRPr kumimoji="1" lang="en-US" altLang="ko-Kore-KR" sz="2200" b="1" dirty="0"/>
          </a:p>
          <a:p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chemeClr val="accent1"/>
                </a:solidFill>
              </a:rPr>
              <a:t>Inver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sion 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알고리즘 변경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FLT Inversion</a:t>
            </a:r>
            <a:r>
              <a:rPr kumimoji="1" lang="ko-Kore-KR" altLang="en-US" sz="2200" b="1" dirty="0"/>
              <a:t>이 더 좋을 것 같기도</a:t>
            </a:r>
            <a:r>
              <a:rPr kumimoji="1" lang="en-US" altLang="ko-Kore-KR" sz="2200" b="1" dirty="0"/>
              <a:t>?</a:t>
            </a:r>
            <a:r>
              <a:rPr kumimoji="1" lang="ko-Kore-KR" altLang="en-US" sz="2200" b="1" dirty="0"/>
              <a:t> 함</a:t>
            </a:r>
            <a:endParaRPr kumimoji="1" lang="en-US" altLang="ko-Kore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/>
              <a:t>박시와 협업</a:t>
            </a:r>
            <a:r>
              <a:rPr kumimoji="1" lang="en-US" altLang="ko-Kore-KR" sz="2200" b="1" dirty="0"/>
              <a:t>.</a:t>
            </a:r>
            <a:r>
              <a:rPr kumimoji="1" lang="en-US" altLang="ko-KR" sz="2200" b="1" dirty="0"/>
              <a:t>.</a:t>
            </a:r>
            <a:r>
              <a:rPr kumimoji="1" lang="en-US" altLang="ko-Kore-KR" sz="2200" b="1" dirty="0"/>
              <a:t>?</a:t>
            </a:r>
            <a:endParaRPr kumimoji="1" lang="ko-Kore-KR" altLang="en-US" sz="2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9A02A0-A707-9F1F-C8F4-F14115D8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3197953"/>
            <a:ext cx="10076033" cy="637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959331-FE39-4823-F3FC-94C6AC567B19}"/>
              </a:ext>
            </a:extLst>
          </p:cNvPr>
          <p:cNvSpPr/>
          <p:nvPr/>
        </p:nvSpPr>
        <p:spPr>
          <a:xfrm>
            <a:off x="1138844" y="3236120"/>
            <a:ext cx="1517073" cy="280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31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에 대한 최신 연구 동향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8F926-5347-A38A-2B03-80742F85F49D}"/>
              </a:ext>
            </a:extLst>
          </p:cNvPr>
          <p:cNvSpPr txBox="1"/>
          <p:nvPr/>
        </p:nvSpPr>
        <p:spPr>
          <a:xfrm>
            <a:off x="199847" y="1221762"/>
            <a:ext cx="1182266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olidFill>
                  <a:srgbClr val="FF0000"/>
                </a:solidFill>
              </a:rPr>
              <a:t>이산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대수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문제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 (Discrete Logarithm Problems)</a:t>
            </a:r>
            <a:r>
              <a:rPr kumimoji="1" lang="ko-KR" altLang="en-US" sz="2200" dirty="0"/>
              <a:t>에 그 안전성을 기반하는 </a:t>
            </a:r>
            <a:r>
              <a:rPr kumimoji="1" lang="en-US" altLang="ko-KR" sz="2200" b="1" dirty="0"/>
              <a:t>ECC </a:t>
            </a:r>
            <a:r>
              <a:rPr kumimoji="1" lang="ko-KR" altLang="en-US" sz="2200" b="1" dirty="0"/>
              <a:t>또한</a:t>
            </a:r>
            <a:endParaRPr kumimoji="1" lang="en-US" altLang="ko-KR" sz="2200" b="1" dirty="0"/>
          </a:p>
          <a:p>
            <a:r>
              <a:rPr kumimoji="1" lang="en-US" altLang="ko-KR" sz="2200" b="1" dirty="0"/>
              <a:t>    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Shor </a:t>
            </a:r>
            <a:r>
              <a:rPr kumimoji="1" lang="ko-KR" altLang="en-US" sz="2200" b="1" dirty="0"/>
              <a:t>알고리즘을 활용하는 양자 컴퓨터의 공격에 안전성이 무너짐</a:t>
            </a: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Shor</a:t>
            </a:r>
            <a:r>
              <a:rPr kumimoji="1" lang="ko-Kore-KR" altLang="en-US" sz="2200" dirty="0"/>
              <a:t>의 논문에서 주요 예제로</a:t>
            </a:r>
            <a:r>
              <a:rPr kumimoji="1" lang="en-US" altLang="ko-Kore-KR" sz="2200" dirty="0"/>
              <a:t>,</a:t>
            </a:r>
            <a:r>
              <a:rPr kumimoji="1" lang="ko-Kore-KR" altLang="en-US" sz="2200" dirty="0"/>
              <a:t> </a:t>
            </a:r>
            <a:r>
              <a:rPr kumimoji="1" lang="ko-Kore-KR" altLang="en-US" sz="2200" b="1" dirty="0"/>
              <a:t>정수를 소인수 분해하여 </a:t>
            </a:r>
            <a:r>
              <a:rPr kumimoji="1" lang="en-US" altLang="ko-Kore-KR" sz="2200" b="1" dirty="0"/>
              <a:t>RSA</a:t>
            </a:r>
            <a:r>
              <a:rPr kumimoji="1" lang="ko-Kore-KR" altLang="en-US" sz="2200" b="1" dirty="0"/>
              <a:t>를 깨는 방법을 자세히 설명</a:t>
            </a:r>
            <a:r>
              <a:rPr kumimoji="1" lang="ko-Kore-KR" altLang="en-US" sz="2200" dirty="0"/>
              <a:t>했지만</a:t>
            </a:r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/>
              <a:t>타원 곡선 상에서의 이산 대수 문제로도 </a:t>
            </a:r>
            <a:r>
              <a:rPr kumimoji="1" lang="en-US" altLang="ko-Kore-KR" sz="2200" b="1" dirty="0"/>
              <a:t>Shor </a:t>
            </a:r>
            <a:r>
              <a:rPr kumimoji="1" lang="ko-Kore-KR" altLang="en-US" sz="2200" b="1" dirty="0"/>
              <a:t>알고리즘이 확장 될 수 있음을 보임</a:t>
            </a: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rgbClr val="FF0000"/>
                </a:solidFill>
              </a:rPr>
              <a:t>Shor on ECC?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ECC</a:t>
            </a:r>
            <a:r>
              <a:rPr kumimoji="1" lang="ko-Kore-KR" altLang="en-US" sz="2200" dirty="0"/>
              <a:t>에대한 </a:t>
            </a: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 적용 연구들은</a:t>
            </a:r>
            <a:r>
              <a:rPr kumimoji="1" lang="en-US" altLang="ko-Kore-KR" sz="2200" dirty="0"/>
              <a:t>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타원 곡선에서의 스칼라 곱셈을 양자 회로로</a:t>
            </a:r>
            <a:r>
              <a:rPr kumimoji="1" lang="ko-Kore-KR" altLang="en-US" sz="2200" b="1" dirty="0"/>
              <a:t> </a:t>
            </a:r>
            <a:endParaRPr kumimoji="1" lang="en-US" altLang="ko-Kore-KR" sz="2200" b="1" dirty="0"/>
          </a:p>
          <a:p>
            <a:pPr lvl="1"/>
            <a:r>
              <a:rPr kumimoji="1" lang="ko-Kore-KR" altLang="en-US" sz="2200" b="1" dirty="0"/>
              <a:t>     최적화 구현하는 것이 </a:t>
            </a:r>
            <a:r>
              <a:rPr kumimoji="1" lang="ko-Kore-KR" altLang="en-US" sz="2200" b="1" dirty="0">
                <a:solidFill>
                  <a:srgbClr val="FF0000"/>
                </a:solidFill>
              </a:rPr>
              <a:t>중요</a:t>
            </a:r>
            <a:endParaRPr kumimoji="1" lang="en-US" altLang="ko-Kore-KR" sz="2200" b="1" dirty="0">
              <a:solidFill>
                <a:srgbClr val="FF0000"/>
              </a:solidFill>
            </a:endParaRPr>
          </a:p>
          <a:p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알고리즘에서 이산 대수 문제를 해결할 때 </a:t>
            </a:r>
            <a:r>
              <a:rPr kumimoji="1" lang="ko-Kore-KR" altLang="en-US" sz="2200" b="1" dirty="0">
                <a:solidFill>
                  <a:srgbClr val="FF0000"/>
                </a:solidFill>
              </a:rPr>
              <a:t>가장 많은 비용이 드는 산술</a:t>
            </a:r>
            <a:endParaRPr kumimoji="1" lang="en-US" altLang="ko-Kore-KR" sz="22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A39D37-ABD4-D3A7-3EC4-0894DCEACCB8}"/>
              </a:ext>
            </a:extLst>
          </p:cNvPr>
          <p:cNvSpPr/>
          <p:nvPr/>
        </p:nvSpPr>
        <p:spPr>
          <a:xfrm>
            <a:off x="61472" y="6288439"/>
            <a:ext cx="1219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00" dirty="0">
                <a:solidFill>
                  <a:srgbClr val="000000"/>
                </a:solidFill>
                <a:latin typeface="Arial" panose="020B0604020202020204" pitchFamily="34" charset="0"/>
              </a:rPr>
              <a:t>Thomas </a:t>
            </a:r>
            <a:r>
              <a:rPr lang="en" altLang="ko-Kore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Häner</a:t>
            </a:r>
            <a:r>
              <a:rPr lang="en" altLang="ko-Kore-KR" sz="1300" dirty="0">
                <a:solidFill>
                  <a:srgbClr val="000000"/>
                </a:solidFill>
                <a:latin typeface="Arial" panose="020B0604020202020204" pitchFamily="34" charset="0"/>
              </a:rPr>
              <a:t>, M. </a:t>
            </a:r>
            <a:r>
              <a:rPr lang="en" altLang="ko-Kore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Rötteler</a:t>
            </a:r>
            <a:r>
              <a:rPr lang="en" altLang="ko-Kore-KR" sz="1300" dirty="0">
                <a:solidFill>
                  <a:srgbClr val="000000"/>
                </a:solidFill>
                <a:latin typeface="Arial" panose="020B0604020202020204" pitchFamily="34" charset="0"/>
              </a:rPr>
              <a:t>, K. </a:t>
            </a:r>
            <a:r>
              <a:rPr lang="en" altLang="ko-Kore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Svore</a:t>
            </a:r>
            <a:r>
              <a:rPr lang="en" altLang="ko-Kore-KR" sz="1300" dirty="0">
                <a:solidFill>
                  <a:srgbClr val="000000"/>
                </a:solidFill>
                <a:latin typeface="Arial" panose="020B0604020202020204" pitchFamily="34" charset="0"/>
              </a:rPr>
              <a:t>”, Factoring using 2n+2 qubits with Toffoli based modular multiplication, 2016</a:t>
            </a:r>
            <a:endParaRPr lang="en" altLang="ko-Kore-KR" sz="1300" dirty="0"/>
          </a:p>
          <a:p>
            <a:r>
              <a:rPr lang="en" altLang="ko-Kore-KR" sz="1300" dirty="0">
                <a:solidFill>
                  <a:srgbClr val="000000"/>
                </a:solidFill>
                <a:latin typeface="Arial" panose="020B0604020202020204" pitchFamily="34" charset="0"/>
              </a:rPr>
              <a:t>Craig </a:t>
            </a:r>
            <a:r>
              <a:rPr lang="en" altLang="ko-Kore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Gidney</a:t>
            </a:r>
            <a:r>
              <a:rPr lang="en" altLang="ko-Kore-KR" sz="1300" dirty="0">
                <a:solidFill>
                  <a:srgbClr val="000000"/>
                </a:solidFill>
                <a:latin typeface="Arial" panose="020B0604020202020204" pitchFamily="34" charset="0"/>
              </a:rPr>
              <a:t>, “Factoring with n + 2 clean qubits and n − 1 dirty qubits”, 2018</a:t>
            </a:r>
            <a:endParaRPr lang="en" altLang="ko-Kore-KR" sz="1300" dirty="0"/>
          </a:p>
        </p:txBody>
      </p:sp>
    </p:spTree>
    <p:extLst>
      <p:ext uri="{BB962C8B-B14F-4D97-AF65-F5344CB8AC3E}">
        <p14:creationId xmlns:p14="http://schemas.microsoft.com/office/powerpoint/2010/main" val="3800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A6CE0-CEE5-86C5-A26A-90A781659822}"/>
              </a:ext>
            </a:extLst>
          </p:cNvPr>
          <p:cNvSpPr/>
          <p:nvPr/>
        </p:nvSpPr>
        <p:spPr>
          <a:xfrm>
            <a:off x="-229646" y="2352048"/>
            <a:ext cx="124216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ASIACRYPT(2017) </a:t>
            </a: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: “Quantum resource estimates for computing elliptic curve discrete logarithms” 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타원곡선에서의 이산대수문제를 해결하는데 필요한 양자 자원들을 추정함으로써 </a:t>
            </a:r>
            <a:r>
              <a:rPr lang="en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RSA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보다 </a:t>
            </a:r>
            <a:r>
              <a:rPr lang="en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ECC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가 더 양자컴퓨터의 공격에 취약함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을 보임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PQCrypto(2020) </a:t>
            </a: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: “Improved quantum circuits for elliptic curve discrete logarithms”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ASIACRYPT(2017)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의 결과보다 </a:t>
            </a:r>
            <a:r>
              <a:rPr lang="ko-KR" alt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큐비트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수</a:t>
            </a: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Depth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모두 줄임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CHES (2020) </a:t>
            </a: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:  “Concrete quantum cryptanalysis of binary elliptic curves”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Binary ECC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에 대한 </a:t>
            </a: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Shor 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알고리즘 적용 시</a:t>
            </a:r>
            <a:r>
              <a:rPr lang="en-US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ore-KR" alt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더 적은 자원으로 공격 가능함을 보임</a:t>
            </a:r>
            <a:endParaRPr lang="en-US" altLang="ko-Kore-KR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Karatsuba 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곱셈을 활용한 곱셈 및 역치 연산 최적화 </a:t>
            </a: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양자 컴퓨터 상에서</a:t>
            </a: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F21C2-1693-F476-3818-606DF8DB9F12}"/>
              </a:ext>
            </a:extLst>
          </p:cNvPr>
          <p:cNvSpPr txBox="1"/>
          <p:nvPr/>
        </p:nvSpPr>
        <p:spPr>
          <a:xfrm>
            <a:off x="26490" y="1257715"/>
            <a:ext cx="12165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타원 곡선 상에서의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이산 대수 문제를 해결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(Shor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알고리즘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400" b="1" dirty="0"/>
              <a:t>하기 위한 양자 자원들을 추정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NIST curves </a:t>
            </a:r>
            <a:r>
              <a:rPr kumimoji="1" lang="ko-KR" altLang="en-US" sz="2200" b="1" dirty="0"/>
              <a:t>대상</a:t>
            </a:r>
            <a:endParaRPr kumimoji="1" lang="ko-Kore-KR" altLang="en-US" sz="22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E476A-A831-BA09-644E-B975908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에 대한 최신 연구 동향</a:t>
            </a:r>
          </a:p>
        </p:txBody>
      </p:sp>
    </p:spTree>
    <p:extLst>
      <p:ext uri="{BB962C8B-B14F-4D97-AF65-F5344CB8AC3E}">
        <p14:creationId xmlns:p14="http://schemas.microsoft.com/office/powerpoint/2010/main" val="236643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에 대한 최신 연구 동향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8F926-5347-A38A-2B03-80742F85F49D}"/>
              </a:ext>
            </a:extLst>
          </p:cNvPr>
          <p:cNvSpPr txBox="1"/>
          <p:nvPr/>
        </p:nvSpPr>
        <p:spPr>
          <a:xfrm>
            <a:off x="199847" y="1221762"/>
            <a:ext cx="118208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Banegas, Bernstein, Van Hoof, Lange</a:t>
            </a:r>
            <a:r>
              <a:rPr kumimoji="1" lang="ko-KR" altLang="en-US" sz="2200" b="1" dirty="0"/>
              <a:t>의 </a:t>
            </a:r>
            <a:r>
              <a:rPr kumimoji="1" lang="en-US" altLang="ko-Kore-KR" sz="2200" b="1" dirty="0">
                <a:solidFill>
                  <a:srgbClr val="FF0000"/>
                </a:solidFill>
              </a:rPr>
              <a:t>CHES 2020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연구 결과가 가장 적은 자원으로 공격이 가능</a:t>
            </a: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물론 </a:t>
            </a:r>
            <a:r>
              <a:rPr kumimoji="1" lang="en-US" altLang="ko-Kore-KR" sz="2200" b="1" dirty="0"/>
              <a:t>Prime curve(ASIACRYPT, PQCrypto)</a:t>
            </a:r>
            <a:r>
              <a:rPr kumimoji="1" lang="ko-KR" altLang="en-US" sz="2200" b="1" dirty="0"/>
              <a:t>가 아닌 </a:t>
            </a:r>
            <a:r>
              <a:rPr kumimoji="1" lang="en-US" altLang="ko-Kore-KR" sz="2200" b="1" dirty="0">
                <a:solidFill>
                  <a:srgbClr val="FF0000"/>
                </a:solidFill>
              </a:rPr>
              <a:t>Binary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>
                <a:solidFill>
                  <a:schemeClr val="accent1"/>
                </a:solidFill>
              </a:rPr>
              <a:t>하드웨어 친화적인 </a:t>
            </a:r>
            <a:r>
              <a:rPr kumimoji="1" lang="en-US" altLang="ko-Kore-KR" sz="2200" b="1" dirty="0">
                <a:solidFill>
                  <a:schemeClr val="accent1"/>
                </a:solidFill>
              </a:rPr>
              <a:t>Binary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산술</a:t>
            </a:r>
            <a:r>
              <a:rPr kumimoji="1" lang="ko-Kore-KR" altLang="en-US" sz="2200" b="1" dirty="0"/>
              <a:t>을 사용하기 때문에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양자 컴퓨터상에서도 더 최적화됨</a:t>
            </a:r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chemeClr val="accent1"/>
                </a:solidFill>
              </a:rPr>
              <a:t>Binary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덧셈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 XOR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연산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, Binary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곱셈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 AND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연산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,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캐리가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X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1176694-C714-204C-6AFF-661BC4E44D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882" y="2843353"/>
              <a:ext cx="5723230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7013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36099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400318">
                      <a:extLst>
                        <a:ext uri="{9D8B030D-6E8A-4147-A177-3AD203B41FA5}">
                          <a16:colId xmlns:a16="http://schemas.microsoft.com/office/drawing/2014/main" val="911902878"/>
                        </a:ext>
                      </a:extLst>
                    </a:gridCol>
                    <a:gridCol w="1649800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29179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(Prime)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ko-Kore-KR" sz="1000" dirty="0"/>
                        </a:p>
                        <a:p>
                          <a:pPr algn="ctr"/>
                          <a:r>
                            <a:rPr kumimoji="1" lang="en-US" altLang="ko-Kore-KR" sz="2200" dirty="0" err="1"/>
                            <a:t>Asiacrypt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dirty="0"/>
                        </a:p>
                        <a:p>
                          <a:pPr algn="ctr"/>
                          <a:r>
                            <a:rPr lang="en-US" altLang="ko-Kore-KR" sz="2200" dirty="0"/>
                            <a:t>PQCrypto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0661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2,338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2,124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0661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3,492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3,151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4,727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4,258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238037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𝟑𝟖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𝟕𝟕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𝟑𝟒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𝟎𝟗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𝟑𝟔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1176694-C714-204C-6AFF-661BC4E44D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882" y="2843353"/>
              <a:ext cx="5723230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7013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36099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400318">
                      <a:extLst>
                        <a:ext uri="{9D8B030D-6E8A-4147-A177-3AD203B41FA5}">
                          <a16:colId xmlns:a16="http://schemas.microsoft.com/office/drawing/2014/main" val="911902878"/>
                        </a:ext>
                      </a:extLst>
                    </a:gridCol>
                    <a:gridCol w="1649800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(Prime)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ko-Kore-KR" sz="1000" dirty="0"/>
                        </a:p>
                        <a:p>
                          <a:pPr algn="ctr"/>
                          <a:r>
                            <a:rPr kumimoji="1" lang="en-US" altLang="ko-Kore-KR" sz="2200" dirty="0" err="1"/>
                            <a:t>Asiacrypt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dirty="0"/>
                        </a:p>
                        <a:p>
                          <a:pPr algn="ctr"/>
                          <a:r>
                            <a:rPr lang="en-US" altLang="ko-Kore-KR" sz="2200" dirty="0"/>
                            <a:t>PQCrypto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672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2,338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2,124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3,492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3,151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4,727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4,258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43434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47692" t="-485294" r="-1538" b="-2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47692" t="-568571" r="-1538" b="-1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47692" t="-688235" r="-1538" b="-2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9D94C4-5E97-BF90-F56C-C84262E8E102}"/>
              </a:ext>
            </a:extLst>
          </p:cNvPr>
          <p:cNvSpPr txBox="1"/>
          <p:nvPr/>
        </p:nvSpPr>
        <p:spPr>
          <a:xfrm>
            <a:off x="2375366" y="6457890"/>
            <a:ext cx="748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&lt;</a:t>
            </a:r>
            <a:r>
              <a:rPr kumimoji="1" lang="ko-Kore-KR" altLang="en-US" sz="2000" b="1" dirty="0"/>
              <a:t>타원곡선 이산대수문제</a:t>
            </a:r>
            <a:r>
              <a:rPr kumimoji="1" lang="en-US" altLang="ko-Kore-KR" sz="2000" b="1" dirty="0"/>
              <a:t>(ECDLP)</a:t>
            </a:r>
            <a:r>
              <a:rPr kumimoji="1" lang="ko-Kore-KR" altLang="en-US" sz="2000" b="1" dirty="0"/>
              <a:t>에 대한 </a:t>
            </a:r>
            <a:r>
              <a:rPr kumimoji="1" lang="en-US" altLang="ko-Kore-KR" sz="2000" b="1" dirty="0"/>
              <a:t>S</a:t>
            </a:r>
            <a:r>
              <a:rPr kumimoji="1" lang="en-US" altLang="ko-KR" sz="2000" b="1" dirty="0"/>
              <a:t>hor </a:t>
            </a:r>
            <a:r>
              <a:rPr kumimoji="1" lang="ko-KR" altLang="en-US" sz="2000" b="1" dirty="0"/>
              <a:t>알고리즘 적용 자원</a:t>
            </a:r>
            <a:r>
              <a:rPr kumimoji="1" lang="en-US" altLang="ko-KR" sz="2000" b="1" dirty="0"/>
              <a:t>&gt;</a:t>
            </a:r>
            <a:endParaRPr kumimoji="1" lang="ko-Kore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1694DAB8-B787-3438-6D6F-DDD072F62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53930" y="2843353"/>
              <a:ext cx="4387488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504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60540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674444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29179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(Binary)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ko-Kore-KR" sz="2200" dirty="0"/>
                            <a:t>CHES</a:t>
                          </a:r>
                        </a:p>
                        <a:p>
                          <a:pPr algn="ctr"/>
                          <a:r>
                            <a:rPr kumimoji="1" lang="en-US" altLang="ko-Kore-KR" sz="2200" dirty="0"/>
                            <a:t>(2020)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0661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7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1,647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0661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1,998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4,015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238037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/>
                        </a:p>
                        <a:p>
                          <a:pPr algn="ctr"/>
                          <a:r>
                            <a:rPr lang="en-US" altLang="ko-Kore-KR" sz="220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𝟔𝟕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1694DAB8-B787-3438-6D6F-DDD072F62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53930" y="2843353"/>
              <a:ext cx="4387488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504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60540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674444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(Binary)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ko-Kore-KR" sz="2200" dirty="0"/>
                            <a:t>CHES</a:t>
                          </a:r>
                        </a:p>
                        <a:p>
                          <a:pPr algn="ctr"/>
                          <a:r>
                            <a:rPr kumimoji="1" lang="en-US" altLang="ko-Kore-KR" sz="2200" dirty="0"/>
                            <a:t>(2020)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672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7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1,647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1,998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4,015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43434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/>
                        </a:p>
                        <a:p>
                          <a:pPr algn="ctr"/>
                          <a:r>
                            <a:rPr lang="en-US" altLang="ko-Kore-KR" sz="220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62879" t="-485294" r="-2273" b="-2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62879" t="-568571" r="-2273" b="-1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62879" t="-688235" r="-2273" b="-2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41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CHES Paper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D779C-1438-9A42-D6AA-1CD2D2F0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33" y="1085129"/>
            <a:ext cx="6729645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16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Elliptic Curve Discrete Logarithm Problem(ECDLP)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212224" y="1156140"/>
                <a:ext cx="12074370" cy="5698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Elliptic Curve Diffie-Hellman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타원 곡선상에서의 </a:t>
                </a:r>
                <a:r>
                  <a:rPr kumimoji="1" lang="en-US" altLang="ko-Kore-KR" sz="2400" b="1" dirty="0"/>
                  <a:t>Secret Point</a:t>
                </a:r>
                <a:r>
                  <a:rPr kumimoji="1" lang="ko-Kore-KR" altLang="en-US" sz="2400" b="1" dirty="0"/>
                  <a:t>를 공유하여 키 교환을 수행</a:t>
                </a:r>
                <a:r>
                  <a:rPr kumimoji="1" lang="ko-Kore-KR" altLang="en-US" sz="2400" dirty="0"/>
                  <a:t>하는 프로토콜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Known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ko-Kore-KR" sz="2400" dirty="0"/>
                  <a:t> on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ko-Kore-KR" sz="24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ECDLP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일 때</a:t>
                </a:r>
                <a:r>
                  <a:rPr kumimoji="1" lang="en-US" altLang="ko-Kore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ko-Kore-KR" altLang="en-US" sz="2400" dirty="0"/>
                  <a:t>로부터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ore-KR" altLang="en-US" sz="2400" dirty="0"/>
                  <a:t>를 알아내는 문제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만의 </a:t>
                </a:r>
                <a:r>
                  <a:rPr kumimoji="1" lang="en-US" altLang="ko-Kore-KR" sz="2400" dirty="0"/>
                  <a:t>Shared Secret Point </a:t>
                </a:r>
                <a:r>
                  <a:rPr kumimoji="1" lang="en-US" altLang="ko-Kore-KR" sz="2400" b="1" dirty="0"/>
                  <a:t>: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chemeClr val="accent2"/>
                    </a:solidFill>
                  </a:rPr>
                  <a:t>전달받은 </a:t>
                </a: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Point)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rgbClr val="FF0000"/>
                    </a:solidFill>
                  </a:rPr>
                  <a:t>자신의 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24" y="1156140"/>
                <a:ext cx="12074370" cy="5698548"/>
              </a:xfrm>
              <a:prstGeom prst="rect">
                <a:avLst/>
              </a:prstGeom>
              <a:blipFill>
                <a:blip r:embed="rId3"/>
                <a:stretch>
                  <a:fillRect l="-630" t="-8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4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08BC5C-2C22-E60F-5CB7-F3113DC2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3" y="1601304"/>
            <a:ext cx="11562847" cy="4247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E3398D-477F-52BB-B4AC-2FF66EC83D0C}"/>
              </a:ext>
            </a:extLst>
          </p:cNvPr>
          <p:cNvSpPr txBox="1"/>
          <p:nvPr/>
        </p:nvSpPr>
        <p:spPr>
          <a:xfrm>
            <a:off x="4916533" y="5979336"/>
            <a:ext cx="2304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b="1" dirty="0"/>
              <a:t>&lt; </a:t>
            </a:r>
            <a:r>
              <a:rPr kumimoji="1" lang="en-US" altLang="ko-Kore-KR" sz="2200" b="1" dirty="0"/>
              <a:t>Factoring </a:t>
            </a:r>
            <a:r>
              <a:rPr kumimoji="1" lang="ko-Kore-KR" altLang="en-US" sz="2200" b="1" dirty="0"/>
              <a:t>회로 </a:t>
            </a:r>
            <a:r>
              <a:rPr kumimoji="1" lang="en-US" altLang="ko-Kore-KR" sz="2200" b="1" dirty="0"/>
              <a:t>&gt;</a:t>
            </a:r>
            <a:endParaRPr kumimoji="1" lang="ko-Kore-KR" altLang="en-US" sz="22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7545D00-2192-F512-1D36-BED027689A22}"/>
              </a:ext>
            </a:extLst>
          </p:cNvPr>
          <p:cNvSpPr/>
          <p:nvPr/>
        </p:nvSpPr>
        <p:spPr>
          <a:xfrm>
            <a:off x="951956" y="4132998"/>
            <a:ext cx="7483384" cy="13648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22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sz="2400" dirty="0"/>
                  <a:t>상에서의</a:t>
                </a:r>
                <a:r>
                  <a:rPr kumimoji="1" lang="ko-Kore-KR" alt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Secret</m:t>
                    </m:r>
                    <m: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Factoring</a:t>
                </a:r>
                <a:r>
                  <a:rPr kumimoji="1" lang="ko-Kore-KR" altLang="en-US" sz="2400" dirty="0"/>
                  <a:t>하는 </a:t>
                </a:r>
                <a:r>
                  <a:rPr kumimoji="1" lang="en-US" altLang="ko-Kore-KR" sz="2400" dirty="0"/>
                  <a:t>Shor </a:t>
                </a:r>
                <a:r>
                  <a:rPr kumimoji="1" lang="ko-Kore-KR" altLang="en-US" sz="2400" dirty="0"/>
                  <a:t>알고리즘 양자 회로와 유사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2</a:t>
                </a:r>
                <a:r>
                  <a:rPr kumimoji="1" lang="ko-Kore-KR" altLang="en-US" sz="2400" dirty="0"/>
                  <a:t>개의 레지스터</a:t>
                </a:r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ore-KR" sz="2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sz="2400" dirty="0"/>
                  <a:t>을 사용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ko-Kore-KR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400" dirty="0"/>
                  <a:t>q</a:t>
                </a:r>
                <a:r>
                  <a:rPr kumimoji="1" lang="en-US" altLang="ko-KR" sz="2400" dirty="0"/>
                  <a:t>ubits</a:t>
                </a:r>
                <a:r>
                  <a:rPr kumimoji="1" lang="ko-KR" altLang="en-US" sz="2400" dirty="0"/>
                  <a:t>의 세번째</a:t>
                </a:r>
                <a:r>
                  <a:rPr kumimoji="1" lang="ko-Kore-KR" altLang="en-US" sz="2400" dirty="0"/>
                  <a:t> 레지스터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blipFill>
                <a:blip r:embed="rId3"/>
                <a:stretch>
                  <a:fillRect l="-630" t="-28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BC735B10-886A-7FBB-B262-C2FF108E8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418165"/>
            <a:ext cx="11083636" cy="3204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3F433C7-7A62-CE99-ECDE-0B9F57792A99}"/>
              </a:ext>
            </a:extLst>
          </p:cNvPr>
          <p:cNvSpPr/>
          <p:nvPr/>
        </p:nvSpPr>
        <p:spPr>
          <a:xfrm>
            <a:off x="2449286" y="6076098"/>
            <a:ext cx="6662057" cy="51344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7CA1B-D290-5E5C-3415-130A9A48BFB4}"/>
              </a:ext>
            </a:extLst>
          </p:cNvPr>
          <p:cNvSpPr txBox="1"/>
          <p:nvPr/>
        </p:nvSpPr>
        <p:spPr>
          <a:xfrm>
            <a:off x="2900009" y="533534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가장 큰 차이점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08BC5C-2C22-E60F-5CB7-F3113DC2A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38" y="1700629"/>
            <a:ext cx="4052706" cy="148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E3398D-477F-52BB-B4AC-2FF66EC83D0C}"/>
              </a:ext>
            </a:extLst>
          </p:cNvPr>
          <p:cNvSpPr txBox="1"/>
          <p:nvPr/>
        </p:nvSpPr>
        <p:spPr>
          <a:xfrm>
            <a:off x="8688433" y="127421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&lt; </a:t>
            </a:r>
            <a:r>
              <a:rPr kumimoji="1" lang="en-US" altLang="ko-Kore-KR" b="1" dirty="0"/>
              <a:t>Factoring </a:t>
            </a:r>
            <a:r>
              <a:rPr kumimoji="1" lang="ko-Kore-KR" altLang="en-US" b="1" dirty="0"/>
              <a:t>회로 </a:t>
            </a:r>
            <a:r>
              <a:rPr kumimoji="1" lang="en-US" altLang="ko-Kore-KR" b="1" dirty="0"/>
              <a:t>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04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sz="2400" dirty="0"/>
                  <a:t>상에서의</a:t>
                </a:r>
                <a:r>
                  <a:rPr kumimoji="1" lang="ko-Kore-KR" alt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Secret</m:t>
                    </m:r>
                    <m: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kumimoji="1" lang="en-US" altLang="ko-Kore-KR" sz="2400" dirty="0"/>
              </a:p>
              <a:p>
                <a:pPr lvl="1"/>
                <a:r>
                  <a:rPr kumimoji="1" lang="en-US" altLang="ko-Kore-KR" sz="2400" b="1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b="1" dirty="0"/>
                  <a:t>내부 수식이 </a:t>
                </a:r>
                <a:r>
                  <a:rPr kumimoji="1" lang="en-US" altLang="ko-Kore-KR" sz="2400" b="1" dirty="0"/>
                  <a:t>ECDLP </a:t>
                </a:r>
                <a:r>
                  <a:rPr kumimoji="1" lang="ko-Kore-KR" altLang="en-US" sz="2400" b="1" dirty="0"/>
                  <a:t>타겟으로 바뀜</a:t>
                </a:r>
                <a:endParaRPr kumimoji="1" lang="en-US" altLang="ko-Kore-KR" sz="2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</a:t>
                </a:r>
                <a:endParaRPr kumimoji="1" lang="en-US" altLang="ko-Kore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1938992"/>
              </a:xfrm>
              <a:prstGeom prst="rect">
                <a:avLst/>
              </a:prstGeom>
              <a:blipFill>
                <a:blip r:embed="rId3"/>
                <a:stretch>
                  <a:fillRect l="-630" t="-392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E0EB1F8-6934-1877-A79A-B8A510704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555" y="3095132"/>
            <a:ext cx="3667355" cy="1030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69E492-D8A6-E7A9-AA1E-5BF33A0A4A0B}"/>
              </a:ext>
            </a:extLst>
          </p:cNvPr>
          <p:cNvSpPr/>
          <p:nvPr/>
        </p:nvSpPr>
        <p:spPr>
          <a:xfrm>
            <a:off x="6858307" y="4330765"/>
            <a:ext cx="4129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&lt; </a:t>
            </a:r>
            <a:r>
              <a:rPr kumimoji="1" lang="en-US" altLang="ko-Kore-KR" sz="2000" b="1" dirty="0">
                <a:solidFill>
                  <a:schemeClr val="accent1"/>
                </a:solidFill>
              </a:rPr>
              <a:t>Factoring</a:t>
            </a:r>
            <a:r>
              <a:rPr kumimoji="1" lang="ko-Kore-KR" altLang="en-US" sz="2000" b="1" dirty="0"/>
              <a:t>에 대한 </a:t>
            </a:r>
            <a:r>
              <a:rPr kumimoji="1" lang="en-US" altLang="ko-Kore-KR" sz="2000" b="1" dirty="0"/>
              <a:t>Shor </a:t>
            </a:r>
            <a:r>
              <a:rPr kumimoji="1" lang="ko-Kore-KR" altLang="en-US" sz="2000" b="1" dirty="0"/>
              <a:t>알고리즘 </a:t>
            </a:r>
            <a:r>
              <a:rPr kumimoji="1" lang="en-US" altLang="ko-Kore-KR" sz="2000" b="1" dirty="0"/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12B4F8-9A05-ECFB-C33A-6742136E0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05" y="2967757"/>
            <a:ext cx="4702013" cy="12495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7271B-CAAE-6E42-9051-58E66D08F6DD}"/>
              </a:ext>
            </a:extLst>
          </p:cNvPr>
          <p:cNvSpPr/>
          <p:nvPr/>
        </p:nvSpPr>
        <p:spPr>
          <a:xfrm>
            <a:off x="1094986" y="4330765"/>
            <a:ext cx="3678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/>
              <a:t>&lt; 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ECDLP</a:t>
            </a:r>
            <a:r>
              <a:rPr kumimoji="1" lang="ko-Kore-KR" altLang="en-US" sz="2000" b="1" dirty="0"/>
              <a:t>에 대한 </a:t>
            </a:r>
            <a:r>
              <a:rPr kumimoji="1" lang="en-US" altLang="ko-Kore-KR" sz="2000" b="1" dirty="0"/>
              <a:t>Shor </a:t>
            </a:r>
            <a:r>
              <a:rPr kumimoji="1" lang="ko-Kore-KR" altLang="en-US" sz="2000" b="1" dirty="0"/>
              <a:t>알고리즘 </a:t>
            </a:r>
            <a:r>
              <a:rPr kumimoji="1" lang="en-US" altLang="ko-Kore-KR" sz="2000" b="1" dirty="0"/>
              <a:t>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530ECD-9BD4-1AA9-2DE6-7D0362C21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89" y="6028935"/>
            <a:ext cx="6882066" cy="434550"/>
          </a:xfrm>
          <a:prstGeom prst="rect">
            <a:avLst/>
          </a:prstGeom>
        </p:spPr>
      </p:pic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0C6855A9-24B3-CB33-0800-7E5F0D9B4691}"/>
              </a:ext>
            </a:extLst>
          </p:cNvPr>
          <p:cNvSpPr/>
          <p:nvPr/>
        </p:nvSpPr>
        <p:spPr>
          <a:xfrm>
            <a:off x="2715271" y="5061857"/>
            <a:ext cx="312276" cy="64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383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903</Words>
  <Application>Microsoft Macintosh PowerPoint</Application>
  <PresentationFormat>와이드스크린</PresentationFormat>
  <Paragraphs>171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테마</vt:lpstr>
      <vt:lpstr>“Concrete quantum cryptanalysis of binary elliptic curves”  리뷰 및 Future Work</vt:lpstr>
      <vt:lpstr>ECC에 대한 최신 연구 동향</vt:lpstr>
      <vt:lpstr>ECC에 대한 최신 연구 동향</vt:lpstr>
      <vt:lpstr>ECC에 대한 최신 연구 동향</vt:lpstr>
      <vt:lpstr>CHES Paper</vt:lpstr>
      <vt:lpstr>Elliptic Curve Discrete Logarithm Problem(ECDLP)</vt:lpstr>
      <vt:lpstr>Shor on ECDLP</vt:lpstr>
      <vt:lpstr>Shor on ECDLP</vt:lpstr>
      <vt:lpstr>Shor on ECDLP</vt:lpstr>
      <vt:lpstr>Shor on ECDLP</vt:lpstr>
      <vt:lpstr>Shor on ECDLP</vt:lpstr>
      <vt:lpstr>Shor on ECDLP</vt:lpstr>
      <vt:lpstr>Shor on ECDLP</vt:lpstr>
      <vt:lpstr>Shor on ECDLP</vt:lpstr>
      <vt:lpstr>Shor on ECDLP</vt:lpstr>
      <vt:lpstr>Shor on ECDLP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Shor(Factorization) &amp; Concrete quantum cryptanalysis of binary elliptic curves Review</dc:title>
  <dc:creator>장경배</dc:creator>
  <cp:lastModifiedBy>장경배</cp:lastModifiedBy>
  <cp:revision>92</cp:revision>
  <dcterms:created xsi:type="dcterms:W3CDTF">2022-07-17T06:12:10Z</dcterms:created>
  <dcterms:modified xsi:type="dcterms:W3CDTF">2022-07-17T14:01:59Z</dcterms:modified>
</cp:coreProperties>
</file>