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75" r:id="rId4"/>
    <p:sldId id="289" r:id="rId5"/>
    <p:sldId id="290" r:id="rId6"/>
    <p:sldId id="291" r:id="rId7"/>
    <p:sldId id="292" r:id="rId8"/>
    <p:sldId id="293" r:id="rId9"/>
    <p:sldId id="294" r:id="rId10"/>
    <p:sldId id="288" r:id="rId11"/>
    <p:sldId id="295" r:id="rId12"/>
    <p:sldId id="296" r:id="rId13"/>
    <p:sldId id="297" r:id="rId14"/>
    <p:sldId id="299" r:id="rId15"/>
    <p:sldId id="300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3875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EC3AA0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1" autoAdjust="0"/>
    <p:restoredTop sz="95552"/>
  </p:normalViewPr>
  <p:slideViewPr>
    <p:cSldViewPr snapToGrid="0">
      <p:cViewPr>
        <p:scale>
          <a:sx n="64" d="100"/>
          <a:sy n="64" d="100"/>
        </p:scale>
        <p:origin x="8" y="2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2024. 2. 19.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2024. 2. 19.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6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65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72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7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65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36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373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33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70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151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664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52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RUST</a:t>
            </a:r>
            <a:r>
              <a:rPr lang="ko-KR" altLang="en-US" dirty="0"/>
              <a:t> 열거형과 패턴 매칭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김상원</a:t>
            </a:r>
            <a:endParaRPr lang="en-US" altLang="ko-KR" dirty="0"/>
          </a:p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/g7lJsDoOIyY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열거형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0972800" cy="389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sz="2800" dirty="0"/>
              <a:t>Rust</a:t>
            </a:r>
            <a:r>
              <a:rPr lang="ko-KR" altLang="en-US" sz="2800" dirty="0"/>
              <a:t> 열거형은 데이터를 저장할 수도 있기 때문에 다른 많은 프로그래밍 언어의 열거형보다 더 다양함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/>
              <a:t>열거형의 각 변형은 서로 다른 유형과 관련 데이터의 양을 가질 수 있음</a:t>
            </a:r>
            <a:endParaRPr lang="en-US" sz="2800" dirty="0"/>
          </a:p>
          <a:p>
            <a:pPr lvl="0">
              <a:lnSpc>
                <a:spcPct val="150000"/>
              </a:lnSpc>
              <a:defRPr/>
            </a:pPr>
            <a:endParaRPr lang="ko-KR" altLang="en-US" sz="2800" dirty="0"/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29008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열거형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4260173"/>
            <a:ext cx="10972800" cy="2597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sz="2800" dirty="0"/>
              <a:t>Message </a:t>
            </a:r>
            <a:r>
              <a:rPr lang="ko-KR" altLang="en-US" sz="2800" dirty="0"/>
              <a:t>열거형에서 </a:t>
            </a:r>
            <a:r>
              <a:rPr lang="en-US" sz="2800" dirty="0"/>
              <a:t>Quit </a:t>
            </a:r>
            <a:r>
              <a:rPr lang="ko-KR" altLang="en-US" sz="2800" dirty="0"/>
              <a:t>변형은 데이터를 전달하지 않고</a:t>
            </a:r>
            <a:r>
              <a:rPr lang="en-US" altLang="ko-KR" sz="2800" dirty="0"/>
              <a:t>, </a:t>
            </a:r>
            <a:r>
              <a:rPr lang="en-US" sz="2800" dirty="0"/>
              <a:t>Move</a:t>
            </a:r>
            <a:r>
              <a:rPr lang="ko-KR" altLang="en-US" sz="2800" dirty="0"/>
              <a:t>는 두 개의 필드가 있는 명명된 구조체를 포함하고</a:t>
            </a:r>
            <a:r>
              <a:rPr lang="en-US" altLang="ko-KR" sz="2800" dirty="0"/>
              <a:t>, </a:t>
            </a:r>
            <a:r>
              <a:rPr lang="en-US" sz="2800" dirty="0"/>
              <a:t>Write</a:t>
            </a:r>
            <a:r>
              <a:rPr lang="ko-KR" altLang="en-US" sz="2800" dirty="0"/>
              <a:t>는 단일 </a:t>
            </a:r>
            <a:r>
              <a:rPr lang="en-US" sz="2800" dirty="0"/>
              <a:t>String</a:t>
            </a:r>
            <a:r>
              <a:rPr lang="ko-KR" altLang="en-US" sz="2800" dirty="0"/>
              <a:t>을 포함하고</a:t>
            </a:r>
            <a:r>
              <a:rPr lang="en-US" altLang="ko-KR" sz="2800" dirty="0"/>
              <a:t>, </a:t>
            </a:r>
            <a:r>
              <a:rPr lang="en-US" sz="2800" dirty="0" err="1"/>
              <a:t>ChangeColor</a:t>
            </a:r>
            <a:r>
              <a:rPr lang="ko-KR" altLang="en-US" sz="2800" dirty="0"/>
              <a:t>는 세 개의 </a:t>
            </a:r>
            <a:r>
              <a:rPr lang="en-US" sz="2800" dirty="0"/>
              <a:t>i32 </a:t>
            </a:r>
            <a:r>
              <a:rPr lang="ko-KR" altLang="en-US" sz="2800" dirty="0"/>
              <a:t>값을 포함한다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DA48B-352B-6649-7EFE-031177068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949" y="1206882"/>
            <a:ext cx="4835451" cy="2850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B53BE9-630E-006B-CDC4-0743EB424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27" y="1206882"/>
            <a:ext cx="5052319" cy="28507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465922-5E73-8D78-2928-3A2439D80A66}"/>
              </a:ext>
            </a:extLst>
          </p:cNvPr>
          <p:cNvCxnSpPr>
            <a:cxnSpLocks/>
          </p:cNvCxnSpPr>
          <p:nvPr/>
        </p:nvCxnSpPr>
        <p:spPr>
          <a:xfrm>
            <a:off x="5556746" y="2632256"/>
            <a:ext cx="9733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6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match</a:t>
            </a:r>
            <a:r>
              <a:rPr lang="ko-KR" altLang="en-US" dirty="0"/>
              <a:t> 흐름제어 연산자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4260173"/>
            <a:ext cx="10972800" cy="1950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sz="2800" dirty="0"/>
              <a:t>Rust </a:t>
            </a:r>
            <a:r>
              <a:rPr lang="ko-KR" altLang="en-US" sz="2800" dirty="0"/>
              <a:t>열거형의 가장 강력한 기능 중 하나는 </a:t>
            </a:r>
            <a:r>
              <a:rPr lang="en-US" altLang="ko-KR" sz="2800" dirty="0"/>
              <a:t>'</a:t>
            </a:r>
            <a:r>
              <a:rPr lang="en-US" sz="2800" dirty="0"/>
              <a:t>match' </a:t>
            </a:r>
            <a:r>
              <a:rPr lang="ko-KR" altLang="en-US" sz="2800" dirty="0"/>
              <a:t>문을 통한 </a:t>
            </a:r>
            <a:r>
              <a:rPr lang="en-US" sz="2800" dirty="0"/>
              <a:t>Rust</a:t>
            </a:r>
            <a:r>
              <a:rPr lang="ko-KR" altLang="en-US" sz="2800" dirty="0"/>
              <a:t>의 패턴 일치와의 통합이다</a:t>
            </a:r>
            <a:r>
              <a:rPr lang="en-US" altLang="ko-KR" sz="2800" dirty="0"/>
              <a:t>. </a:t>
            </a:r>
            <a:r>
              <a:rPr lang="ko-KR" altLang="en-US" sz="2800" dirty="0"/>
              <a:t>이를 통해 열거형 값의 변형에 따라 다양한 코드를 실행할 수 있다</a:t>
            </a:r>
            <a:r>
              <a:rPr lang="en-US" altLang="ko-KR" sz="2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18C5A-D0FC-276B-69E1-7568442F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409" y="1297653"/>
            <a:ext cx="4518991" cy="2542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615C41-0994-BB63-FDF7-473697B24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11" y="1355633"/>
            <a:ext cx="6112253" cy="248438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214388-47AF-43DF-4AD9-22BD209F832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572664" y="2597827"/>
            <a:ext cx="4031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27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match</a:t>
            </a:r>
            <a:r>
              <a:rPr lang="ko-KR" altLang="en-US" dirty="0"/>
              <a:t> 흐름제어 연산자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4260173"/>
            <a:ext cx="10972800" cy="2597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800" dirty="0"/>
              <a:t>‘if let’ </a:t>
            </a:r>
            <a:r>
              <a:rPr lang="ko-KR" altLang="en-US" sz="2800" dirty="0"/>
              <a:t>접근 방식은 열거형 변형의 수가 증가함에 따라 더 반복적이고 읽기 어려운 코드로 이어질 수 있음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800" dirty="0"/>
              <a:t>‘match’</a:t>
            </a:r>
            <a:r>
              <a:rPr lang="ko-KR" altLang="en-US" sz="2800" dirty="0"/>
              <a:t>와 달리 </a:t>
            </a:r>
            <a:r>
              <a:rPr lang="en-US" altLang="ko-KR" sz="2800" dirty="0"/>
              <a:t>‘if let’</a:t>
            </a:r>
            <a:r>
              <a:rPr lang="ko-KR" altLang="en-US" sz="2800" dirty="0"/>
              <a:t>은 완전성 검사를 시행하지 않아</a:t>
            </a:r>
            <a:r>
              <a:rPr lang="en-US" altLang="ko-KR" sz="2800" dirty="0"/>
              <a:t>,</a:t>
            </a:r>
            <a:r>
              <a:rPr lang="ko-KR" altLang="en-US" sz="2800" dirty="0"/>
              <a:t> 열거형의 변형을 처리하지 못할 경우 컴파일러가 경고할 수 없음</a:t>
            </a:r>
            <a:endParaRPr lang="en-US" altLang="ko-K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18C5A-D0FC-276B-69E1-7568442F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409" y="1297653"/>
            <a:ext cx="4518991" cy="2542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615C41-0994-BB63-FDF7-473697B24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11" y="1355633"/>
            <a:ext cx="6112253" cy="248438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214388-47AF-43DF-4AD9-22BD209F832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572664" y="2597827"/>
            <a:ext cx="4031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4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let</a:t>
            </a:r>
            <a:r>
              <a:rPr lang="ko-KR" altLang="en-US" dirty="0"/>
              <a:t>을 사용한 간결한 흐름 제어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4260173"/>
            <a:ext cx="10972800" cy="2597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800" dirty="0"/>
              <a:t>‘message’ </a:t>
            </a:r>
            <a:r>
              <a:rPr lang="ko-KR" altLang="en-US" sz="2800" dirty="0"/>
              <a:t>열거형에서 </a:t>
            </a:r>
            <a:r>
              <a:rPr lang="en-US" altLang="ko-KR" sz="2800" dirty="0"/>
              <a:t>‘Write’</a:t>
            </a:r>
            <a:r>
              <a:rPr lang="ko-KR" altLang="en-US" sz="2800" dirty="0"/>
              <a:t> 변형만 처리할 경우 </a:t>
            </a:r>
            <a:r>
              <a:rPr lang="en-US" altLang="ko-KR" sz="2800" dirty="0"/>
              <a:t>if let</a:t>
            </a:r>
            <a:r>
              <a:rPr lang="ko-KR" altLang="en-US" sz="2800" dirty="0"/>
              <a:t>을 </a:t>
            </a:r>
            <a:r>
              <a:rPr lang="ko-KR" altLang="en-US" sz="2800" dirty="0" err="1"/>
              <a:t>사용하는게</a:t>
            </a:r>
            <a:r>
              <a:rPr lang="ko-KR" altLang="en-US" sz="2800" dirty="0"/>
              <a:t> </a:t>
            </a:r>
            <a:r>
              <a:rPr lang="en-US" altLang="ko-KR" sz="2800" dirty="0"/>
              <a:t>match</a:t>
            </a:r>
            <a:r>
              <a:rPr lang="ko-KR" altLang="en-US" sz="2800" dirty="0" err="1"/>
              <a:t>를</a:t>
            </a:r>
            <a:r>
              <a:rPr lang="ko-KR" altLang="en-US" sz="2800" dirty="0"/>
              <a:t> 사용하는 것보다 보다 간결함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/>
              <a:t>특정 변형에 초점을 맞춰 코드를 단순화 하고 철저한 처리가 필요하지 않을 때 유용함</a:t>
            </a:r>
            <a:endParaRPr lang="en-US" altLang="ko-K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18C5A-D0FC-276B-69E1-7568442F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314867"/>
            <a:ext cx="4518991" cy="254236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214388-47AF-43DF-4AD9-22BD209F832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930911" y="2586051"/>
            <a:ext cx="773685" cy="114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6EDD7F2-89A2-EE16-5122-D395BE51F327}"/>
              </a:ext>
            </a:extLst>
          </p:cNvPr>
          <p:cNvGrpSpPr/>
          <p:nvPr/>
        </p:nvGrpSpPr>
        <p:grpSpPr>
          <a:xfrm>
            <a:off x="5902277" y="1314867"/>
            <a:ext cx="5877803" cy="2563920"/>
            <a:chOff x="5830283" y="1372847"/>
            <a:chExt cx="4469870" cy="174183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61E44E-A6F6-EE43-3754-02DCFD2A5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7875" b="87714"/>
            <a:stretch/>
          </p:blipFill>
          <p:spPr>
            <a:xfrm>
              <a:off x="5830283" y="1372847"/>
              <a:ext cx="4469869" cy="42823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8B70F93-6262-39CB-07E4-69961A993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0284" y="1801083"/>
              <a:ext cx="4469869" cy="1313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87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열거형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match </a:t>
            </a:r>
            <a:r>
              <a:rPr lang="ko-KR" altLang="en-US" dirty="0"/>
              <a:t>흐름 제어 연산자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if let</a:t>
            </a:r>
            <a:r>
              <a:rPr lang="ko-KR" altLang="en-US" dirty="0"/>
              <a:t>을 사용한 간결한 흐름 제어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열거형의 특징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0972800" cy="390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하나의 타입이 가질 수 있는 값들을 열거 함으로써 타입을 정의</a:t>
            </a:r>
            <a:endParaRPr lang="en-US" altLang="ko-KR" sz="2800" dirty="0">
              <a:solidFill>
                <a:srgbClr val="374151"/>
              </a:solidFill>
              <a:latin typeface="Söhne"/>
            </a:endParaRP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명시적인 값 집합 정의</a:t>
            </a:r>
            <a:endParaRPr lang="en-US" altLang="ko-KR" sz="2800" dirty="0">
              <a:solidFill>
                <a:srgbClr val="374151"/>
              </a:solidFill>
              <a:latin typeface="Söhne"/>
            </a:endParaRP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타입 안전성 보장</a:t>
            </a:r>
            <a:endParaRPr lang="en-US" altLang="ko-KR" sz="2800" dirty="0">
              <a:solidFill>
                <a:srgbClr val="374151"/>
              </a:solidFill>
              <a:latin typeface="Söhne"/>
            </a:endParaRP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패턴 매칭의 용이성</a:t>
            </a:r>
            <a:endParaRPr lang="en-US" altLang="ko-KR" sz="2800" dirty="0">
              <a:solidFill>
                <a:srgbClr val="374151"/>
              </a:solidFill>
              <a:latin typeface="Söhne"/>
            </a:endParaRP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자기 문서화</a:t>
            </a:r>
            <a:endParaRPr lang="en-US" altLang="ko-KR" sz="2800" dirty="0">
              <a:solidFill>
                <a:srgbClr val="374151"/>
              </a:solidFill>
              <a:latin typeface="Söhne"/>
            </a:endParaRP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확장성</a:t>
            </a:r>
            <a:endParaRPr lang="en-US" altLang="ko-KR" sz="28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2278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열거형의 특징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0972800" cy="2607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명시적인 값 집합 정의</a:t>
            </a:r>
            <a:endParaRPr lang="en-US" altLang="ko-KR" sz="2800" dirty="0">
              <a:solidFill>
                <a:srgbClr val="374151"/>
              </a:solidFill>
              <a:latin typeface="Söhne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열거형을 사용하면 하나의 변수가 취할 수 있는 가능한 모든 값을 명확하게 정의할 수 있다</a:t>
            </a:r>
            <a:r>
              <a:rPr lang="en-US" altLang="ko-KR" sz="2800" dirty="0">
                <a:solidFill>
                  <a:srgbClr val="374151"/>
                </a:solidFill>
                <a:latin typeface="Söhne"/>
              </a:rPr>
              <a:t>. </a:t>
            </a: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이는 코드의 가독성을 높이고</a:t>
            </a:r>
            <a:r>
              <a:rPr lang="en-US" altLang="ko-KR" sz="28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의도하지 않은 값의 할당을 방지하여 오류를 줄일 수 있다</a:t>
            </a:r>
            <a:r>
              <a:rPr lang="en-US" altLang="ko-KR" sz="2800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998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열거형의 특징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0972800" cy="2607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타입 안전성 보장</a:t>
            </a:r>
            <a:endParaRPr lang="en-US" altLang="ko-KR" sz="2800" dirty="0">
              <a:solidFill>
                <a:srgbClr val="374151"/>
              </a:solidFill>
              <a:latin typeface="Söhne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열거형을 사용하면 컴파일 시간에 타입 체크가 가능하여</a:t>
            </a:r>
            <a:r>
              <a:rPr lang="en-US" altLang="ko-KR" sz="28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잘못된 타입의 값이 할당되는 것을 방지할 수 있다</a:t>
            </a:r>
            <a:r>
              <a:rPr lang="en-US" altLang="ko-KR" sz="2800" dirty="0">
                <a:solidFill>
                  <a:srgbClr val="374151"/>
                </a:solidFill>
                <a:latin typeface="Söhne"/>
              </a:rPr>
              <a:t>. </a:t>
            </a: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이는 프로그램의 안정성을 크게 향상시킨다</a:t>
            </a:r>
            <a:r>
              <a:rPr lang="en-US" altLang="ko-KR" sz="2800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805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열거형의 특징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0972800" cy="2607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패턴 매칭의 용이성</a:t>
            </a:r>
            <a:endParaRPr lang="en-US" altLang="ko-KR" sz="2800" dirty="0">
              <a:solidFill>
                <a:srgbClr val="374151"/>
              </a:solidFill>
              <a:latin typeface="Söhne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많은 프로그래밍 언어에서 열거형은 패턴 </a:t>
            </a:r>
            <a:r>
              <a:rPr lang="ko-KR" altLang="en-US" sz="2800" dirty="0" err="1">
                <a:solidFill>
                  <a:srgbClr val="374151"/>
                </a:solidFill>
                <a:latin typeface="Söhne"/>
              </a:rPr>
              <a:t>매칭과</a:t>
            </a: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 결합하여 사용된다</a:t>
            </a:r>
            <a:r>
              <a:rPr lang="en-US" altLang="ko-KR" sz="2800" dirty="0">
                <a:solidFill>
                  <a:srgbClr val="374151"/>
                </a:solidFill>
                <a:latin typeface="Söhne"/>
              </a:rPr>
              <a:t>. </a:t>
            </a: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이를 통해 열거형의 값에 따라 다른 동작을 쉽게 정의할 수 있으며</a:t>
            </a:r>
            <a:r>
              <a:rPr lang="en-US" altLang="ko-KR" sz="28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코드의 가독성과 유지 보수성이 향상된다</a:t>
            </a:r>
            <a:r>
              <a:rPr lang="en-US" altLang="ko-KR" sz="2800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800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열거형의 특징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0972800" cy="2607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자기 문서화</a:t>
            </a:r>
            <a:endParaRPr lang="en-US" altLang="ko-KR" sz="2800" dirty="0">
              <a:solidFill>
                <a:srgbClr val="374151"/>
              </a:solidFill>
              <a:latin typeface="Söhne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열거형의 각 값은 코드 내에서 특정 상태나 옵션을 명확하게 설명한다</a:t>
            </a:r>
            <a:r>
              <a:rPr lang="en-US" altLang="ko-KR" sz="2800" dirty="0">
                <a:solidFill>
                  <a:srgbClr val="374151"/>
                </a:solidFill>
                <a:latin typeface="Söhne"/>
              </a:rPr>
              <a:t>. </a:t>
            </a: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이는 코드를 읽는 사람이 프로그램의 의도를 더 쉽게 이해할 수 있도록 돕는다</a:t>
            </a:r>
            <a:r>
              <a:rPr lang="en-US" altLang="ko-KR" sz="2800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278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열거형의 특징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0972800" cy="3253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확장성</a:t>
            </a:r>
            <a:endParaRPr lang="en-US" altLang="ko-KR" sz="2800" dirty="0">
              <a:solidFill>
                <a:srgbClr val="374151"/>
              </a:solidFill>
              <a:latin typeface="Söhne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일부 프로그래밍 언어에서는 열거형이 데이터를 가질 수 있다</a:t>
            </a:r>
            <a:r>
              <a:rPr lang="en-US" altLang="ko-KR" sz="2800" dirty="0">
                <a:solidFill>
                  <a:srgbClr val="374151"/>
                </a:solidFill>
                <a:latin typeface="Söhne"/>
              </a:rPr>
              <a:t>. </a:t>
            </a: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이는 열거형이 단순한 상수 집합을 넘어서 복잡한 데이터 구조를 표현할 수 있게 해주며</a:t>
            </a:r>
            <a:r>
              <a:rPr lang="en-US" altLang="ko-KR" sz="28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프로그램의 확장성과 유연성을 높인다</a:t>
            </a:r>
            <a:r>
              <a:rPr lang="en-US" altLang="ko-KR" sz="2800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511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</a:t>
            </a:r>
            <a:r>
              <a:rPr lang="ko-KR" altLang="en-US" dirty="0"/>
              <a:t>의 기본 구조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0972800" cy="2597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/>
              <a:t>간단한 열거형은 </a:t>
            </a:r>
            <a:r>
              <a:rPr lang="en-US" altLang="ko-KR" sz="2800" dirty="0"/>
              <a:t>‘</a:t>
            </a:r>
            <a:r>
              <a:rPr lang="en-US" altLang="ko-KR" sz="2800" dirty="0" err="1"/>
              <a:t>enum</a:t>
            </a:r>
            <a:r>
              <a:rPr lang="en-US" altLang="ko-KR" sz="2800" dirty="0"/>
              <a:t>’</a:t>
            </a:r>
            <a:r>
              <a:rPr lang="ko-KR" altLang="en-US" sz="2800" dirty="0"/>
              <a:t> 키워드</a:t>
            </a:r>
            <a:r>
              <a:rPr lang="en-US" altLang="ko-KR" sz="2800" dirty="0"/>
              <a:t>,</a:t>
            </a:r>
            <a:r>
              <a:rPr lang="ko-KR" altLang="en-US" sz="2800" dirty="0"/>
              <a:t> 그 뒤에 이름</a:t>
            </a:r>
            <a:r>
              <a:rPr lang="en-US" altLang="ko-KR" sz="2800" dirty="0"/>
              <a:t>,</a:t>
            </a:r>
            <a:r>
              <a:rPr lang="ko-KR" altLang="en-US" sz="2800" dirty="0"/>
              <a:t> 중괄호로 묶인 변형 집합을 사용하여 정의됨</a:t>
            </a:r>
            <a:endParaRPr lang="en-US" sz="2800" dirty="0"/>
          </a:p>
          <a:p>
            <a:pPr lvl="0">
              <a:lnSpc>
                <a:spcPct val="150000"/>
              </a:lnSpc>
              <a:defRPr/>
            </a:pPr>
            <a:endParaRPr lang="ko-KR" altLang="en-US" sz="2800" dirty="0"/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endParaRPr lang="en-KR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48C4B-B330-A681-49B4-13C7736C5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268" y="2815741"/>
            <a:ext cx="3495195" cy="32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6262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7962</TotalTime>
  <Words>1465</Words>
  <Application>Microsoft Macintosh PowerPoint</Application>
  <PresentationFormat>Widescreen</PresentationFormat>
  <Paragraphs>68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맑은 고딕</vt:lpstr>
      <vt:lpstr>Söhne</vt:lpstr>
      <vt:lpstr>Arial</vt:lpstr>
      <vt:lpstr>CryptoCraft 테마</vt:lpstr>
      <vt:lpstr>제목 테마</vt:lpstr>
      <vt:lpstr>RUST 열거형과 패턴 매칭</vt:lpstr>
      <vt:lpstr>PowerPoint Presentation</vt:lpstr>
      <vt:lpstr>열거형의 특징</vt:lpstr>
      <vt:lpstr>열거형의 특징</vt:lpstr>
      <vt:lpstr>열거형의 특징</vt:lpstr>
      <vt:lpstr>열거형의 특징</vt:lpstr>
      <vt:lpstr>열거형의 특징</vt:lpstr>
      <vt:lpstr>열거형의 특징</vt:lpstr>
      <vt:lpstr>Enum의 기본 구조</vt:lpstr>
      <vt:lpstr>데이터 열거형</vt:lpstr>
      <vt:lpstr>데이터 열거형</vt:lpstr>
      <vt:lpstr>match 흐름제어 연산자</vt:lpstr>
      <vt:lpstr>match 흐름제어 연산자</vt:lpstr>
      <vt:lpstr>If let을 사용한 간결한 흐름 제어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김상원</cp:lastModifiedBy>
  <cp:revision>75</cp:revision>
  <dcterms:created xsi:type="dcterms:W3CDTF">2019-03-05T04:29:07Z</dcterms:created>
  <dcterms:modified xsi:type="dcterms:W3CDTF">2024-02-18T18:41:12Z</dcterms:modified>
</cp:coreProperties>
</file>