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10"/>
  </p:notesMasterIdLst>
  <p:sldIdLst>
    <p:sldId id="256" r:id="rId2"/>
    <p:sldId id="258" r:id="rId3"/>
    <p:sldId id="276" r:id="rId4"/>
    <p:sldId id="293" r:id="rId5"/>
    <p:sldId id="288" r:id="rId6"/>
    <p:sldId id="289" r:id="rId7"/>
    <p:sldId id="259" r:id="rId8"/>
    <p:sldId id="29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3" autoAdjust="0"/>
    <p:restoredTop sz="96190" autoAdjust="0"/>
  </p:normalViewPr>
  <p:slideViewPr>
    <p:cSldViewPr snapToGrid="0">
      <p:cViewPr varScale="1">
        <p:scale>
          <a:sx n="67" d="100"/>
          <a:sy n="67" d="100"/>
        </p:scale>
        <p:origin x="86" y="19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CFB7-7261-41BB-A8B5-A742EAD5B05C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9869-5453-4FBD-B113-29D4F9E09357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FFD-B3C2-4E7D-9422-C670BFC35016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7D5B-4055-4736-B476-3D016FD2CE3F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722B-A2BA-402A-AAEA-F017B5BA0000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6CC4-75B5-4582-AA9E-837434A274DF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463-AC1A-410E-A0EE-9D8ECB86349F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0677-9B46-42DC-9913-FD9277AC7E6A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99D-B911-4A56-B49D-C1C2BC6D15E5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274-1CC1-4CC9-AB48-E8FCD378546C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CDD-7BD1-418E-A410-1C562DEE11F4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AD95-8205-4FF4-9D07-45E8A35B31DC}" type="datetime1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foVw_os5Xc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wall/john/blob/bleeding-jumbo/run/7z2john.p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ashcat/hashcat/blob/master/src/modules/module_11600.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ZIP</a:t>
            </a:r>
            <a:r>
              <a:rPr lang="ko-KR" altLang="en-US" sz="440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password</a:t>
            </a:r>
            <a:r>
              <a:rPr lang="ko-KR" altLang="en-US" sz="440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cracking</a:t>
            </a:r>
            <a:r>
              <a:rPr lang="ko-KR" altLang="en-US" sz="440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-KR" sz="4400" dirty="0">
                <a:solidFill>
                  <a:schemeClr val="tx1"/>
                </a:solidFill>
                <a:latin typeface="나눔스퀘어 ExtraBold"/>
                <a:ea typeface="나눔스퀘어 ExtraBold"/>
              </a:rPr>
              <a:t>(with GPU)</a:t>
            </a:r>
            <a:endParaRPr lang="ko-KR" altLang="en-US" sz="440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6145" y="3918921"/>
            <a:ext cx="2562702" cy="53788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IT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융합공학부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윤세영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2150" t="15980" r="22320" b="16690"/>
          <a:stretch>
            <a:fillRect/>
          </a:stretch>
        </p:blipFill>
        <p:spPr>
          <a:xfrm>
            <a:off x="954741" y="3455258"/>
            <a:ext cx="1353670" cy="17852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01C613C-1180-3D44-D270-25C72A57BFEF}"/>
              </a:ext>
            </a:extLst>
          </p:cNvPr>
          <p:cNvSpPr/>
          <p:nvPr/>
        </p:nvSpPr>
        <p:spPr>
          <a:xfrm>
            <a:off x="2566145" y="4496242"/>
            <a:ext cx="8671114" cy="53788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유투브 주소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: 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  <a:hlinkClick r:id="rId4"/>
              </a:rPr>
              <a:t>https://youtu.be/foVw_os5XcM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  </a:t>
            </a:r>
            <a:endParaRPr lang="ko-KR" altLang="en-US" sz="2000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952499" y="853035"/>
            <a:ext cx="1046630" cy="5737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latin typeface="나눔스퀘어 ExtraBold"/>
                <a:ea typeface="나눔스퀘어 ExtraBold"/>
              </a:rPr>
              <a:t>목차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29E715-F52C-263A-566C-93BFD89E124B}"/>
              </a:ext>
            </a:extLst>
          </p:cNvPr>
          <p:cNvGrpSpPr/>
          <p:nvPr/>
        </p:nvGrpSpPr>
        <p:grpSpPr>
          <a:xfrm>
            <a:off x="954741" y="2247579"/>
            <a:ext cx="10282517" cy="3757386"/>
            <a:chOff x="954740" y="2068216"/>
            <a:chExt cx="10282517" cy="3757386"/>
          </a:xfrm>
        </p:grpSpPr>
        <p:sp>
          <p:nvSpPr>
            <p:cNvPr id="3" name="직사각형 2"/>
            <p:cNvSpPr/>
            <p:nvPr/>
          </p:nvSpPr>
          <p:spPr>
            <a:xfrm>
              <a:off x="954740" y="5091442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Decryption-Decompression of AES Protected ZIP Files on GPUs (2016)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863666-27A9-765A-D1A1-A27A28F78B24}"/>
                </a:ext>
              </a:extLst>
            </p:cNvPr>
            <p:cNvSpPr/>
            <p:nvPr/>
          </p:nvSpPr>
          <p:spPr>
            <a:xfrm>
              <a:off x="954740" y="3579829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Information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Password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Recovery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with</a:t>
              </a:r>
              <a:r>
                <a:rPr lang="ko-KR" altLang="en-US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GPU (2015)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B1ADAB-C8D8-C880-3F4E-49F6B24701A2}"/>
                </a:ext>
              </a:extLst>
            </p:cNvPr>
            <p:cNvSpPr/>
            <p:nvPr/>
          </p:nvSpPr>
          <p:spPr>
            <a:xfrm>
              <a:off x="954740" y="2068216"/>
              <a:ext cx="10282517" cy="7341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1600" dirty="0">
                  <a:solidFill>
                    <a:schemeClr val="tx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Password recovery for encrypted ZIP archives using GPUs (2010)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“GPU</a:t>
            </a:r>
            <a:r>
              <a:rPr lang="ko-KR" altLang="en-US" sz="1600" dirty="0">
                <a:latin typeface="나눔스퀘어"/>
                <a:ea typeface="나눔스퀘어"/>
              </a:rPr>
              <a:t>를 활용한 </a:t>
            </a:r>
            <a:r>
              <a:rPr lang="en-US" altLang="ko-KR" sz="1600" dirty="0">
                <a:latin typeface="나눔스퀘어"/>
                <a:ea typeface="나눔스퀘어"/>
              </a:rPr>
              <a:t>ZIP </a:t>
            </a:r>
            <a:r>
              <a:rPr lang="ko-KR" altLang="en-US" sz="1600" dirty="0">
                <a:latin typeface="나눔스퀘어"/>
                <a:ea typeface="나눔스퀘어"/>
              </a:rPr>
              <a:t>암호 해독</a:t>
            </a:r>
            <a:r>
              <a:rPr lang="en-US" altLang="ko-KR" sz="1600" dirty="0">
                <a:latin typeface="나눔스퀘어"/>
                <a:ea typeface="나눔스퀘어"/>
              </a:rPr>
              <a:t>”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ZIP</a:t>
            </a:r>
            <a:r>
              <a:rPr lang="ko-KR" altLang="en-US" sz="1600" dirty="0">
                <a:latin typeface="나눔스퀘어"/>
                <a:ea typeface="나눔스퀘어"/>
              </a:rPr>
              <a:t> 암호화 프로세스</a:t>
            </a:r>
            <a:r>
              <a:rPr lang="en-US" altLang="ko-KR" sz="1600" dirty="0">
                <a:latin typeface="나눔스퀘어"/>
                <a:ea typeface="나눔스퀘어"/>
              </a:rPr>
              <a:t>:</a:t>
            </a:r>
            <a:r>
              <a:rPr lang="ko-KR" altLang="en-US" sz="1600" dirty="0">
                <a:latin typeface="나눔스퀘어"/>
                <a:ea typeface="나눔스퀘어"/>
              </a:rPr>
              <a:t> 비밀번호 생성 </a:t>
            </a:r>
            <a:r>
              <a:rPr lang="en-US" altLang="ko-KR" sz="1600" dirty="0">
                <a:latin typeface="나눔스퀘어"/>
                <a:ea typeface="나눔스퀘어"/>
              </a:rPr>
              <a:t>-&gt;</a:t>
            </a:r>
            <a:r>
              <a:rPr lang="ko-KR" altLang="en-US" sz="1600" dirty="0">
                <a:latin typeface="나눔스퀘어"/>
                <a:ea typeface="나눔스퀘어"/>
              </a:rPr>
              <a:t> 키 도출 </a:t>
            </a:r>
            <a:r>
              <a:rPr lang="en-US" altLang="ko-KR" sz="1600" dirty="0">
                <a:latin typeface="나눔스퀘어"/>
                <a:ea typeface="나눔스퀘어"/>
              </a:rPr>
              <a:t>-&gt;</a:t>
            </a:r>
            <a:r>
              <a:rPr lang="ko-KR" altLang="en-US" sz="1600" dirty="0">
                <a:latin typeface="나눔스퀘어"/>
                <a:ea typeface="나눔스퀘어"/>
              </a:rPr>
              <a:t> 데이터 암호화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ZIP</a:t>
            </a:r>
            <a:r>
              <a:rPr lang="ko-KR" altLang="en-US" sz="1600" dirty="0">
                <a:latin typeface="나눔스퀘어"/>
                <a:ea typeface="나눔스퀘어"/>
              </a:rPr>
              <a:t> 복호화 프로세스</a:t>
            </a:r>
            <a:r>
              <a:rPr lang="en-US" altLang="ko-KR" sz="1600" dirty="0">
                <a:latin typeface="나눔스퀘어"/>
                <a:ea typeface="나눔스퀘어"/>
              </a:rPr>
              <a:t>:</a:t>
            </a:r>
            <a:r>
              <a:rPr lang="ko-KR" altLang="en-US" sz="1600" dirty="0">
                <a:latin typeface="나눔스퀘어"/>
                <a:ea typeface="나눔스퀘어"/>
              </a:rPr>
              <a:t> 비밀번호 입력 </a:t>
            </a:r>
            <a:r>
              <a:rPr lang="en-US" altLang="ko-KR" sz="1600" dirty="0">
                <a:latin typeface="나눔스퀘어"/>
                <a:ea typeface="나눔스퀘어"/>
              </a:rPr>
              <a:t>-&gt;</a:t>
            </a:r>
            <a:r>
              <a:rPr lang="ko-KR" altLang="en-US" sz="1600" dirty="0">
                <a:latin typeface="나눔스퀘어"/>
                <a:ea typeface="나눔스퀘어"/>
              </a:rPr>
              <a:t> 키 도출 </a:t>
            </a:r>
            <a:r>
              <a:rPr lang="en-US" altLang="ko-KR" sz="1600" dirty="0">
                <a:latin typeface="나눔스퀘어"/>
                <a:ea typeface="나눔스퀘어"/>
              </a:rPr>
              <a:t>-&gt;</a:t>
            </a:r>
            <a:r>
              <a:rPr lang="ko-KR" altLang="en-US" sz="1600" dirty="0">
                <a:latin typeface="나눔스퀘어"/>
                <a:ea typeface="나눔스퀘어"/>
              </a:rPr>
              <a:t> 데이터 복호화</a:t>
            </a:r>
          </a:p>
          <a:p>
            <a:pPr>
              <a:lnSpc>
                <a:spcPct val="100000"/>
              </a:lnSpc>
              <a:defRPr/>
            </a:pPr>
            <a:endParaRPr lang="ko-KR" altLang="en-US" sz="1000" dirty="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 b="1" dirty="0">
                <a:solidFill>
                  <a:srgbClr val="1B1760"/>
                </a:solidFill>
                <a:latin typeface="나눔스퀘어"/>
                <a:ea typeface="나눔스퀘어"/>
              </a:rPr>
              <a:t>비밀번호 검색 공간 축소 </a:t>
            </a:r>
            <a:r>
              <a:rPr lang="en-US" altLang="ko-KR" sz="1600" dirty="0">
                <a:latin typeface="나눔스퀘어"/>
                <a:ea typeface="나눔스퀘어"/>
              </a:rPr>
              <a:t>-&gt;</a:t>
            </a:r>
            <a:r>
              <a:rPr lang="ko-KR" altLang="en-US" sz="1600" dirty="0">
                <a:latin typeface="나눔스퀘어"/>
                <a:ea typeface="나눔스퀘어"/>
              </a:rPr>
              <a:t> </a:t>
            </a:r>
            <a:r>
              <a:rPr lang="en-US" altLang="ko-KR" sz="1600" dirty="0">
                <a:latin typeface="나눔스퀘어"/>
                <a:ea typeface="나눔스퀘어"/>
              </a:rPr>
              <a:t>GPU</a:t>
            </a:r>
            <a:r>
              <a:rPr lang="ko-KR" altLang="en-US" sz="1600" dirty="0">
                <a:latin typeface="나눔스퀘어"/>
                <a:ea typeface="나눔스퀘어"/>
              </a:rPr>
              <a:t>를 사용하여 해시 함수 생성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-&gt;</a:t>
            </a:r>
            <a:r>
              <a:rPr lang="ko-KR" altLang="en-US" sz="1600" dirty="0">
                <a:latin typeface="나눔스퀘어"/>
                <a:ea typeface="나눔스퀘어"/>
              </a:rPr>
              <a:t> 비밀번호 검색 공간에서 동시에 비밀번호 확인</a:t>
            </a: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-&gt;</a:t>
            </a:r>
            <a:r>
              <a:rPr lang="ko-KR" altLang="en-US" sz="1600" dirty="0">
                <a:latin typeface="나눔스퀘어"/>
                <a:ea typeface="나눔스퀘어"/>
              </a:rPr>
              <a:t> 가능성 있는 비밀번호에 대한 </a:t>
            </a:r>
            <a:r>
              <a:rPr lang="en-US" altLang="ko-KR" sz="1600" dirty="0">
                <a:latin typeface="나눔스퀘어"/>
                <a:ea typeface="나눔스퀘어"/>
              </a:rPr>
              <a:t>AES</a:t>
            </a:r>
            <a:r>
              <a:rPr lang="ko-KR" altLang="en-US" sz="1600" dirty="0">
                <a:latin typeface="나눔스퀘어"/>
                <a:ea typeface="나눔스퀘어"/>
              </a:rPr>
              <a:t> 암호화 키 생성</a:t>
            </a:r>
          </a:p>
          <a:p>
            <a:pPr>
              <a:lnSpc>
                <a:spcPct val="100000"/>
              </a:lnSpc>
              <a:defRPr/>
            </a:pPr>
            <a:endParaRPr lang="ko-KR" altLang="en-US" sz="1000" dirty="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나눔스퀘어"/>
                <a:ea typeface="나눔스퀘어"/>
              </a:rPr>
              <a:t>주어진 비밀번호로부터 해시 함수를 사용하여 </a:t>
            </a:r>
            <a:r>
              <a:rPr lang="en-US" altLang="ko-KR" sz="1600" dirty="0">
                <a:latin typeface="나눔스퀘어"/>
                <a:ea typeface="나눔스퀘어"/>
              </a:rPr>
              <a:t>AES </a:t>
            </a:r>
            <a:r>
              <a:rPr lang="ko-KR" altLang="en-US" sz="1600" dirty="0">
                <a:latin typeface="나눔스퀘어"/>
                <a:ea typeface="나눔스퀘어"/>
              </a:rPr>
              <a:t>키를 생성 </a:t>
            </a:r>
            <a:r>
              <a:rPr lang="en-US" altLang="ko-KR" sz="1600" dirty="0">
                <a:latin typeface="나눔스퀘어"/>
                <a:ea typeface="나눔스퀘어"/>
              </a:rPr>
              <a:t>(PBKDF2 </a:t>
            </a:r>
            <a:r>
              <a:rPr lang="ko-KR" altLang="en-US" sz="1600" dirty="0">
                <a:latin typeface="나눔스퀘어"/>
                <a:ea typeface="나눔스퀘어"/>
              </a:rPr>
              <a:t>함수 사용</a:t>
            </a:r>
            <a:r>
              <a:rPr lang="en-US" altLang="ko-KR" sz="1600" dirty="0">
                <a:latin typeface="나눔스퀘어"/>
                <a:ea typeface="나눔스퀘어"/>
              </a:rPr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PBKDF2(pw, salt, </a:t>
            </a:r>
            <a:r>
              <a:rPr lang="en-US" altLang="ko-KR" sz="1600" dirty="0" err="1">
                <a:latin typeface="나눔스퀘어"/>
                <a:ea typeface="나눔스퀘어"/>
              </a:rPr>
              <a:t>dkLen</a:t>
            </a:r>
            <a:r>
              <a:rPr lang="en-US" altLang="ko-KR" sz="1600" dirty="0">
                <a:latin typeface="나눔스퀘어"/>
                <a:ea typeface="나눔스퀘어"/>
              </a:rPr>
              <a:t>),</a:t>
            </a:r>
            <a:r>
              <a:rPr lang="ko-KR" altLang="en-US" sz="1600" dirty="0">
                <a:latin typeface="나눔스퀘어"/>
                <a:ea typeface="나눔스퀘어"/>
              </a:rPr>
              <a:t> </a:t>
            </a:r>
            <a:r>
              <a:rPr lang="en-US" altLang="ko-KR" sz="1600" dirty="0">
                <a:latin typeface="나눔스퀘어"/>
                <a:ea typeface="나눔스퀘어"/>
              </a:rPr>
              <a:t>HMAC-SHA1 </a:t>
            </a:r>
            <a:r>
              <a:rPr lang="ko-KR" altLang="en-US" sz="1600" dirty="0">
                <a:latin typeface="나눔스퀘어"/>
                <a:ea typeface="나눔스퀘어"/>
              </a:rPr>
              <a:t>알고리즘 </a:t>
            </a:r>
            <a:r>
              <a:rPr lang="en-US" altLang="ko-KR" sz="1600" dirty="0">
                <a:latin typeface="나눔스퀘어"/>
                <a:ea typeface="나눔스퀘어"/>
              </a:rPr>
              <a:t>1000</a:t>
            </a:r>
            <a:r>
              <a:rPr lang="ko-KR" altLang="en-US" sz="1600" dirty="0">
                <a:latin typeface="나눔스퀘어"/>
                <a:ea typeface="나눔스퀘어"/>
              </a:rPr>
              <a:t>번 수행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나눔스퀘어"/>
                <a:ea typeface="나눔스퀘어"/>
              </a:rPr>
              <a:t>생성된 </a:t>
            </a:r>
            <a:r>
              <a:rPr lang="en-US" altLang="ko-KR" sz="1600" dirty="0">
                <a:latin typeface="나눔스퀘어"/>
                <a:ea typeface="나눔스퀘어"/>
              </a:rPr>
              <a:t>AES </a:t>
            </a:r>
            <a:r>
              <a:rPr lang="ko-KR" altLang="en-US" sz="1600" dirty="0">
                <a:latin typeface="나눔스퀘어"/>
                <a:ea typeface="나눔스퀘어"/>
              </a:rPr>
              <a:t>키를 사용하여 암호화된 </a:t>
            </a:r>
            <a:r>
              <a:rPr lang="en-US" altLang="ko-KR" sz="1600" dirty="0">
                <a:latin typeface="나눔스퀘어"/>
                <a:ea typeface="나눔스퀘어"/>
              </a:rPr>
              <a:t>ZIP </a:t>
            </a:r>
            <a:r>
              <a:rPr lang="ko-KR" altLang="en-US" sz="1600" dirty="0">
                <a:latin typeface="나눔스퀘어"/>
                <a:ea typeface="나눔스퀘어"/>
              </a:rPr>
              <a:t>파일을 복호화</a:t>
            </a:r>
          </a:p>
          <a:p>
            <a:pPr>
              <a:lnSpc>
                <a:spcPct val="100000"/>
              </a:lnSpc>
              <a:defRPr/>
            </a:pPr>
            <a:r>
              <a:rPr lang="ko-KR" altLang="en-US" sz="1600" dirty="0">
                <a:latin typeface="나눔스퀘어"/>
                <a:ea typeface="나눔스퀘어"/>
              </a:rPr>
              <a:t>압축 파일에 저장된 </a:t>
            </a:r>
            <a:r>
              <a:rPr lang="en-US" altLang="ko-KR" sz="1600" dirty="0">
                <a:latin typeface="나눔스퀘어"/>
                <a:ea typeface="나눔스퀘어"/>
              </a:rPr>
              <a:t>MAC </a:t>
            </a:r>
            <a:r>
              <a:rPr lang="ko-KR" altLang="en-US" sz="1600" dirty="0">
                <a:latin typeface="나눔스퀘어"/>
                <a:ea typeface="나눔스퀘어"/>
              </a:rPr>
              <a:t>값과 비교되어 비밀번호가 </a:t>
            </a:r>
            <a:r>
              <a:rPr lang="ko-KR" altLang="en-US" sz="1600" dirty="0" err="1">
                <a:latin typeface="나눔스퀘어"/>
                <a:ea typeface="나눔스퀘어"/>
              </a:rPr>
              <a:t>올바른지</a:t>
            </a:r>
            <a:r>
              <a:rPr lang="ko-KR" altLang="en-US" sz="1600" dirty="0">
                <a:latin typeface="나눔스퀘어"/>
                <a:ea typeface="나눔스퀘어"/>
              </a:rPr>
              <a:t> 여부를 결정하는 확인 값을 생성</a:t>
            </a:r>
            <a:endParaRPr lang="en-US" altLang="ko-KR" sz="1600" dirty="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>
              <a:lnSpc>
                <a:spcPct val="100000"/>
              </a:lnSpc>
              <a:defRPr/>
            </a:pPr>
            <a:endParaRPr lang="ko-KR" altLang="en-US" sz="1600" dirty="0">
              <a:latin typeface="나눔스퀘어"/>
              <a:ea typeface="나눔스퀘어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Password recovery for encrypted ZIP archives using GPUs (2010)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3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84168" y="1812123"/>
            <a:ext cx="3787140" cy="1356359"/>
          </a:xfrm>
          <a:prstGeom prst="rect">
            <a:avLst/>
          </a:prstGeom>
        </p:spPr>
      </p:pic>
      <p:pic>
        <p:nvPicPr>
          <p:cNvPr id="7" name="그래픽 6" descr="물음표 단색으로 채워진">
            <a:extLst>
              <a:ext uri="{FF2B5EF4-FFF2-40B4-BE49-F238E27FC236}">
                <a16:creationId xmlns:a16="http://schemas.microsoft.com/office/drawing/2014/main" id="{8B1522F1-70E7-0D0F-17EC-98602D8A3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3574" y="3090711"/>
            <a:ext cx="228600" cy="228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/>
                <a:ea typeface="나눔스퀘어 ExtraBold"/>
              </a:rPr>
              <a:t>Password recovery for encrypted ZIP archives using GPUs (2010)</a:t>
            </a:r>
          </a:p>
        </p:txBody>
      </p:sp>
      <p:sp>
        <p:nvSpPr>
          <p:cNvPr id="2" name="슬라이드 번호 개체 틀 1"/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3D3EE1D-9059-4833-9645-0572C3E01BE1}" type="slidenum">
              <a:rPr lang="en-US" altLang="en-US" sz="1600">
                <a:solidFill>
                  <a:srgbClr val="002060"/>
                </a:solidFill>
                <a:latin typeface="나눔스퀘어 Bold"/>
                <a:ea typeface="나눔스퀘어 Bold"/>
              </a:rPr>
              <a:pPr lvl="0">
                <a:defRPr/>
              </a:pPr>
              <a:t>4</a:t>
            </a:fld>
            <a:endParaRPr lang="en-US" altLang="en-US" sz="1600">
              <a:solidFill>
                <a:srgbClr val="002060"/>
              </a:solidFill>
              <a:latin typeface="나눔스퀘어 Bold"/>
              <a:ea typeface="나눔스퀘어 Bold"/>
            </a:endParaRPr>
          </a:p>
        </p:txBody>
      </p:sp>
      <p:sp>
        <p:nvSpPr>
          <p:cNvPr id="8" name="내용 개체 틀 2"/>
          <p:cNvSpPr>
            <a:spLocks noGrp="1"/>
          </p:cNvSpPr>
          <p:nvPr/>
        </p:nvSpPr>
        <p:spPr>
          <a:xfrm>
            <a:off x="838200" y="1825624"/>
            <a:ext cx="10515600" cy="233616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결론</a:t>
            </a:r>
            <a:endParaRPr kumimoji="0" lang="en-US" altLang="ko-KR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GPU </a:t>
            </a:r>
            <a:r>
              <a:rPr lang="ko-KR" altLang="en-US" sz="1600" dirty="0">
                <a:latin typeface="나눔스퀘어"/>
                <a:ea typeface="나눔스퀘어"/>
              </a:rPr>
              <a:t>기반 알고리즘과 </a:t>
            </a:r>
            <a:r>
              <a:rPr lang="en-US" altLang="ko-KR" sz="1600" dirty="0">
                <a:latin typeface="나눔스퀘어"/>
                <a:ea typeface="나눔스퀘어"/>
              </a:rPr>
              <a:t>CPU </a:t>
            </a:r>
            <a:r>
              <a:rPr lang="ko-KR" altLang="en-US" sz="1600" dirty="0">
                <a:latin typeface="나눔스퀘어"/>
                <a:ea typeface="나눔스퀘어"/>
              </a:rPr>
              <a:t>기반 알고리즘의 성능 비교 </a:t>
            </a:r>
            <a:r>
              <a:rPr lang="en-US" altLang="ko-KR" sz="1600" dirty="0">
                <a:latin typeface="나눔스퀘어"/>
                <a:ea typeface="나눔스퀘어"/>
              </a:rPr>
              <a:t>(Table 3)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D</a:t>
            </a:r>
            <a:r>
              <a:rPr lang="en-US" altLang="ko-KR" sz="1600" dirty="0">
                <a:latin typeface="나눔스퀘어"/>
                <a:ea typeface="나눔스퀘어"/>
              </a:rPr>
              <a:t>OC, PDF </a:t>
            </a:r>
            <a:r>
              <a:rPr lang="ko-KR" altLang="en-US" sz="1600" dirty="0">
                <a:latin typeface="나눔스퀘어"/>
                <a:ea typeface="나눔스퀘어"/>
              </a:rPr>
              <a:t>등 암호로 보호된 파일에 대해서도 </a:t>
            </a:r>
            <a:r>
              <a:rPr lang="en-US" altLang="ko-KR" sz="1600" dirty="0">
                <a:latin typeface="나눔스퀘어"/>
                <a:ea typeface="나눔스퀘어"/>
              </a:rPr>
              <a:t>GPU</a:t>
            </a:r>
            <a:r>
              <a:rPr lang="ko-KR" altLang="en-US" sz="1600" dirty="0">
                <a:latin typeface="나눔스퀘어"/>
                <a:ea typeface="나눔스퀘어"/>
              </a:rPr>
              <a:t>를 사용해 볼 수 있을 것</a:t>
            </a:r>
            <a:r>
              <a:rPr lang="en-US" altLang="ko-KR" sz="1600" dirty="0">
                <a:latin typeface="나눔스퀘어"/>
                <a:ea typeface="나눔스퀘어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 dirty="0">
                <a:latin typeface="나눔스퀘어"/>
                <a:ea typeface="나눔스퀘어"/>
              </a:rPr>
              <a:t>위 연구에서는 </a:t>
            </a:r>
            <a:r>
              <a:rPr lang="en-US" altLang="ko-KR" sz="1600" dirty="0">
                <a:latin typeface="나눔스퀘어"/>
                <a:ea typeface="나눔스퀘어"/>
              </a:rPr>
              <a:t>AES key space</a:t>
            </a:r>
            <a:r>
              <a:rPr lang="ko-KR" altLang="en-US" sz="1600" dirty="0">
                <a:latin typeface="나눔스퀘어"/>
                <a:ea typeface="나눔스퀘어"/>
              </a:rPr>
              <a:t>을 직접 공격한 것이 아닌 </a:t>
            </a:r>
            <a:r>
              <a:rPr lang="en-US" altLang="ko-KR" sz="1600" dirty="0">
                <a:latin typeface="나눔스퀘어"/>
                <a:ea typeface="나눔스퀘어"/>
              </a:rPr>
              <a:t>password space</a:t>
            </a:r>
            <a:r>
              <a:rPr lang="ko-KR" altLang="en-US" sz="1600" dirty="0">
                <a:latin typeface="나눔스퀘어"/>
                <a:ea typeface="나눔스퀘어"/>
              </a:rPr>
              <a:t>를 따로 생성하여 공격함</a:t>
            </a:r>
            <a:r>
              <a:rPr lang="en-US" altLang="ko-KR" sz="1600" dirty="0">
                <a:latin typeface="나눔스퀘어"/>
                <a:ea typeface="나눔스퀘어"/>
              </a:rPr>
              <a:t>.</a:t>
            </a:r>
          </a:p>
          <a:p>
            <a:pPr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-&gt; </a:t>
            </a: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사용자의 비밀번호 기억 능력에 관한 심리학적 통계 결과를 사용하여 </a:t>
            </a:r>
            <a:r>
              <a:rPr kumimoji="0" lang="en-US" altLang="ko-KR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password space </a:t>
            </a: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생성</a:t>
            </a:r>
            <a:endParaRPr kumimoji="0" lang="en-US" altLang="ko-KR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6B0923C-2855-22E3-AA02-FD6ACD65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4297739"/>
            <a:ext cx="10020300" cy="15430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3A2A7-C74A-D37D-83E0-C3FE77B2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</a:t>
            </a: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연구과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동일하게 비밀번호 공간을 축소하기 위해 사전 공격을 사용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패스워드 구조 분석 방법을 사용하여 코드 검색 공간을 좁히고</a:t>
            </a:r>
            <a:r>
              <a:rPr lang="en-US" altLang="ko-KR" sz="16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여기까지 이전 연구와 동일</a:t>
            </a:r>
            <a:r>
              <a:rPr lang="en-US" altLang="ko-KR" sz="1600" i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WINZIP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헤더에 저장된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 byte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패스워드 확인 값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(PVV)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정확성을 확인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GPU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해시 함수의 복잡한 연산을 수행하고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동시에 비밀번호 검색 공간에서 가능한 패스워드의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PVV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AES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에서의 암호화된 비밀 키를 확인함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Information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Password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Recovery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with</a:t>
            </a:r>
            <a:r>
              <a:rPr lang="ko-KR" altLang="en-US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00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GPU (2015)</a:t>
            </a:r>
            <a:endParaRPr lang="en-US" altLang="ko-KR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1DF1AB-CB15-FD45-40C1-BC301265D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9" y="4001294"/>
            <a:ext cx="57150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9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3A2A7-C74A-D37D-83E0-C3FE77B2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이전 연구들과 동일하게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AES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공간에 대한 직접 공격이 아닌 사전 공격 방법을 적용할 수 있도록 새로운 비밀번호 공간을 생성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검색 공간의 크기를 줄이기 위해 압축 도구의 특성을 활용하여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ZIP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헤더에 저장된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two byte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패스워드 확인 값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(PVV)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기반으로 잘못된 패스워드를 감지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Decryption-Decompression of AES Protected ZIP Files on GPUs (2016)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551CA6-1BC0-D779-175C-389EFC95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090" y="4001294"/>
            <a:ext cx="4803817" cy="204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3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97C474-1B00-0663-6A48-2A13A4BF69B6}"/>
              </a:ext>
            </a:extLst>
          </p:cNvPr>
          <p:cNvGrpSpPr/>
          <p:nvPr/>
        </p:nvGrpSpPr>
        <p:grpSpPr>
          <a:xfrm>
            <a:off x="4189419" y="145330"/>
            <a:ext cx="4672852" cy="2891118"/>
            <a:chOff x="3702424" y="1983441"/>
            <a:chExt cx="4672852" cy="28911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0AB6F-24D7-0266-BEB7-952AA1A84BD8}"/>
                </a:ext>
              </a:extLst>
            </p:cNvPr>
            <p:cNvSpPr/>
            <p:nvPr/>
          </p:nvSpPr>
          <p:spPr>
            <a:xfrm>
              <a:off x="3816723" y="1983441"/>
              <a:ext cx="4558553" cy="2891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88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A58E3E2-30A7-B5C4-49CE-BD0C7E53A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061" t="13373" r="11286" b="13865"/>
            <a:stretch/>
          </p:blipFill>
          <p:spPr>
            <a:xfrm>
              <a:off x="3702424" y="2765611"/>
              <a:ext cx="1201270" cy="1326777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AADD394-9170-A87C-ACBD-A4096FAAAAB1}"/>
              </a:ext>
            </a:extLst>
          </p:cNvPr>
          <p:cNvGrpSpPr/>
          <p:nvPr/>
        </p:nvGrpSpPr>
        <p:grpSpPr>
          <a:xfrm>
            <a:off x="1264370" y="2662456"/>
            <a:ext cx="9663260" cy="1726886"/>
            <a:chOff x="838200" y="2735689"/>
            <a:chExt cx="9663260" cy="172688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FA2A414-3CCB-25F0-5635-3B461662AC56}"/>
                </a:ext>
              </a:extLst>
            </p:cNvPr>
            <p:cNvSpPr/>
            <p:nvPr/>
          </p:nvSpPr>
          <p:spPr>
            <a:xfrm>
              <a:off x="838200" y="3691610"/>
              <a:ext cx="9663260" cy="770965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Speedup and Password Recovery for Encrypted WinRAR3without Encrypting Filename on GPUs (2020)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15E604-341E-6D2E-579C-1EDDF5FD0B2F}"/>
                </a:ext>
              </a:extLst>
            </p:cNvPr>
            <p:cNvSpPr/>
            <p:nvPr/>
          </p:nvSpPr>
          <p:spPr>
            <a:xfrm>
              <a:off x="838200" y="2735689"/>
              <a:ext cx="9663260" cy="770965"/>
            </a:xfrm>
            <a:prstGeom prst="rect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r>
                <a:rPr lang="en-US" altLang="ko-KR" sz="20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Decryption-Decompression of AES Protected ZIP Files on GPUs (2016)</a:t>
              </a:r>
            </a:p>
          </p:txBody>
        </p:sp>
      </p:grp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BD5CAC-2192-A27D-CB65-92CEA497ED64}"/>
              </a:ext>
            </a:extLst>
          </p:cNvPr>
          <p:cNvSpPr>
            <a:spLocks noGrp="1"/>
          </p:cNvSpPr>
          <p:nvPr/>
        </p:nvSpPr>
        <p:spPr>
          <a:xfrm>
            <a:off x="838200" y="4604876"/>
            <a:ext cx="10515600" cy="17917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세미나 두 줄 요약</a:t>
            </a:r>
            <a:endParaRPr kumimoji="0" lang="en-US" altLang="ko-KR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1. ZIP</a:t>
            </a:r>
            <a:r>
              <a:rPr lang="ko-KR" altLang="en-US" sz="1600" dirty="0">
                <a:latin typeface="나눔스퀘어"/>
                <a:ea typeface="나눔스퀘어"/>
              </a:rPr>
              <a:t> 형식의 압축 파일의 비밀번호는 무차별 대입 공격에 대비하여 설계되어 있지만</a:t>
            </a:r>
            <a:r>
              <a:rPr lang="en-US" altLang="ko-KR" sz="1600" dirty="0">
                <a:latin typeface="나눔스퀘어"/>
                <a:ea typeface="나눔스퀘어"/>
              </a:rPr>
              <a:t>, GPU</a:t>
            </a:r>
            <a:r>
              <a:rPr lang="ko-KR" altLang="en-US" sz="1600" dirty="0">
                <a:latin typeface="나눔스퀘어"/>
                <a:ea typeface="나눔스퀘어"/>
              </a:rPr>
              <a:t>를 이용하여 유의미한 시간 내에 크래킹 가능하다</a:t>
            </a:r>
            <a:r>
              <a:rPr lang="en-US" altLang="ko-KR" sz="1600" dirty="0">
                <a:latin typeface="나눔스퀘어"/>
                <a:ea typeface="나눔스퀘어"/>
              </a:rPr>
              <a:t>.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2. ZIP </a:t>
            </a:r>
            <a:r>
              <a:rPr lang="ko-KR" altLang="en-US" sz="1600" dirty="0">
                <a:latin typeface="나눔스퀘어"/>
                <a:ea typeface="나눔스퀘어"/>
              </a:rPr>
              <a:t>형식의 압축 파일은 </a:t>
            </a:r>
            <a:r>
              <a:rPr lang="en-US" altLang="ko-KR" sz="1600" dirty="0">
                <a:latin typeface="나눔스퀘어"/>
                <a:ea typeface="나눔스퀘어"/>
              </a:rPr>
              <a:t>AES </a:t>
            </a:r>
            <a:r>
              <a:rPr lang="ko-KR" altLang="en-US" sz="1600" dirty="0">
                <a:latin typeface="나눔스퀘어"/>
                <a:ea typeface="나눔스퀘어"/>
              </a:rPr>
              <a:t>암호화를 사용하고 있으며</a:t>
            </a:r>
            <a:r>
              <a:rPr lang="en-US" altLang="ko-KR" sz="1600" dirty="0">
                <a:latin typeface="나눔스퀘어"/>
                <a:ea typeface="나눔스퀘어"/>
              </a:rPr>
              <a:t>, </a:t>
            </a:r>
            <a:r>
              <a:rPr lang="ko-KR" altLang="en-US" sz="1600" dirty="0">
                <a:latin typeface="나눔스퀘어"/>
                <a:ea typeface="나눔스퀘어"/>
              </a:rPr>
              <a:t>대부분의 연구에서 </a:t>
            </a:r>
            <a:r>
              <a:rPr lang="en-US" altLang="ko-KR" sz="1600" dirty="0">
                <a:latin typeface="나눔스퀘어"/>
                <a:ea typeface="나눔스퀘어"/>
              </a:rPr>
              <a:t>AES </a:t>
            </a:r>
            <a:r>
              <a:rPr lang="ko-KR" altLang="en-US" sz="1600" dirty="0">
                <a:latin typeface="나눔스퀘어"/>
                <a:ea typeface="나눔스퀘어"/>
              </a:rPr>
              <a:t>키 공간을 직접 공격하는 것이 아닌</a:t>
            </a:r>
            <a:r>
              <a:rPr lang="en-US" altLang="ko-KR" sz="1600" dirty="0">
                <a:latin typeface="나눔스퀘어"/>
                <a:ea typeface="나눔스퀘어"/>
              </a:rPr>
              <a:t>, </a:t>
            </a:r>
            <a:r>
              <a:rPr lang="ko-KR" altLang="en-US" sz="1600" dirty="0">
                <a:latin typeface="나눔스퀘어"/>
                <a:ea typeface="나눔스퀘어"/>
              </a:rPr>
              <a:t>비밀번호 구조 분석 방법을 이용하여 더 축소된 비밀번호 공간을</a:t>
            </a:r>
            <a:r>
              <a:rPr lang="en-US" altLang="ko-KR" sz="1600" dirty="0">
                <a:latin typeface="나눔스퀘어"/>
                <a:ea typeface="나눔스퀘어"/>
              </a:rPr>
              <a:t> </a:t>
            </a:r>
            <a:r>
              <a:rPr lang="ko-KR" altLang="en-US" sz="1600" dirty="0">
                <a:latin typeface="나눔스퀘어"/>
                <a:ea typeface="나눔스퀘어"/>
              </a:rPr>
              <a:t>공격하였다</a:t>
            </a:r>
            <a:r>
              <a:rPr lang="en-US" altLang="ko-KR" sz="1600" dirty="0">
                <a:latin typeface="나눔스퀘어"/>
                <a:ea typeface="나눔스퀘어"/>
              </a:rPr>
              <a:t>.</a:t>
            </a:r>
            <a:endParaRPr kumimoji="0" lang="ko-KR" altLang="en-US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40B2E78-B8CB-4AA9-78C9-5DA0F6B44567}"/>
              </a:ext>
            </a:extLst>
          </p:cNvPr>
          <p:cNvSpPr>
            <a:spLocks noGrp="1"/>
          </p:cNvSpPr>
          <p:nvPr/>
        </p:nvSpPr>
        <p:spPr>
          <a:xfrm>
            <a:off x="838200" y="2199122"/>
            <a:ext cx="10353773" cy="48022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>
                <a:solidFill>
                  <a:schemeClr val="tx1"/>
                </a:solidFill>
                <a:latin typeface="나눔스퀘어"/>
                <a:ea typeface="나눔스퀘어"/>
              </a:rPr>
              <a:t>추후에 다시 볼 연구들</a:t>
            </a:r>
            <a:endParaRPr kumimoji="0" lang="ko-KR" altLang="en-US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70864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7DDF1-38C0-4C9D-6A9D-E6E849F7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B29C4B2-91DB-738C-80DA-625BE42B0B32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현재 진행중인 부분</a:t>
            </a:r>
            <a:r>
              <a:rPr lang="en-US" altLang="ko-KR" sz="2000" dirty="0">
                <a:solidFill>
                  <a:schemeClr val="bg1"/>
                </a:solidFill>
                <a:latin typeface="나눔스퀘어 ExtraBold"/>
                <a:ea typeface="나눔스퀘어 ExtraBold"/>
              </a:rPr>
              <a:t>…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9160DB-F6E6-A42E-7EAE-73E8CFFF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3274"/>
            <a:ext cx="1562100" cy="159067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32B47F88-2BB3-B63A-E955-7B841D3E4178}"/>
              </a:ext>
            </a:extLst>
          </p:cNvPr>
          <p:cNvSpPr>
            <a:spLocks noGrp="1"/>
          </p:cNvSpPr>
          <p:nvPr/>
        </p:nvSpPr>
        <p:spPr>
          <a:xfrm>
            <a:off x="838200" y="3614052"/>
            <a:ext cx="10515600" cy="24662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John the ripper -&gt; 7z2john.pl </a:t>
            </a: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있음 </a:t>
            </a:r>
            <a:r>
              <a:rPr kumimoji="0" lang="en-US" altLang="ko-KR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  <a:hlinkClick r:id="rId3"/>
              </a:rPr>
              <a:t>https://github.com/openwall/john/blob/bleeding-jumbo/run/7z2john.pl</a:t>
            </a:r>
            <a:r>
              <a:rPr kumimoji="0" lang="en-US" altLang="ko-KR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 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600" dirty="0" err="1">
                <a:latin typeface="나눔스퀘어"/>
                <a:ea typeface="나눔스퀘어"/>
              </a:rPr>
              <a:t>Hashcat</a:t>
            </a:r>
            <a:r>
              <a:rPr lang="en-US" altLang="ko-KR" sz="1600" dirty="0">
                <a:latin typeface="나눔스퀘어"/>
                <a:ea typeface="나눔스퀘어"/>
              </a:rPr>
              <a:t> -&gt; 7-zip </a:t>
            </a:r>
            <a:r>
              <a:rPr lang="ko-KR" altLang="en-US" sz="1600" dirty="0">
                <a:latin typeface="나눔스퀘어"/>
                <a:ea typeface="나눔스퀘어"/>
              </a:rPr>
              <a:t>알고리즘에 대한 해시 값을 패스워드로 바꾸는 코드 있음</a:t>
            </a:r>
            <a:endParaRPr lang="en-US" altLang="ko-KR" sz="1600" dirty="0"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1600" dirty="0">
                <a:latin typeface="나눔스퀘어"/>
                <a:ea typeface="나눔스퀘어"/>
                <a:hlinkClick r:id="rId4"/>
              </a:rPr>
              <a:t>https://github.com/hashcat/hashcat/blob/master/src/modules/module_11600.c</a:t>
            </a:r>
            <a:r>
              <a:rPr lang="en-US" altLang="ko-KR" sz="1600" dirty="0">
                <a:latin typeface="나눔스퀘어"/>
                <a:ea typeface="나눔스퀘어"/>
              </a:rPr>
              <a:t> </a:t>
            </a: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우분투 환경 </a:t>
            </a:r>
            <a:r>
              <a:rPr kumimoji="0" lang="en-US" altLang="ko-KR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-&gt; </a:t>
            </a: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인터넷 연결 오류 해결 중</a:t>
            </a:r>
            <a:endParaRPr kumimoji="0" lang="en-US" altLang="ko-KR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1600" dirty="0">
                <a:latin typeface="나눔스퀘어"/>
                <a:ea typeface="나눔스퀘어"/>
              </a:rPr>
              <a:t>윈도우 환경 </a:t>
            </a:r>
            <a:r>
              <a:rPr lang="en-US" altLang="ko-KR" sz="1600" dirty="0">
                <a:latin typeface="나눔스퀘어"/>
                <a:ea typeface="나눔스퀘어"/>
              </a:rPr>
              <a:t>-&gt; </a:t>
            </a:r>
            <a:r>
              <a:rPr lang="ko-KR" altLang="en-US" sz="1600" dirty="0" err="1">
                <a:latin typeface="나눔스퀘어"/>
                <a:ea typeface="나눔스퀘어"/>
              </a:rPr>
              <a:t>존더리퍼의</a:t>
            </a:r>
            <a:r>
              <a:rPr lang="ko-KR" altLang="en-US" sz="1600" dirty="0">
                <a:latin typeface="나눔스퀘어"/>
                <a:ea typeface="나눔스퀘어"/>
              </a:rPr>
              <a:t> </a:t>
            </a:r>
            <a:r>
              <a:rPr lang="en-US" altLang="ko-KR" sz="1600" dirty="0">
                <a:latin typeface="나눔스퀘어"/>
                <a:ea typeface="나눔스퀘어"/>
              </a:rPr>
              <a:t>pl </a:t>
            </a:r>
            <a:r>
              <a:rPr lang="ko-KR" altLang="en-US" sz="1600" dirty="0">
                <a:latin typeface="나눔스퀘어"/>
                <a:ea typeface="나눔스퀘어"/>
              </a:rPr>
              <a:t>파일 실행 불가 및 </a:t>
            </a:r>
            <a:r>
              <a:rPr lang="ko-KR" altLang="en-US" sz="1600" dirty="0" err="1">
                <a:latin typeface="나눔스퀘어"/>
                <a:ea typeface="나눔스퀘어"/>
              </a:rPr>
              <a:t>해시캣</a:t>
            </a:r>
            <a:r>
              <a:rPr lang="ko-KR" altLang="en-US" sz="1600" dirty="0">
                <a:latin typeface="나눔스퀘어"/>
                <a:ea typeface="나눔스퀘어"/>
              </a:rPr>
              <a:t> 명령어 오류</a:t>
            </a:r>
            <a:endParaRPr lang="en-US" altLang="ko-KR" sz="1600" dirty="0"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맥 환경 </a:t>
            </a:r>
            <a:r>
              <a:rPr kumimoji="0" lang="en-US" altLang="ko-KR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-&gt; </a:t>
            </a:r>
            <a:r>
              <a:rPr kumimoji="0" lang="ko-KR" altLang="en-US" sz="1600" b="0" i="0" u="none" strike="noStrike" kern="1200" cap="none" spc="0" normalizeH="0" baseline="0" dirty="0">
                <a:solidFill>
                  <a:schemeClr val="tx1"/>
                </a:solidFill>
                <a:latin typeface="나눔스퀘어"/>
                <a:ea typeface="나눔스퀘어"/>
              </a:rPr>
              <a:t>맥 사용 자체가 서툴러서 시도 안 함</a:t>
            </a:r>
            <a:endParaRPr kumimoji="0" lang="en-US" altLang="ko-KR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  <a:p>
            <a: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 dirty="0">
              <a:solidFill>
                <a:schemeClr val="tx1"/>
              </a:solidFill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36322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562</Words>
  <Application>Microsoft Office PowerPoint</Application>
  <PresentationFormat>와이드스크린</PresentationFormat>
  <Paragraphs>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402</cp:revision>
  <dcterms:created xsi:type="dcterms:W3CDTF">2023-12-09T10:18:26Z</dcterms:created>
  <dcterms:modified xsi:type="dcterms:W3CDTF">2024-02-11T17:16:03Z</dcterms:modified>
  <cp:version/>
</cp:coreProperties>
</file>