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0" r:id="rId1"/>
    <p:sldMasterId id="2147483681" r:id="rId2"/>
  </p:sldMasterIdLst>
  <p:notesMasterIdLst>
    <p:notesMasterId r:id="rId26"/>
  </p:notesMasterIdLst>
  <p:handoutMasterIdLst>
    <p:handoutMasterId r:id="rId27"/>
  </p:handoutMasterIdLst>
  <p:sldIdLst>
    <p:sldId id="269" r:id="rId3"/>
    <p:sldId id="280" r:id="rId4"/>
    <p:sldId id="281" r:id="rId5"/>
    <p:sldId id="295" r:id="rId6"/>
    <p:sldId id="282" r:id="rId7"/>
    <p:sldId id="296" r:id="rId8"/>
    <p:sldId id="283" r:id="rId9"/>
    <p:sldId id="292" r:id="rId10"/>
    <p:sldId id="297" r:id="rId11"/>
    <p:sldId id="284" r:id="rId12"/>
    <p:sldId id="298" r:id="rId13"/>
    <p:sldId id="286" r:id="rId14"/>
    <p:sldId id="299" r:id="rId15"/>
    <p:sldId id="285" r:id="rId16"/>
    <p:sldId id="300" r:id="rId17"/>
    <p:sldId id="301" r:id="rId18"/>
    <p:sldId id="287" r:id="rId19"/>
    <p:sldId id="302" r:id="rId20"/>
    <p:sldId id="289" r:id="rId21"/>
    <p:sldId id="303" r:id="rId22"/>
    <p:sldId id="291" r:id="rId23"/>
    <p:sldId id="294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PJu5jqQMU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SQL (2)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IT</a:t>
            </a:r>
            <a:r>
              <a:rPr lang="ko-KR" altLang="en-US" dirty="0"/>
              <a:t>융합공학부 윤세영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유투브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https://youtu.be/KPJu5jqQMUc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5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학생 테이블에서 이름이 세영인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튜플을</a:t>
            </a:r>
            <a:r>
              <a:rPr lang="ko-KR" altLang="en-US" sz="2000" dirty="0">
                <a:latin typeface="나눔스퀘어 Bold"/>
                <a:ea typeface="나눔스퀘어 Bold"/>
              </a:rPr>
              <a:t> 삭제하는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14197-D8C3-0F9F-AB89-30A35DEA0C51}"/>
              </a:ext>
            </a:extLst>
          </p:cNvPr>
          <p:cNvSpPr/>
          <p:nvPr/>
        </p:nvSpPr>
        <p:spPr>
          <a:xfrm>
            <a:off x="3827929" y="1676400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D32C8D-0372-E351-B975-2D8B24E5C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48272"/>
              </p:ext>
            </p:extLst>
          </p:nvPr>
        </p:nvGraphicFramePr>
        <p:xfrm>
          <a:off x="4046585" y="2342449"/>
          <a:ext cx="409882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99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  <a:gridCol w="1475671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김정미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강은미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전산수학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9AA0B6-8607-D0C8-7706-A957F452603F}"/>
              </a:ext>
            </a:extLst>
          </p:cNvPr>
          <p:cNvSpPr txBox="1"/>
          <p:nvPr/>
        </p:nvSpPr>
        <p:spPr>
          <a:xfrm>
            <a:off x="3126436" y="512276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F6302-6574-A35F-A342-339568E955F0}"/>
              </a:ext>
            </a:extLst>
          </p:cNvPr>
          <p:cNvSpPr txBox="1"/>
          <p:nvPr/>
        </p:nvSpPr>
        <p:spPr>
          <a:xfrm>
            <a:off x="4208784" y="51227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B30F1-E7D6-A8A1-C435-FC49E3812435}"/>
              </a:ext>
            </a:extLst>
          </p:cNvPr>
          <p:cNvSpPr txBox="1"/>
          <p:nvPr/>
        </p:nvSpPr>
        <p:spPr>
          <a:xfrm>
            <a:off x="5510743" y="512276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5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학생 테이블에서 이름이 세영인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튜플을</a:t>
            </a:r>
            <a:r>
              <a:rPr lang="ko-KR" altLang="en-US" sz="2000" dirty="0">
                <a:latin typeface="나눔스퀘어 Bold"/>
                <a:ea typeface="나눔스퀘어 Bold"/>
              </a:rPr>
              <a:t> 삭제하는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EC9C7C-F688-4D44-7832-FB7BF5DB8989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 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세영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64CF9F-E7A8-37E2-D77A-FAC74607593A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3812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6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학생 테이블에 주소 속성을 추가하는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15AEE-5800-157D-994D-79B631DCAA6C}"/>
              </a:ext>
            </a:extLst>
          </p:cNvPr>
          <p:cNvSpPr txBox="1"/>
          <p:nvPr/>
        </p:nvSpPr>
        <p:spPr>
          <a:xfrm>
            <a:off x="2893354" y="3320863"/>
            <a:ext cx="87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40CCE-76A4-5D8A-CEB9-8F90BD4CD1C9}"/>
              </a:ext>
            </a:extLst>
          </p:cNvPr>
          <p:cNvSpPr txBox="1"/>
          <p:nvPr/>
        </p:nvSpPr>
        <p:spPr>
          <a:xfrm>
            <a:off x="3975702" y="3320863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0D9B0-D68E-81AA-A0DC-F0BC1626D3AE}"/>
              </a:ext>
            </a:extLst>
          </p:cNvPr>
          <p:cNvSpPr txBox="1"/>
          <p:nvPr/>
        </p:nvSpPr>
        <p:spPr>
          <a:xfrm>
            <a:off x="5277661" y="332086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A0E8-9077-FB58-5E42-0009135219E4}"/>
              </a:ext>
            </a:extLst>
          </p:cNvPr>
          <p:cNvSpPr txBox="1"/>
          <p:nvPr/>
        </p:nvSpPr>
        <p:spPr>
          <a:xfrm>
            <a:off x="5935213" y="332086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6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학생 테이블에 주소 속성을 추가하는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CE2693-EB8E-FDFE-7A77-A45D2AAD0665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TABLE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1600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VARCHAR(20);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A699D5-B1E6-0A15-FDD1-447F37799614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16076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7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학과별로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</a:t>
            </a:r>
            <a:r>
              <a:rPr lang="ko-KR" altLang="en-US" sz="2000" dirty="0">
                <a:latin typeface="나눔스퀘어 Bold"/>
                <a:ea typeface="나눔스퀘어 Bold"/>
              </a:rPr>
              <a:t> 수가 얼마인지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CD16D-5A60-0E71-0C62-07D35BA6CB3C}"/>
              </a:ext>
            </a:extLst>
          </p:cNvPr>
          <p:cNvSpPr/>
          <p:nvPr/>
        </p:nvSpPr>
        <p:spPr>
          <a:xfrm>
            <a:off x="1434353" y="3796973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4B1079-DA7C-7C5F-BE91-AA8AABB1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0984"/>
              </p:ext>
            </p:extLst>
          </p:nvPr>
        </p:nvGraphicFramePr>
        <p:xfrm>
          <a:off x="2098399" y="4381235"/>
          <a:ext cx="32080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25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1604023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이순신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윤봉길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이봉창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강우규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87458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92229F-16A4-0572-3D7B-F08365DB048D}"/>
              </a:ext>
            </a:extLst>
          </p:cNvPr>
          <p:cNvSpPr/>
          <p:nvPr/>
        </p:nvSpPr>
        <p:spPr>
          <a:xfrm>
            <a:off x="2339788" y="1803488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대소문자를 구분하지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사용하지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세미콜론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(;)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생략 가능하다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별칭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집계 함수를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A4B29F-AA99-3579-8398-4792B97A2E9E}"/>
              </a:ext>
            </a:extLst>
          </p:cNvPr>
          <p:cNvSpPr/>
          <p:nvPr/>
        </p:nvSpPr>
        <p:spPr>
          <a:xfrm>
            <a:off x="6221506" y="3796973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2756448-6574-BF9E-C5B5-AC24D6FAD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58028"/>
              </p:ext>
            </p:extLst>
          </p:nvPr>
        </p:nvGraphicFramePr>
        <p:xfrm>
          <a:off x="6753540" y="4646695"/>
          <a:ext cx="347207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772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1738300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학과별튜플수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694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3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7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학과별로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</a:t>
            </a:r>
            <a:r>
              <a:rPr lang="ko-KR" altLang="en-US" sz="2000" dirty="0">
                <a:latin typeface="나눔스퀘어 Bold"/>
                <a:ea typeface="나눔스퀘어 Bold"/>
              </a:rPr>
              <a:t> 수가 얼마인지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92229F-16A4-0572-3D7B-F08365DB048D}"/>
              </a:ext>
            </a:extLst>
          </p:cNvPr>
          <p:cNvSpPr/>
          <p:nvPr/>
        </p:nvSpPr>
        <p:spPr>
          <a:xfrm>
            <a:off x="2339788" y="1803488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대소문자를 구분하지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사용하지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세미콜론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(;)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생략 가능하다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별칭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집계 함수를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0CE0F-2590-209A-A12B-12DEE1EE07E7}"/>
              </a:ext>
            </a:extLst>
          </p:cNvPr>
          <p:cNvSpPr txBox="1"/>
          <p:nvPr/>
        </p:nvSpPr>
        <p:spPr>
          <a:xfrm>
            <a:off x="2977775" y="390495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89455-8FA8-F9BA-3028-F984C022F071}"/>
              </a:ext>
            </a:extLst>
          </p:cNvPr>
          <p:cNvSpPr txBox="1"/>
          <p:nvPr/>
        </p:nvSpPr>
        <p:spPr>
          <a:xfrm>
            <a:off x="3163723" y="44569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AFB89-59FB-4C46-6BFA-A5D02D5FD3CD}"/>
              </a:ext>
            </a:extLst>
          </p:cNvPr>
          <p:cNvSpPr txBox="1"/>
          <p:nvPr/>
        </p:nvSpPr>
        <p:spPr>
          <a:xfrm>
            <a:off x="4060123" y="44569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82955-78FE-9F8B-C8AA-F4346C91F748}"/>
              </a:ext>
            </a:extLst>
          </p:cNvPr>
          <p:cNvSpPr txBox="1"/>
          <p:nvPr/>
        </p:nvSpPr>
        <p:spPr>
          <a:xfrm>
            <a:off x="2758164" y="4947781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0437C-5124-EEB0-BD39-941225AEA47B}"/>
              </a:ext>
            </a:extLst>
          </p:cNvPr>
          <p:cNvSpPr txBox="1"/>
          <p:nvPr/>
        </p:nvSpPr>
        <p:spPr>
          <a:xfrm>
            <a:off x="4060123" y="494778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9602F-30A6-F261-7DA2-7C740B9E6A7E}"/>
              </a:ext>
            </a:extLst>
          </p:cNvPr>
          <p:cNvSpPr txBox="1"/>
          <p:nvPr/>
        </p:nvSpPr>
        <p:spPr>
          <a:xfrm>
            <a:off x="5222588" y="3154123"/>
            <a:ext cx="3044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AVG, MAX, MIN, COUNT, SUM</a:t>
            </a:r>
            <a:endParaRPr lang="ko-KR" altLang="en-US" sz="1600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F71D-EC28-DDA1-79B7-7263432A7C6F}"/>
              </a:ext>
            </a:extLst>
          </p:cNvPr>
          <p:cNvSpPr txBox="1"/>
          <p:nvPr/>
        </p:nvSpPr>
        <p:spPr>
          <a:xfrm>
            <a:off x="4055057" y="39049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D5D3E-275A-1974-384F-55453BBF6804}"/>
              </a:ext>
            </a:extLst>
          </p:cNvPr>
          <p:cNvSpPr txBox="1"/>
          <p:nvPr/>
        </p:nvSpPr>
        <p:spPr>
          <a:xfrm>
            <a:off x="4721200" y="390495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COUNT(*) AS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학과별튜플수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7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학과별로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</a:t>
            </a:r>
            <a:r>
              <a:rPr lang="ko-KR" altLang="en-US" sz="2000" dirty="0">
                <a:latin typeface="나눔스퀘어 Bold"/>
                <a:ea typeface="나눔스퀘어 Bold"/>
              </a:rPr>
              <a:t> 수가 얼마인지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A87D3B-4F26-ED74-81C3-98D4531CE048}"/>
              </a:ext>
            </a:extLst>
          </p:cNvPr>
          <p:cNvSpPr/>
          <p:nvPr/>
        </p:nvSpPr>
        <p:spPr>
          <a:xfrm>
            <a:off x="2339788" y="2695295"/>
            <a:ext cx="7512424" cy="24364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COUNT(*) AS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학과별튜플수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92E92-71D7-369D-67DD-8A09B7037FEA}"/>
              </a:ext>
            </a:extLst>
          </p:cNvPr>
          <p:cNvSpPr/>
          <p:nvPr/>
        </p:nvSpPr>
        <p:spPr>
          <a:xfrm>
            <a:off x="2483224" y="2538412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6131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8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실행 결과를 숫자만 쓰시오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E9A1A4-1E7C-D00F-8CFB-ACEC1B68884F}"/>
              </a:ext>
            </a:extLst>
          </p:cNvPr>
          <p:cNvSpPr/>
          <p:nvPr/>
        </p:nvSpPr>
        <p:spPr>
          <a:xfrm>
            <a:off x="3827928" y="2017059"/>
            <a:ext cx="4536141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급여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139D80-CC77-E359-B614-99C666D1A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53335"/>
              </p:ext>
            </p:extLst>
          </p:nvPr>
        </p:nvGraphicFramePr>
        <p:xfrm>
          <a:off x="4555820" y="2428539"/>
          <a:ext cx="308035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79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1540177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C9D56F-FBC6-080F-9C49-07ACBF5FC623}"/>
              </a:ext>
            </a:extLst>
          </p:cNvPr>
          <p:cNvSpPr/>
          <p:nvPr/>
        </p:nvSpPr>
        <p:spPr>
          <a:xfrm>
            <a:off x="2339787" y="4356848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COUNT(*) 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급여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사번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100 AND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연봉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 3000 OR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사번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=200;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6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8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실행 결과를 숫자만 쓰시오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98DD21-FDFB-C75B-52D2-A54B6B346D44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A033E-7663-CDAE-E278-A464250F4357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999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9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latin typeface="나눔스퀘어 Bold"/>
                <a:ea typeface="나눔스퀘어 Bold"/>
              </a:rPr>
              <a:t>[</a:t>
            </a:r>
            <a:r>
              <a:rPr lang="ko-KR" altLang="en-US" sz="2000" dirty="0">
                <a:latin typeface="나눔스퀘어 Bold"/>
                <a:ea typeface="나눔스퀘어 Bold"/>
              </a:rPr>
              <a:t>학생</a:t>
            </a:r>
            <a:r>
              <a:rPr lang="en-US" altLang="ko-KR" sz="2000" dirty="0">
                <a:latin typeface="나눔스퀘어 Bold"/>
                <a:ea typeface="나눔스퀘어 Bold"/>
              </a:rPr>
              <a:t>] </a:t>
            </a:r>
            <a:r>
              <a:rPr lang="ko-KR" altLang="en-US" sz="2000" dirty="0">
                <a:latin typeface="나눔스퀘어 Bold"/>
                <a:ea typeface="나눔스퀘어 Bold"/>
              </a:rPr>
              <a:t>테이블에서 점수가 </a:t>
            </a:r>
            <a:r>
              <a:rPr lang="en-US" altLang="ko-KR" sz="2000" dirty="0">
                <a:latin typeface="나눔스퀘어 Bold"/>
                <a:ea typeface="나눔스퀘어 Bold"/>
              </a:rPr>
              <a:t>90</a:t>
            </a:r>
            <a:r>
              <a:rPr lang="ko-KR" altLang="en-US" sz="2000" dirty="0">
                <a:latin typeface="나눔스퀘어 Bold"/>
                <a:ea typeface="나눔스퀘어 Bold"/>
              </a:rPr>
              <a:t>점 이상인 학생의 과목평가를 </a:t>
            </a:r>
            <a:r>
              <a:rPr lang="en-US" altLang="ko-KR" sz="2000" dirty="0">
                <a:latin typeface="나눔스퀘어 Bold"/>
                <a:ea typeface="나눔스퀘어 Bold"/>
              </a:rPr>
              <a:t>‘A’</a:t>
            </a:r>
            <a:r>
              <a:rPr lang="ko-KR" altLang="en-US" sz="2000" dirty="0">
                <a:latin typeface="나눔스퀘어 Bold"/>
                <a:ea typeface="나눔스퀘어 Bold"/>
              </a:rPr>
              <a:t>로 수정하는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B637F-6C72-98B1-ED1E-03C0F7E917D9}"/>
              </a:ext>
            </a:extLst>
          </p:cNvPr>
          <p:cNvSpPr txBox="1"/>
          <p:nvPr/>
        </p:nvSpPr>
        <p:spPr>
          <a:xfrm>
            <a:off x="3775634" y="2874013"/>
            <a:ext cx="105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38EDB-E4DB-824B-8ABC-90C7331C985A}"/>
              </a:ext>
            </a:extLst>
          </p:cNvPr>
          <p:cNvSpPr txBox="1"/>
          <p:nvPr/>
        </p:nvSpPr>
        <p:spPr>
          <a:xfrm>
            <a:off x="3961582" y="342596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D3C68-8F88-E1EA-6A4C-86AC726C2804}"/>
              </a:ext>
            </a:extLst>
          </p:cNvPr>
          <p:cNvSpPr txBox="1"/>
          <p:nvPr/>
        </p:nvSpPr>
        <p:spPr>
          <a:xfrm>
            <a:off x="4857982" y="3425960"/>
            <a:ext cx="14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과목평가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=‘A’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5AB47-8BA0-8C3C-457D-4885EBCC9AEC}"/>
              </a:ext>
            </a:extLst>
          </p:cNvPr>
          <p:cNvSpPr txBox="1"/>
          <p:nvPr/>
        </p:nvSpPr>
        <p:spPr>
          <a:xfrm>
            <a:off x="3556023" y="391684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WEHRE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7779F-3BF1-C793-EF7C-C27EBBCCC9C9}"/>
              </a:ext>
            </a:extLst>
          </p:cNvPr>
          <p:cNvSpPr txBox="1"/>
          <p:nvPr/>
        </p:nvSpPr>
        <p:spPr>
          <a:xfrm>
            <a:off x="4857982" y="391684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90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0FF0-A035-C704-46D2-D5E87CD11D6C}"/>
              </a:ext>
            </a:extLst>
          </p:cNvPr>
          <p:cNvSpPr txBox="1"/>
          <p:nvPr/>
        </p:nvSpPr>
        <p:spPr>
          <a:xfrm>
            <a:off x="4852916" y="28740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225855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기출문제 </a:t>
            </a:r>
            <a:r>
              <a:rPr lang="en-US" altLang="ko-KR">
                <a:latin typeface="나눔스퀘어 ExtraBold"/>
                <a:ea typeface="나눔스퀘어 ExtraBold"/>
              </a:rPr>
              <a:t>1</a:t>
            </a:r>
            <a:r>
              <a:rPr lang="ko-KR" altLang="en-US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학생 테이블에 사이버보안과 학생 </a:t>
            </a:r>
            <a:r>
              <a:rPr lang="en-US" altLang="ko-KR" sz="2000" dirty="0">
                <a:latin typeface="나눔스퀘어 Bold"/>
                <a:ea typeface="나눔스퀘어 Bold"/>
              </a:rPr>
              <a:t>50</a:t>
            </a:r>
            <a:r>
              <a:rPr lang="ko-KR" altLang="en-US" sz="2000" dirty="0">
                <a:latin typeface="나눔스퀘어 Bold"/>
                <a:ea typeface="나눔스퀘어 Bold"/>
              </a:rPr>
              <a:t>명</a:t>
            </a:r>
            <a:r>
              <a:rPr lang="en-US" altLang="ko-KR" sz="2000" dirty="0">
                <a:latin typeface="나눔스퀘어 Bold"/>
                <a:ea typeface="나눔스퀘어 Bold"/>
              </a:rPr>
              <a:t>,</a:t>
            </a:r>
            <a:r>
              <a:rPr lang="ko-KR" altLang="en-US" sz="2000" dirty="0">
                <a:latin typeface="나눔스퀘어 Bold"/>
                <a:ea typeface="나눔스퀘어 Bold"/>
              </a:rPr>
              <a:t> 사물인터넷과 학생 </a:t>
            </a:r>
            <a:r>
              <a:rPr lang="en-US" altLang="ko-KR" sz="2000" dirty="0">
                <a:latin typeface="나눔스퀘어 Bold"/>
                <a:ea typeface="나눔스퀘어 Bold"/>
              </a:rPr>
              <a:t>100</a:t>
            </a:r>
            <a:r>
              <a:rPr lang="ko-KR" altLang="en-US" sz="2000" dirty="0">
                <a:latin typeface="나눔스퀘어 Bold"/>
                <a:ea typeface="나눔스퀘어 Bold"/>
              </a:rPr>
              <a:t>명</a:t>
            </a:r>
            <a:r>
              <a:rPr lang="en-US" altLang="ko-KR" sz="2000" dirty="0">
                <a:latin typeface="나눔스퀘어 Bold"/>
                <a:ea typeface="나눔스퀘어 Bold"/>
              </a:rPr>
              <a:t>,</a:t>
            </a:r>
            <a:r>
              <a:rPr lang="ko-KR" altLang="en-US" sz="2000" dirty="0">
                <a:latin typeface="나눔스퀘어 Bold"/>
                <a:ea typeface="나눔스퀘어 Bold"/>
              </a:rPr>
              <a:t> 지능시스템과 학생 </a:t>
            </a:r>
            <a:r>
              <a:rPr lang="en-US" altLang="ko-KR" sz="2000" dirty="0">
                <a:latin typeface="나눔스퀘어 Bold"/>
                <a:ea typeface="나눔스퀘어 Bold"/>
              </a:rPr>
              <a:t>50</a:t>
            </a:r>
            <a:r>
              <a:rPr lang="ko-KR" altLang="en-US" sz="2000" dirty="0">
                <a:latin typeface="나눔스퀘어 Bold"/>
                <a:ea typeface="나눔스퀘어 Bold"/>
              </a:rPr>
              <a:t>명의 정보가 저장되어 있을 때</a:t>
            </a:r>
            <a:r>
              <a:rPr lang="en-US" altLang="ko-KR" sz="2000" dirty="0">
                <a:latin typeface="나눔스퀘어 Bold"/>
                <a:ea typeface="나눔스퀘어 Bold"/>
              </a:rPr>
              <a:t>,</a:t>
            </a:r>
            <a:r>
              <a:rPr lang="ko-KR" altLang="en-US" sz="2000" dirty="0">
                <a:latin typeface="나눔스퀘어 Bold"/>
                <a:ea typeface="나눔스퀘어 Bold"/>
              </a:rPr>
              <a:t> 다음</a:t>
            </a:r>
            <a:r>
              <a:rPr lang="en-US" altLang="ko-KR" sz="2000" dirty="0">
                <a:latin typeface="나눔스퀘어 Bold"/>
                <a:ea typeface="나눔스퀘어 Bold"/>
              </a:rPr>
              <a:t> SQL</a:t>
            </a:r>
            <a:r>
              <a:rPr lang="ko-KR" altLang="en-US" sz="2000" dirty="0">
                <a:latin typeface="나눔스퀘어 Bold"/>
                <a:ea typeface="나눔스퀘어 Bold"/>
              </a:rPr>
              <a:t> 문의 실행 결과에 따른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튜플의</a:t>
            </a:r>
            <a:r>
              <a:rPr lang="ko-KR" altLang="en-US" sz="2000" dirty="0">
                <a:latin typeface="나눔스퀘어 Bold"/>
                <a:ea typeface="나눔스퀘어 Bold"/>
              </a:rPr>
              <a:t> 수는</a:t>
            </a:r>
            <a:r>
              <a:rPr lang="en-US" altLang="ko-KR" sz="2000" dirty="0">
                <a:latin typeface="나눔스퀘어 Bold"/>
                <a:ea typeface="나눔스퀘어 Bold"/>
              </a:rPr>
              <a:t>?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023B4DD-7D75-5376-4566-9DF10B45EDA1}"/>
              </a:ext>
            </a:extLst>
          </p:cNvPr>
          <p:cNvSpPr/>
          <p:nvPr/>
        </p:nvSpPr>
        <p:spPr>
          <a:xfrm>
            <a:off x="2339788" y="2215682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DISTINCT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COUNT(DISTINCT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사이버보안과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610E11-FCE9-7DC8-440A-411385102370}"/>
              </a:ext>
            </a:extLst>
          </p:cNvPr>
          <p:cNvSpPr/>
          <p:nvPr/>
        </p:nvSpPr>
        <p:spPr>
          <a:xfrm>
            <a:off x="2339788" y="4390465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29CBF-D9B8-2655-389E-C01CD52743B6}"/>
              </a:ext>
            </a:extLst>
          </p:cNvPr>
          <p:cNvSpPr/>
          <p:nvPr/>
        </p:nvSpPr>
        <p:spPr>
          <a:xfrm>
            <a:off x="2537012" y="4231341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9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latin typeface="나눔스퀘어 Bold"/>
                <a:ea typeface="나눔스퀘어 Bold"/>
              </a:rPr>
              <a:t>[</a:t>
            </a:r>
            <a:r>
              <a:rPr lang="ko-KR" altLang="en-US" sz="2000" dirty="0">
                <a:latin typeface="나눔스퀘어 Bold"/>
                <a:ea typeface="나눔스퀘어 Bold"/>
              </a:rPr>
              <a:t>학생</a:t>
            </a:r>
            <a:r>
              <a:rPr lang="en-US" altLang="ko-KR" sz="2000" dirty="0">
                <a:latin typeface="나눔스퀘어 Bold"/>
                <a:ea typeface="나눔스퀘어 Bold"/>
              </a:rPr>
              <a:t>] </a:t>
            </a:r>
            <a:r>
              <a:rPr lang="ko-KR" altLang="en-US" sz="2000" dirty="0">
                <a:latin typeface="나눔스퀘어 Bold"/>
                <a:ea typeface="나눔스퀘어 Bold"/>
              </a:rPr>
              <a:t>테이블에서 점수가 </a:t>
            </a:r>
            <a:r>
              <a:rPr lang="en-US" altLang="ko-KR" sz="2000" dirty="0">
                <a:latin typeface="나눔스퀘어 Bold"/>
                <a:ea typeface="나눔스퀘어 Bold"/>
              </a:rPr>
              <a:t>90</a:t>
            </a:r>
            <a:r>
              <a:rPr lang="ko-KR" altLang="en-US" sz="2000" dirty="0">
                <a:latin typeface="나눔스퀘어 Bold"/>
                <a:ea typeface="나눔스퀘어 Bold"/>
              </a:rPr>
              <a:t>점 이상인 학생의 과목평가를 </a:t>
            </a:r>
            <a:r>
              <a:rPr lang="en-US" altLang="ko-KR" sz="2000" dirty="0">
                <a:latin typeface="나눔스퀘어 Bold"/>
                <a:ea typeface="나눔스퀘어 Bold"/>
              </a:rPr>
              <a:t>‘A’</a:t>
            </a:r>
            <a:r>
              <a:rPr lang="ko-KR" altLang="en-US" sz="2000" dirty="0">
                <a:latin typeface="나눔스퀘어 Bold"/>
                <a:ea typeface="나눔스퀘어 Bold"/>
              </a:rPr>
              <a:t>로 수정하는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73671C-42D4-9D14-7174-4D000E725744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과목평가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=‘A’ WEHRE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 90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A2ACA-5435-9FA8-1CA1-6B3B2BB557AB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33146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10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테이블을 이용해 이름이 이로 시작하는 학생들에 대해 내림차순으로 정렬하려고 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쿼리의 빈칸에 알맞은 키워드를 쓰시오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3AC56A-59A4-AE77-DFA5-B7110DC4A42B}"/>
              </a:ext>
            </a:extLst>
          </p:cNvPr>
          <p:cNvSpPr/>
          <p:nvPr/>
        </p:nvSpPr>
        <p:spPr>
          <a:xfrm>
            <a:off x="3984204" y="1914385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74EE3B-2747-9527-DBFF-4D553FD40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16248"/>
              </p:ext>
            </p:extLst>
          </p:nvPr>
        </p:nvGraphicFramePr>
        <p:xfrm>
          <a:off x="4151987" y="2519517"/>
          <a:ext cx="420057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44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1135916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397317404"/>
                    </a:ext>
                  </a:extLst>
                </a:gridCol>
                <a:gridCol w="1153901">
                  <a:extLst>
                    <a:ext uri="{9D8B030D-6E8A-4147-A177-3AD203B41FA5}">
                      <a16:colId xmlns:a16="http://schemas.microsoft.com/office/drawing/2014/main" val="3086124152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이순신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김영희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건축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임꺽정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이정재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761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76C024-148F-3504-C16E-793A3A608297}"/>
              </a:ext>
            </a:extLst>
          </p:cNvPr>
          <p:cNvSpPr/>
          <p:nvPr/>
        </p:nvSpPr>
        <p:spPr>
          <a:xfrm>
            <a:off x="3681340" y="5036764"/>
            <a:ext cx="5141866" cy="1173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 _______ ORDER BY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______;</a:t>
            </a:r>
          </a:p>
        </p:txBody>
      </p:sp>
    </p:spTree>
    <p:extLst>
      <p:ext uri="{BB962C8B-B14F-4D97-AF65-F5344CB8AC3E}">
        <p14:creationId xmlns:p14="http://schemas.microsoft.com/office/powerpoint/2010/main" val="41943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10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테이블을 이용해 이름이 이로 시작하는 학생들에 대해 내림차순으로 정렬하려고 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쿼리의 빈칸에 알맞은 키워드를 쓰시오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3D2487-FF2F-E501-EE13-8D74630629E4}"/>
              </a:ext>
            </a:extLst>
          </p:cNvPr>
          <p:cNvSpPr/>
          <p:nvPr/>
        </p:nvSpPr>
        <p:spPr>
          <a:xfrm>
            <a:off x="3525067" y="3094644"/>
            <a:ext cx="5141866" cy="11735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 “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%” ORDER BY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A7842A-499E-E2BA-8E0E-1725A0A95D69}"/>
              </a:ext>
            </a:extLst>
          </p:cNvPr>
          <p:cNvSpPr/>
          <p:nvPr/>
        </p:nvSpPr>
        <p:spPr>
          <a:xfrm>
            <a:off x="3630707" y="2912029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8807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AABD65-12A1-81DA-9003-2001E7C1ABD7}"/>
              </a:ext>
            </a:extLst>
          </p:cNvPr>
          <p:cNvSpPr/>
          <p:nvPr/>
        </p:nvSpPr>
        <p:spPr>
          <a:xfrm>
            <a:off x="2339788" y="2687853"/>
            <a:ext cx="7512424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2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테이블은 학번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수강과목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연락처를 속성으로 가진다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조건을 만족하는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작성하시오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0A83E4-74AE-D981-FA6E-C7D91913E82D}"/>
              </a:ext>
            </a:extLst>
          </p:cNvPr>
          <p:cNvSpPr/>
          <p:nvPr/>
        </p:nvSpPr>
        <p:spPr>
          <a:xfrm>
            <a:off x="2339788" y="1783977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테이블에서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3, 4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학년인 학번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조회한다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연산자를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9971D3-A5F7-F0E6-22F9-26B82FB0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45061"/>
              </p:ext>
            </p:extLst>
          </p:nvPr>
        </p:nvGraphicFramePr>
        <p:xfrm>
          <a:off x="2995704" y="3429000"/>
          <a:ext cx="620059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67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932329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  <a:gridCol w="1416424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2448774408"/>
                    </a:ext>
                  </a:extLst>
                </a:gridCol>
                <a:gridCol w="1800414">
                  <a:extLst>
                    <a:ext uri="{9D8B030D-6E8A-4147-A177-3AD203B41FA5}">
                      <a16:colId xmlns:a16="http://schemas.microsoft.com/office/drawing/2014/main" val="428639222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수강과목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김정미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010-1111-1111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강은미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010-2222-2222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전산수학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010-3333-3333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장길산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010-4444-4444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165B45-5049-B6EA-964E-C024CB62E597}"/>
              </a:ext>
            </a:extLst>
          </p:cNvPr>
          <p:cNvSpPr txBox="1"/>
          <p:nvPr/>
        </p:nvSpPr>
        <p:spPr>
          <a:xfrm>
            <a:off x="2995704" y="582976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D7D75-D61B-3755-CBE9-EC86C0118CC8}"/>
              </a:ext>
            </a:extLst>
          </p:cNvPr>
          <p:cNvSpPr txBox="1"/>
          <p:nvPr/>
        </p:nvSpPr>
        <p:spPr>
          <a:xfrm>
            <a:off x="4078052" y="582976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DF3F7-F5BD-3A33-8AEE-BFF6EC3B2FE5}"/>
              </a:ext>
            </a:extLst>
          </p:cNvPr>
          <p:cNvSpPr txBox="1"/>
          <p:nvPr/>
        </p:nvSpPr>
        <p:spPr>
          <a:xfrm>
            <a:off x="5314288" y="582976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D760F-53A1-0DAB-5AA2-51F8DFB0699C}"/>
              </a:ext>
            </a:extLst>
          </p:cNvPr>
          <p:cNvSpPr txBox="1"/>
          <p:nvPr/>
        </p:nvSpPr>
        <p:spPr>
          <a:xfrm>
            <a:off x="6624172" y="582976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(3, 4);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2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테이블은 학번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수강과목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연락처를 속성으로 가진다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조건을 만족하는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작성하시오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F716BA-482E-C83E-6F2E-3C883F116426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(3, 4);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F7A4ED-57FB-8EC7-F9B1-BEC3A3A9CEDE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060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3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latin typeface="나눔스퀘어 Bold"/>
                <a:ea typeface="나눔스퀘어 Bold"/>
              </a:rPr>
              <a:t>STUDENT </a:t>
            </a:r>
            <a:r>
              <a:rPr lang="ko-KR" altLang="en-US" sz="2000" dirty="0">
                <a:latin typeface="나눔스퀘어 Bold"/>
                <a:ea typeface="나눔스퀘어 Bold"/>
              </a:rPr>
              <a:t>테이블의 </a:t>
            </a:r>
            <a:r>
              <a:rPr lang="en-US" altLang="ko-KR" sz="2000" dirty="0">
                <a:latin typeface="나눔스퀘어 Bold"/>
                <a:ea typeface="나눔스퀘어 Bold"/>
              </a:rPr>
              <a:t>NAME </a:t>
            </a:r>
            <a:r>
              <a:rPr lang="ko-KR" altLang="en-US" sz="2000" dirty="0">
                <a:latin typeface="나눔스퀘어 Bold"/>
                <a:ea typeface="나눔스퀘어 Bold"/>
              </a:rPr>
              <a:t>속성에 </a:t>
            </a:r>
            <a:r>
              <a:rPr lang="en-US" altLang="ko-KR" sz="2000" dirty="0">
                <a:latin typeface="나눔스퀘어 Bold"/>
                <a:ea typeface="나눔스퀘어 Bold"/>
              </a:rPr>
              <a:t>IDX_NAME </a:t>
            </a:r>
            <a:r>
              <a:rPr lang="ko-KR" altLang="en-US" sz="2000" dirty="0">
                <a:latin typeface="나눔스퀘어 Bold"/>
                <a:ea typeface="나눔스퀘어 Bold"/>
              </a:rPr>
              <a:t>이름으로 인덱스를 생성하는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5C118-CF81-FE47-4577-1BF97C586BDB}"/>
              </a:ext>
            </a:extLst>
          </p:cNvPr>
          <p:cNvSpPr/>
          <p:nvPr/>
        </p:nvSpPr>
        <p:spPr>
          <a:xfrm>
            <a:off x="2339788" y="1809312"/>
            <a:ext cx="7512424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[STUDENT]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61A87C-8C0E-4B8B-ED09-FF038F3C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84184"/>
              </p:ext>
            </p:extLst>
          </p:nvPr>
        </p:nvGraphicFramePr>
        <p:xfrm>
          <a:off x="4065867" y="2433918"/>
          <a:ext cx="406026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14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1027503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  <a:gridCol w="1153902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STID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SCORE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DEPTID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김정미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강은미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장길산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956D67-4AB1-9715-AE44-9640FD387C67}"/>
              </a:ext>
            </a:extLst>
          </p:cNvPr>
          <p:cNvSpPr txBox="1"/>
          <p:nvPr/>
        </p:nvSpPr>
        <p:spPr>
          <a:xfrm>
            <a:off x="2502646" y="5204012"/>
            <a:ext cx="17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INDEX</a:t>
            </a:r>
            <a:endParaRPr lang="ko-KR" altLang="en-US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5C094-BFE3-BA75-6614-212822B6344C}"/>
              </a:ext>
            </a:extLst>
          </p:cNvPr>
          <p:cNvSpPr txBox="1"/>
          <p:nvPr/>
        </p:nvSpPr>
        <p:spPr>
          <a:xfrm>
            <a:off x="4264347" y="5204012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IDX_NAME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FBFE2-0D7E-4860-531A-AD84E96EA5F9}"/>
              </a:ext>
            </a:extLst>
          </p:cNvPr>
          <p:cNvSpPr txBox="1"/>
          <p:nvPr/>
        </p:nvSpPr>
        <p:spPr>
          <a:xfrm>
            <a:off x="5470021" y="520401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E75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endParaRPr lang="ko-KR" altLang="en-US" dirty="0">
              <a:solidFill>
                <a:srgbClr val="2E75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E94A1-8718-DE8B-86B5-B03D87E02F1C}"/>
              </a:ext>
            </a:extLst>
          </p:cNvPr>
          <p:cNvSpPr txBox="1"/>
          <p:nvPr/>
        </p:nvSpPr>
        <p:spPr>
          <a:xfrm>
            <a:off x="5920040" y="520401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STUDENT(NAME);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3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latin typeface="나눔스퀘어 Bold"/>
                <a:ea typeface="나눔스퀘어 Bold"/>
              </a:rPr>
              <a:t>STUDENT </a:t>
            </a:r>
            <a:r>
              <a:rPr lang="ko-KR" altLang="en-US" sz="2000" dirty="0">
                <a:latin typeface="나눔스퀘어 Bold"/>
                <a:ea typeface="나눔스퀘어 Bold"/>
              </a:rPr>
              <a:t>테이블의 </a:t>
            </a:r>
            <a:r>
              <a:rPr lang="en-US" altLang="ko-KR" sz="2000" dirty="0">
                <a:latin typeface="나눔스퀘어 Bold"/>
                <a:ea typeface="나눔스퀘어 Bold"/>
              </a:rPr>
              <a:t>NAME </a:t>
            </a:r>
            <a:r>
              <a:rPr lang="ko-KR" altLang="en-US" sz="2000" dirty="0">
                <a:latin typeface="나눔스퀘어 Bold"/>
                <a:ea typeface="나눔스퀘어 Bold"/>
              </a:rPr>
              <a:t>속성에 </a:t>
            </a:r>
            <a:r>
              <a:rPr lang="en-US" altLang="ko-KR" sz="2000" dirty="0">
                <a:latin typeface="나눔스퀘어 Bold"/>
                <a:ea typeface="나눔스퀘어 Bold"/>
              </a:rPr>
              <a:t>IDX_NAME </a:t>
            </a:r>
            <a:r>
              <a:rPr lang="ko-KR" altLang="en-US" sz="2000" dirty="0">
                <a:latin typeface="나눔스퀘어 Bold"/>
                <a:ea typeface="나눔스퀘어 Bold"/>
              </a:rPr>
              <a:t>이름으로 인덱스를 생성하는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C29491-3D82-6858-F937-A619C5267B94}"/>
              </a:ext>
            </a:extLst>
          </p:cNvPr>
          <p:cNvSpPr/>
          <p:nvPr/>
        </p:nvSpPr>
        <p:spPr>
          <a:xfrm>
            <a:off x="2339788" y="3269036"/>
            <a:ext cx="7512424" cy="82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INDEX IDX_NAME ON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STUDENT(NAME);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F361EB-72A0-C965-7B95-2494D508103E}"/>
              </a:ext>
            </a:extLst>
          </p:cNvPr>
          <p:cNvSpPr/>
          <p:nvPr/>
        </p:nvSpPr>
        <p:spPr>
          <a:xfrm>
            <a:off x="2483224" y="3115235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19458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4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과목별 점수의 평균이 </a:t>
            </a:r>
            <a:r>
              <a:rPr lang="en-US" altLang="ko-KR" sz="2000" dirty="0">
                <a:latin typeface="나눔스퀘어 Bold"/>
                <a:ea typeface="나눔스퀘어 Bold"/>
              </a:rPr>
              <a:t>90 </a:t>
            </a:r>
            <a:r>
              <a:rPr lang="ko-KR" altLang="en-US" sz="2000" dirty="0">
                <a:latin typeface="나눔스퀘어 Bold"/>
                <a:ea typeface="나눔스퀘어 Bold"/>
              </a:rPr>
              <a:t>이상인 과목이름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최소점수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최대점수를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0F1BF2-7AE4-0486-A062-2074C53482E2}"/>
              </a:ext>
            </a:extLst>
          </p:cNvPr>
          <p:cNvSpPr/>
          <p:nvPr/>
        </p:nvSpPr>
        <p:spPr>
          <a:xfrm>
            <a:off x="1434353" y="3796973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성적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01B1F2-A5C8-C1A3-2DA9-99BF79884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56731"/>
              </p:ext>
            </p:extLst>
          </p:nvPr>
        </p:nvGraphicFramePr>
        <p:xfrm>
          <a:off x="1653009" y="4463022"/>
          <a:ext cx="409882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99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1773930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663389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  <a:gridCol w="674309">
                  <a:extLst>
                    <a:ext uri="{9D8B030D-6E8A-4147-A177-3AD203B41FA5}">
                      <a16:colId xmlns:a16="http://schemas.microsoft.com/office/drawing/2014/main" val="3968715478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컴퓨터과학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A+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B+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1843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컴퓨터과학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B+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3206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80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450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4B78B2F-057E-2989-3BA6-1B39CA1E8757}"/>
              </a:ext>
            </a:extLst>
          </p:cNvPr>
          <p:cNvSpPr/>
          <p:nvPr/>
        </p:nvSpPr>
        <p:spPr>
          <a:xfrm>
            <a:off x="2339788" y="1803488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대소문자를 구분하지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사용하지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BY, HAVING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반드시 사용한다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세미콜론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(;)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생략 가능하다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별칭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95717B-120D-58EC-41FB-AF927081E087}"/>
              </a:ext>
            </a:extLst>
          </p:cNvPr>
          <p:cNvSpPr/>
          <p:nvPr/>
        </p:nvSpPr>
        <p:spPr>
          <a:xfrm>
            <a:off x="6221506" y="3796973"/>
            <a:ext cx="4536141" cy="27700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E23BCB-DC0E-4CAE-360B-2E77E111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81667"/>
              </p:ext>
            </p:extLst>
          </p:nvPr>
        </p:nvGraphicFramePr>
        <p:xfrm>
          <a:off x="6505645" y="4846740"/>
          <a:ext cx="396786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04">
                  <a:extLst>
                    <a:ext uri="{9D8B030D-6E8A-4147-A177-3AD203B41FA5}">
                      <a16:colId xmlns:a16="http://schemas.microsoft.com/office/drawing/2014/main" val="160352451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93845990"/>
                    </a:ext>
                  </a:extLst>
                </a:gridCol>
                <a:gridCol w="1281951">
                  <a:extLst>
                    <a:ext uri="{9D8B030D-6E8A-4147-A177-3AD203B41FA5}">
                      <a16:colId xmlns:a16="http://schemas.microsoft.com/office/drawing/2014/main" val="1792751356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최소점수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최대점수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317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컴퓨터과학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4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과목별 점수의 평균이 </a:t>
            </a:r>
            <a:r>
              <a:rPr lang="en-US" altLang="ko-KR" sz="2000" dirty="0">
                <a:latin typeface="나눔스퀘어 Bold"/>
                <a:ea typeface="나눔스퀘어 Bold"/>
              </a:rPr>
              <a:t>90 </a:t>
            </a:r>
            <a:r>
              <a:rPr lang="ko-KR" altLang="en-US" sz="2000" dirty="0">
                <a:latin typeface="나눔스퀘어 Bold"/>
                <a:ea typeface="나눔스퀘어 Bold"/>
              </a:rPr>
              <a:t>이상인 과목이름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최소점수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최대점수를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BB6ABB-EBF1-DFB4-DC68-7B5DAF3E6BC1}"/>
              </a:ext>
            </a:extLst>
          </p:cNvPr>
          <p:cNvSpPr/>
          <p:nvPr/>
        </p:nvSpPr>
        <p:spPr>
          <a:xfrm>
            <a:off x="2339788" y="1803488"/>
            <a:ext cx="7512424" cy="18198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대소문자를 구분하지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사용하지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BY, HAVING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구문을 반드시 사용한다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세미콜론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(;)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생략 가능하다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별칭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827A-F229-6B06-1455-CC8BF3B0937B}"/>
              </a:ext>
            </a:extLst>
          </p:cNvPr>
          <p:cNvSpPr txBox="1"/>
          <p:nvPr/>
        </p:nvSpPr>
        <p:spPr>
          <a:xfrm>
            <a:off x="2977775" y="390495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F751A-D1E2-8C67-BA4D-6FB804F8B3A4}"/>
              </a:ext>
            </a:extLst>
          </p:cNvPr>
          <p:cNvSpPr txBox="1"/>
          <p:nvPr/>
        </p:nvSpPr>
        <p:spPr>
          <a:xfrm>
            <a:off x="4060123" y="390495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81B67-7F47-2C6C-801D-196F118B0F7C}"/>
              </a:ext>
            </a:extLst>
          </p:cNvPr>
          <p:cNvSpPr txBox="1"/>
          <p:nvPr/>
        </p:nvSpPr>
        <p:spPr>
          <a:xfrm>
            <a:off x="5156897" y="390495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as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최소점수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5A605-B80F-306F-04C9-650296E32918}"/>
              </a:ext>
            </a:extLst>
          </p:cNvPr>
          <p:cNvSpPr txBox="1"/>
          <p:nvPr/>
        </p:nvSpPr>
        <p:spPr>
          <a:xfrm>
            <a:off x="7534471" y="3899522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as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최대점수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C12E9-1422-063B-E08E-C6952668D54A}"/>
              </a:ext>
            </a:extLst>
          </p:cNvPr>
          <p:cNvSpPr txBox="1"/>
          <p:nvPr/>
        </p:nvSpPr>
        <p:spPr>
          <a:xfrm>
            <a:off x="3163723" y="445690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9892B-353D-0841-0016-B85E3C4F7A21}"/>
              </a:ext>
            </a:extLst>
          </p:cNvPr>
          <p:cNvSpPr txBox="1"/>
          <p:nvPr/>
        </p:nvSpPr>
        <p:spPr>
          <a:xfrm>
            <a:off x="4060123" y="44569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0CD2C-BAE0-9B9C-06B7-DDA029AFCCC5}"/>
              </a:ext>
            </a:extLst>
          </p:cNvPr>
          <p:cNvSpPr txBox="1"/>
          <p:nvPr/>
        </p:nvSpPr>
        <p:spPr>
          <a:xfrm>
            <a:off x="2758164" y="4947781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4CBA91-B343-C331-C771-20D5DEA91B30}"/>
              </a:ext>
            </a:extLst>
          </p:cNvPr>
          <p:cNvSpPr txBox="1"/>
          <p:nvPr/>
        </p:nvSpPr>
        <p:spPr>
          <a:xfrm>
            <a:off x="4279734" y="494778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DBE6-2C78-51BC-7D76-476AF64E7AF8}"/>
              </a:ext>
            </a:extLst>
          </p:cNvPr>
          <p:cNvSpPr txBox="1"/>
          <p:nvPr/>
        </p:nvSpPr>
        <p:spPr>
          <a:xfrm>
            <a:off x="3039266" y="5394374"/>
            <a:ext cx="10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HAVING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E4102-70D1-6CDA-C6AB-FA451C7EB270}"/>
              </a:ext>
            </a:extLst>
          </p:cNvPr>
          <p:cNvSpPr txBox="1"/>
          <p:nvPr/>
        </p:nvSpPr>
        <p:spPr>
          <a:xfrm>
            <a:off x="4279734" y="5394374"/>
            <a:ext cx="18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&gt;= 90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7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기출문제 </a:t>
            </a:r>
            <a:r>
              <a:rPr lang="en-US" altLang="ko-KR" dirty="0">
                <a:latin typeface="나눔스퀘어 ExtraBold"/>
                <a:ea typeface="나눔스퀘어 ExtraBold"/>
              </a:rPr>
              <a:t>4</a:t>
            </a:r>
            <a:r>
              <a:rPr lang="ko-KR" altLang="en-US" dirty="0">
                <a:latin typeface="나눔스퀘어 ExtraBold"/>
                <a:ea typeface="나눔스퀘어 ExtraBold"/>
              </a:rPr>
              <a:t>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latin typeface="나눔스퀘어 Bold"/>
                <a:ea typeface="나눔스퀘어 Bold"/>
              </a:rPr>
              <a:t>다음 조건을 만족하면서 과목별 점수의 평균이 </a:t>
            </a:r>
            <a:r>
              <a:rPr lang="en-US" altLang="ko-KR" sz="2000" dirty="0">
                <a:latin typeface="나눔스퀘어 Bold"/>
                <a:ea typeface="나눔스퀘어 Bold"/>
              </a:rPr>
              <a:t>90 </a:t>
            </a:r>
            <a:r>
              <a:rPr lang="ko-KR" altLang="en-US" sz="2000" dirty="0">
                <a:latin typeface="나눔스퀘어 Bold"/>
                <a:ea typeface="나눔스퀘어 Bold"/>
              </a:rPr>
              <a:t>이상인 과목이름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최소점수</a:t>
            </a:r>
            <a:r>
              <a:rPr lang="en-US" altLang="ko-KR" sz="2000" dirty="0">
                <a:latin typeface="나눔스퀘어 Bold"/>
                <a:ea typeface="나눔스퀘어 Bold"/>
              </a:rPr>
              <a:t>, </a:t>
            </a:r>
            <a:r>
              <a:rPr lang="ko-KR" altLang="en-US" sz="2000" dirty="0">
                <a:latin typeface="나눔스퀘어 Bold"/>
                <a:ea typeface="나눔스퀘어 Bold"/>
              </a:rPr>
              <a:t>최대점수를 구하는 </a:t>
            </a:r>
            <a:r>
              <a:rPr lang="en-US" altLang="ko-KR" sz="2000" dirty="0">
                <a:latin typeface="나눔스퀘어 Bold"/>
                <a:ea typeface="나눔스퀘어 Bold"/>
              </a:rPr>
              <a:t>SQL </a:t>
            </a:r>
            <a:r>
              <a:rPr lang="ko-KR" altLang="en-US" sz="2000" dirty="0">
                <a:latin typeface="나눔스퀘어 Bold"/>
                <a:ea typeface="나눔스퀘어 Bold"/>
              </a:rPr>
              <a:t>문을 </a:t>
            </a:r>
            <a:r>
              <a:rPr lang="ko-KR" altLang="en-US" sz="2000" dirty="0" err="1">
                <a:latin typeface="나눔스퀘어 Bold"/>
                <a:ea typeface="나눔스퀘어 Bold"/>
              </a:rPr>
              <a:t>작성하시오</a:t>
            </a:r>
            <a:r>
              <a:rPr lang="en-US" altLang="ko-KR" sz="2000" dirty="0">
                <a:latin typeface="나눔스퀘어 Bold"/>
                <a:ea typeface="나눔스퀘어 Bold"/>
              </a:rPr>
              <a:t>.</a:t>
            </a:r>
            <a:endParaRPr lang="ko-KR" altLang="en-US" sz="2000" dirty="0">
              <a:latin typeface="나눔스퀘어 Bold"/>
              <a:ea typeface="나눔스퀘어 Bold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40B893-23CD-F089-4334-28DB83D68A06}"/>
              </a:ext>
            </a:extLst>
          </p:cNvPr>
          <p:cNvSpPr/>
          <p:nvPr/>
        </p:nvSpPr>
        <p:spPr>
          <a:xfrm>
            <a:off x="2339788" y="2695295"/>
            <a:ext cx="7512424" cy="24364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과목이름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MIN(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as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최소점수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MAX(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as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최대점수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성적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 BY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과목이름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HAVING AVG(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&gt;= 90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5CD6D-A80B-36F8-F9DF-E2F8F138AF81}"/>
              </a:ext>
            </a:extLst>
          </p:cNvPr>
          <p:cNvSpPr/>
          <p:nvPr/>
        </p:nvSpPr>
        <p:spPr>
          <a:xfrm>
            <a:off x="2483224" y="2538412"/>
            <a:ext cx="968188" cy="31376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14621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1003</Words>
  <Application>Microsoft Office PowerPoint</Application>
  <PresentationFormat>와이드스크린</PresentationFormat>
  <Paragraphs>336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 Bold</vt:lpstr>
      <vt:lpstr>나눔스퀘어 ExtraBold</vt:lpstr>
      <vt:lpstr>맑은 고딕</vt:lpstr>
      <vt:lpstr>Arial</vt:lpstr>
      <vt:lpstr>CryptoCraft 테마</vt:lpstr>
      <vt:lpstr>제목 테마</vt:lpstr>
      <vt:lpstr>SQL (2)</vt:lpstr>
      <vt:lpstr>기출문제 1번</vt:lpstr>
      <vt:lpstr>기출문제 2번</vt:lpstr>
      <vt:lpstr>기출문제 2번</vt:lpstr>
      <vt:lpstr>기출문제 3번</vt:lpstr>
      <vt:lpstr>기출문제 3번</vt:lpstr>
      <vt:lpstr>기출문제 4번</vt:lpstr>
      <vt:lpstr>기출문제 4번</vt:lpstr>
      <vt:lpstr>기출문제 4번</vt:lpstr>
      <vt:lpstr>기출문제 5번</vt:lpstr>
      <vt:lpstr>기출문제 5번</vt:lpstr>
      <vt:lpstr>기출문제 6번</vt:lpstr>
      <vt:lpstr>기출문제 6번</vt:lpstr>
      <vt:lpstr>기출문제 7번</vt:lpstr>
      <vt:lpstr>기출문제 7번</vt:lpstr>
      <vt:lpstr>기출문제 7번</vt:lpstr>
      <vt:lpstr>기출문제 8번</vt:lpstr>
      <vt:lpstr>기출문제 8번</vt:lpstr>
      <vt:lpstr>기출문제 9번</vt:lpstr>
      <vt:lpstr>기출문제 9번</vt:lpstr>
      <vt:lpstr>기출문제 10번</vt:lpstr>
      <vt:lpstr>기출문제 10번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202</cp:revision>
  <dcterms:created xsi:type="dcterms:W3CDTF">2019-03-05T04:29:07Z</dcterms:created>
  <dcterms:modified xsi:type="dcterms:W3CDTF">2023-10-09T03:38:47Z</dcterms:modified>
  <cp:version/>
</cp:coreProperties>
</file>