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94" r:id="rId4"/>
    <p:sldId id="295" r:id="rId5"/>
    <p:sldId id="293" r:id="rId6"/>
    <p:sldId id="303" r:id="rId7"/>
    <p:sldId id="304" r:id="rId8"/>
    <p:sldId id="296" r:id="rId9"/>
    <p:sldId id="297" r:id="rId10"/>
    <p:sldId id="256" r:id="rId11"/>
    <p:sldId id="258" r:id="rId12"/>
    <p:sldId id="260" r:id="rId13"/>
    <p:sldId id="299" r:id="rId14"/>
    <p:sldId id="305" r:id="rId15"/>
    <p:sldId id="30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C651-339A-833E-14EA-BAA89C06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89237E-4919-ED6E-C4C1-5419BF61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83B24-2C8C-C047-E868-B9FFCF3C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7777-8A37-DC4D-BD91-09C67E1AEA57}" type="datetimeFigureOut">
              <a:rPr kumimoji="1" lang="ko-KR" altLang="en-US" smtClean="0"/>
              <a:t>2025. 1. 13.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40AD3-494C-AA8F-1CD8-500950A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E41F4-FA42-0CBB-EF6F-603344F4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E270-352B-8642-9172-E9CA8ED180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47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4400" dirty="0"/>
              <a:t>Improved quantum circuits for</a:t>
            </a:r>
            <a:br>
              <a:rPr lang="en" altLang="ko-KR" sz="4400" dirty="0"/>
            </a:br>
            <a:r>
              <a:rPr lang="en" altLang="ko-KR" sz="4400" dirty="0"/>
              <a:t>elliptic curve discrete logarithms </a:t>
            </a:r>
            <a:r>
              <a:rPr lang="ko-KR" altLang="en-US" sz="4400" dirty="0"/>
              <a:t>논문리뷰</a:t>
            </a:r>
            <a:br>
              <a:rPr lang="en-US" altLang="ko-KR" sz="4400" dirty="0"/>
            </a:br>
            <a:br>
              <a:rPr lang="en-US" altLang="ko-KR" sz="4400" dirty="0"/>
            </a:br>
            <a:r>
              <a:rPr lang="en-US" altLang="ko-KR" sz="3100" dirty="0"/>
              <a:t>https://</a:t>
            </a:r>
            <a:r>
              <a:rPr lang="en-US" altLang="ko-KR" sz="3100" dirty="0" err="1"/>
              <a:t>youtu.be</a:t>
            </a:r>
            <a:r>
              <a:rPr lang="en-US" altLang="ko-KR" sz="3100" dirty="0"/>
              <a:t>/7HdXoy_1TdI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송경주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E4EB5-C177-4DCF-F195-059CE899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DAA0D7-3596-DD21-B3E0-0A5BFEE8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72"/>
            <a:ext cx="11794623" cy="38122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0951B4-AB52-3653-9EFB-6EA979B171DD}"/>
              </a:ext>
            </a:extLst>
          </p:cNvPr>
          <p:cNvSpPr/>
          <p:nvPr/>
        </p:nvSpPr>
        <p:spPr>
          <a:xfrm>
            <a:off x="5024582" y="2290618"/>
            <a:ext cx="923636" cy="11383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93796CE-574D-5B62-DA8C-1C730605E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38659"/>
              </p:ext>
            </p:extLst>
          </p:nvPr>
        </p:nvGraphicFramePr>
        <p:xfrm>
          <a:off x="1569027" y="4274082"/>
          <a:ext cx="722284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855">
                  <a:extLst>
                    <a:ext uri="{9D8B030D-6E8A-4147-A177-3AD203B41FA5}">
                      <a16:colId xmlns:a16="http://schemas.microsoft.com/office/drawing/2014/main" val="3053997384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3500852492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3810292331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1272446712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1999619413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1762730201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2520836534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217133802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u-v </a:t>
                      </a:r>
                      <a:r>
                        <a:rPr lang="ko-KR" altLang="en-US" sz="1200"/>
                        <a:t>음수</a:t>
                      </a:r>
                      <a:r>
                        <a:rPr lang="en-US" altLang="ko-KR" sz="1200"/>
                        <a:t> (1)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1263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8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1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1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709243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B6A453C-C7C0-AC5A-5C47-213870050CBA}"/>
              </a:ext>
            </a:extLst>
          </p:cNvPr>
          <p:cNvSpPr/>
          <p:nvPr/>
        </p:nvSpPr>
        <p:spPr>
          <a:xfrm>
            <a:off x="7887855" y="4274080"/>
            <a:ext cx="904012" cy="203200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BFC61-62D8-C54C-5F5C-A43CDE994360}"/>
              </a:ext>
            </a:extLst>
          </p:cNvPr>
          <p:cNvSpPr txBox="1"/>
          <p:nvPr/>
        </p:nvSpPr>
        <p:spPr>
          <a:xfrm>
            <a:off x="462032" y="378697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u-v</a:t>
            </a:r>
            <a:r>
              <a:rPr kumimoji="1" lang="ko-KR" altLang="en-US">
                <a:solidFill>
                  <a:srgbClr val="FF0000"/>
                </a:solidFill>
              </a:rPr>
              <a:t> 음수일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21A7C-930D-0303-9B12-99BE0865D4BE}"/>
              </a:ext>
            </a:extLst>
          </p:cNvPr>
          <p:cNvSpPr txBox="1"/>
          <p:nvPr/>
        </p:nvSpPr>
        <p:spPr>
          <a:xfrm>
            <a:off x="9051636" y="496916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b </a:t>
            </a:r>
            <a:r>
              <a:rPr kumimoji="1" lang="ko-KR" altLang="en-US">
                <a:solidFill>
                  <a:srgbClr val="FF0000"/>
                </a:solidFill>
              </a:rPr>
              <a:t>리셋</a:t>
            </a:r>
          </a:p>
        </p:txBody>
      </p:sp>
    </p:spTree>
    <p:extLst>
      <p:ext uri="{BB962C8B-B14F-4D97-AF65-F5344CB8AC3E}">
        <p14:creationId xmlns:p14="http://schemas.microsoft.com/office/powerpoint/2010/main" val="116489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AA45C-A3F4-5D68-27A9-6AD3E02D8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59F5E9-17B6-79A9-7331-21E663C3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72"/>
            <a:ext cx="11794623" cy="38122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14390D-CF28-D322-F1FB-2402D0F81A38}"/>
              </a:ext>
            </a:extLst>
          </p:cNvPr>
          <p:cNvSpPr/>
          <p:nvPr/>
        </p:nvSpPr>
        <p:spPr>
          <a:xfrm>
            <a:off x="6096000" y="692727"/>
            <a:ext cx="609600" cy="27362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47336C-D179-40D9-C8FC-7CF29FB92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32288"/>
              </p:ext>
            </p:extLst>
          </p:nvPr>
        </p:nvGraphicFramePr>
        <p:xfrm>
          <a:off x="1569027" y="4274082"/>
          <a:ext cx="9015850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85">
                  <a:extLst>
                    <a:ext uri="{9D8B030D-6E8A-4147-A177-3AD203B41FA5}">
                      <a16:colId xmlns:a16="http://schemas.microsoft.com/office/drawing/2014/main" val="3053997384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3500852492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3810292331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1272446712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1999619413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1762730201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2520836534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2171338021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316840071"/>
                    </a:ext>
                  </a:extLst>
                </a:gridCol>
                <a:gridCol w="901585">
                  <a:extLst>
                    <a:ext uri="{9D8B030D-6E8A-4147-A177-3AD203B41FA5}">
                      <a16:colId xmlns:a16="http://schemas.microsoft.com/office/drawing/2014/main" val="7727843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v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u-v </a:t>
                      </a:r>
                      <a:r>
                        <a:rPr lang="ko-KR" altLang="en-US" sz="1200"/>
                        <a:t>음수</a:t>
                      </a:r>
                      <a:r>
                        <a:rPr lang="en-US" altLang="ko-KR" sz="1200"/>
                        <a:t> (1)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1263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1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u/2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2s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1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0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7092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454FD2-74A1-B785-5212-FF57CD3137BE}"/>
              </a:ext>
            </a:extLst>
          </p:cNvPr>
          <p:cNvSpPr txBox="1"/>
          <p:nvPr/>
        </p:nvSpPr>
        <p:spPr>
          <a:xfrm>
            <a:off x="462032" y="378697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u-v</a:t>
            </a:r>
            <a:r>
              <a:rPr kumimoji="1" lang="ko-KR" altLang="en-US">
                <a:solidFill>
                  <a:srgbClr val="FF0000"/>
                </a:solidFill>
              </a:rPr>
              <a:t> 음수일 경우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26C0-8278-484F-947D-6D6E35068B3F}"/>
              </a:ext>
            </a:extLst>
          </p:cNvPr>
          <p:cNvSpPr/>
          <p:nvPr/>
        </p:nvSpPr>
        <p:spPr>
          <a:xfrm>
            <a:off x="1569027" y="5190959"/>
            <a:ext cx="90158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3AD89-D7BF-6880-0218-30C65CF70B2B}"/>
              </a:ext>
            </a:extLst>
          </p:cNvPr>
          <p:cNvSpPr txBox="1"/>
          <p:nvPr/>
        </p:nvSpPr>
        <p:spPr>
          <a:xfrm>
            <a:off x="10654143" y="519095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rgbClr val="FF0000"/>
                </a:solidFill>
              </a:rPr>
              <a:t>분기 </a:t>
            </a:r>
            <a:r>
              <a:rPr kumimoji="1" lang="en-US" altLang="ko-KR">
                <a:solidFill>
                  <a:srgbClr val="FF0000"/>
                </a:solidFill>
              </a:rPr>
              <a:t>3</a:t>
            </a:r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9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38F8-49FF-77AF-DBD2-A9CFD584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E495D-B698-E763-E89E-363C88DA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Kaliski’s</a:t>
            </a:r>
            <a:r>
              <a:rPr kumimoji="1" lang="en-US" altLang="ko-Kore-KR" dirty="0"/>
              <a:t> inversion algorithm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D67C1-2F9B-9B77-A49C-A90A3A0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99" y="1224331"/>
            <a:ext cx="3841415" cy="5201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AEDE8B-C7E1-2E7B-6DF5-AB48FE7C4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73" y="1224331"/>
            <a:ext cx="3715238" cy="52013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541745-4F6E-149F-675C-D21598BABC5D}"/>
              </a:ext>
            </a:extLst>
          </p:cNvPr>
          <p:cNvCxnSpPr>
            <a:cxnSpLocks/>
          </p:cNvCxnSpPr>
          <p:nvPr/>
        </p:nvCxnSpPr>
        <p:spPr>
          <a:xfrm>
            <a:off x="5528733" y="3691467"/>
            <a:ext cx="9059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8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F7D95-ED81-18D8-9B1A-42C35A040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F5B33-A788-8B00-2431-575047E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inversion algorithm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221B1-054D-2C07-BF0E-D1408916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7004"/>
            <a:ext cx="7772400" cy="5198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C09A71-547E-94EF-1915-90B2F58CB8E8}"/>
              </a:ext>
            </a:extLst>
          </p:cNvPr>
          <p:cNvSpPr txBox="1"/>
          <p:nvPr/>
        </p:nvSpPr>
        <p:spPr>
          <a:xfrm>
            <a:off x="4501974" y="3429000"/>
            <a:ext cx="31880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RNSL’s inversion quantum circuit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1D0310-735B-B343-F99A-68C2B806440B}"/>
              </a:ext>
            </a:extLst>
          </p:cNvPr>
          <p:cNvSpPr txBox="1"/>
          <p:nvPr/>
        </p:nvSpPr>
        <p:spPr>
          <a:xfrm>
            <a:off x="4398516" y="6106631"/>
            <a:ext cx="33949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Thomas’s inversion quantum circuit</a:t>
            </a:r>
            <a:endParaRPr kumimoji="1" lang="ko-Kore-KR" altLang="en-US" sz="1600" dirty="0"/>
          </a:p>
        </p:txBody>
      </p:sp>
      <p:sp>
        <p:nvSpPr>
          <p:cNvPr id="6" name="오른쪽으로 구부러진 화살표[C] 5">
            <a:extLst>
              <a:ext uri="{FF2B5EF4-FFF2-40B4-BE49-F238E27FC236}">
                <a16:creationId xmlns:a16="http://schemas.microsoft.com/office/drawing/2014/main" id="{693C946A-CEE9-03BC-7698-E54767826FB0}"/>
              </a:ext>
            </a:extLst>
          </p:cNvPr>
          <p:cNvSpPr/>
          <p:nvPr/>
        </p:nvSpPr>
        <p:spPr>
          <a:xfrm>
            <a:off x="1027134" y="2762592"/>
            <a:ext cx="839244" cy="216700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3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F0FD8-46ED-B66E-2CB1-79FD5979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06EC-297D-105B-19E6-331C107A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Thomas’s Curve quantum circuit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14DE32-AB2C-1DA6-06EC-6E2087AD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1" y="2138845"/>
            <a:ext cx="10883578" cy="31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75046-7541-8910-765E-E62B0EAB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sz="3600" dirty="0"/>
              <a:t>Improved quantum circuits for elliptic curve discrete logarithms [1]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D6C0D-3FC6-D296-77CC-E058DFCA63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[</a:t>
            </a:r>
            <a:r>
              <a:rPr kumimoji="1" lang="en-US" altLang="ko-KR" sz="2400" dirty="0"/>
              <a:t>2</a:t>
            </a:r>
            <a:r>
              <a:rPr kumimoji="1" lang="en-US" altLang="ko-Kore-KR" sz="2400" dirty="0"/>
              <a:t>]</a:t>
            </a:r>
            <a:r>
              <a:rPr kumimoji="1" lang="ko-KR" altLang="en-US" sz="2400" dirty="0"/>
              <a:t>의 논문을 개선하여 향상된 </a:t>
            </a:r>
            <a:r>
              <a:rPr kumimoji="1" lang="en-US" altLang="ko-KR" sz="2400" dirty="0"/>
              <a:t>width</a:t>
            </a:r>
            <a:r>
              <a:rPr kumimoji="1" lang="en-US" altLang="ko-KR" sz="2400"/>
              <a:t>, T-gate, </a:t>
            </a:r>
            <a:r>
              <a:rPr kumimoji="1" lang="en-US" altLang="ko-KR" sz="2400" dirty="0"/>
              <a:t>d</a:t>
            </a:r>
            <a:r>
              <a:rPr kumimoji="1" lang="en-US" altLang="ko-KR" sz="2400"/>
              <a:t>epth</a:t>
            </a:r>
            <a:r>
              <a:rPr kumimoji="1" lang="ko-KR" altLang="en-US" sz="2400" dirty="0"/>
              <a:t> 의 </a:t>
            </a:r>
            <a:r>
              <a:rPr kumimoji="1" lang="en-US" altLang="ko-KR" sz="2400" dirty="0"/>
              <a:t>NIST </a:t>
            </a:r>
            <a:r>
              <a:rPr kumimoji="1" lang="en-US" altLang="ko-KR" sz="2400" dirty="0" err="1"/>
              <a:t>Cuvre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양자회로를 제안하였음</a:t>
            </a:r>
            <a:endParaRPr kumimoji="1" lang="en-US" altLang="ko-KR" sz="2400" dirty="0"/>
          </a:p>
          <a:p>
            <a:r>
              <a:rPr kumimoji="1" lang="en-US" altLang="ko-KR" sz="2400" dirty="0"/>
              <a:t>Windowed Montgomery multiplication,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improved </a:t>
            </a:r>
            <a:r>
              <a:rPr kumimoji="1" lang="en-US" altLang="ko-KR" sz="2400" dirty="0" err="1"/>
              <a:t>Kaliski’s</a:t>
            </a:r>
            <a:r>
              <a:rPr kumimoji="1" lang="en-US" altLang="ko-KR" sz="2400" dirty="0"/>
              <a:t> inversion quantum circuit</a:t>
            </a:r>
            <a:r>
              <a:rPr kumimoji="1" lang="ko-KR" altLang="en-US" sz="2400" dirty="0"/>
              <a:t> 등을 적용함</a:t>
            </a:r>
            <a:endParaRPr kumimoji="1"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EC1E9-5A46-36CB-22F0-2D6DFBDD8CA2}"/>
              </a:ext>
            </a:extLst>
          </p:cNvPr>
          <p:cNvSpPr txBox="1"/>
          <p:nvPr/>
        </p:nvSpPr>
        <p:spPr>
          <a:xfrm>
            <a:off x="0" y="5903893"/>
            <a:ext cx="12003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[1] </a:t>
            </a:r>
            <a:r>
              <a:rPr kumimoji="1" lang="en-US" altLang="ko-Kore-KR" sz="1400" dirty="0" err="1"/>
              <a:t>Häner</a:t>
            </a:r>
            <a:r>
              <a:rPr kumimoji="1" lang="en-US" altLang="ko-Kore-KR" sz="1400" dirty="0"/>
              <a:t>, Thomas, et al. "Improved quantum circuits for elliptic curve discrete logarithms." Post-Quantum Cryptography: 11th International Conference, PQCrypto 2020, Paris, France, April 15–17, 2020, Proceedings 11. Springer International Publishing, 2020.</a:t>
            </a:r>
          </a:p>
          <a:p>
            <a:r>
              <a:rPr lang="en" altLang="ko-Kore-KR" sz="1400" dirty="0">
                <a:effectLst/>
                <a:latin typeface="CMR9"/>
              </a:rPr>
              <a:t>[2] Martin </a:t>
            </a:r>
            <a:r>
              <a:rPr lang="en" altLang="ko-Kore-KR" sz="1400" dirty="0" err="1">
                <a:effectLst/>
                <a:latin typeface="CMR9"/>
              </a:rPr>
              <a:t>Roetteler</a:t>
            </a:r>
            <a:r>
              <a:rPr lang="en" altLang="ko-Kore-KR" sz="1400" dirty="0">
                <a:effectLst/>
                <a:latin typeface="CMR9"/>
              </a:rPr>
              <a:t>, Michael </a:t>
            </a:r>
            <a:r>
              <a:rPr lang="en" altLang="ko-Kore-KR" sz="1400" dirty="0" err="1">
                <a:effectLst/>
                <a:latin typeface="CMR9"/>
              </a:rPr>
              <a:t>Naehrig</a:t>
            </a:r>
            <a:r>
              <a:rPr lang="en" altLang="ko-Kore-KR" sz="1400" dirty="0">
                <a:effectLst/>
                <a:latin typeface="CMR9"/>
              </a:rPr>
              <a:t>, Krysta M. </a:t>
            </a:r>
            <a:r>
              <a:rPr lang="en" altLang="ko-Kore-KR" sz="1400" dirty="0" err="1">
                <a:effectLst/>
                <a:latin typeface="CMR9"/>
              </a:rPr>
              <a:t>Svore</a:t>
            </a:r>
            <a:r>
              <a:rPr lang="en" altLang="ko-Kore-KR" sz="1400" dirty="0">
                <a:effectLst/>
                <a:latin typeface="CMR9"/>
              </a:rPr>
              <a:t>, and Kristin E. Lauter. Quantum resource estimates for computing elliptic curve discrete logarithms. In </a:t>
            </a:r>
            <a:r>
              <a:rPr lang="en" altLang="ko-Kore-KR" sz="1400" dirty="0">
                <a:effectLst/>
                <a:latin typeface="CMTI9"/>
              </a:rPr>
              <a:t>ASIACRYPT 2017</a:t>
            </a:r>
            <a:r>
              <a:rPr lang="en" altLang="ko-Kore-KR" sz="1400" dirty="0">
                <a:effectLst/>
                <a:latin typeface="CMR9"/>
              </a:rPr>
              <a:t>, volume 10625 of </a:t>
            </a:r>
            <a:r>
              <a:rPr lang="en" altLang="ko-Kore-KR" sz="1400" dirty="0">
                <a:effectLst/>
                <a:latin typeface="CMTI9"/>
              </a:rPr>
              <a:t>Lecture Notes in Computer Science</a:t>
            </a:r>
            <a:r>
              <a:rPr lang="en" altLang="ko-Kore-KR" sz="1400" dirty="0">
                <a:effectLst/>
                <a:latin typeface="CMR9"/>
              </a:rPr>
              <a:t>, pages 241–270. Springer, 2017. </a:t>
            </a:r>
            <a:endParaRPr lang="en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14173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ED9D8-ACF1-CB4B-D2DA-40EC9AD9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Montgomery modular multiplication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2ACE4-AE11-056D-B650-389A509E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4" y="1202723"/>
            <a:ext cx="10163272" cy="4774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AB135-0DDC-FB14-4FF4-39C89340BD07}"/>
              </a:ext>
            </a:extLst>
          </p:cNvPr>
          <p:cNvSpPr txBox="1"/>
          <p:nvPr/>
        </p:nvSpPr>
        <p:spPr>
          <a:xfrm>
            <a:off x="0" y="6294183"/>
            <a:ext cx="1203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>
                <a:effectLst/>
                <a:latin typeface="CMR9"/>
              </a:rPr>
              <a:t>[2] Martin </a:t>
            </a:r>
            <a:r>
              <a:rPr lang="en" altLang="ko-Kore-KR" sz="1400" dirty="0" err="1">
                <a:effectLst/>
                <a:latin typeface="CMR9"/>
              </a:rPr>
              <a:t>Roetteler</a:t>
            </a:r>
            <a:r>
              <a:rPr lang="en" altLang="ko-Kore-KR" sz="1400" dirty="0">
                <a:effectLst/>
                <a:latin typeface="CMR9"/>
              </a:rPr>
              <a:t>, Michael </a:t>
            </a:r>
            <a:r>
              <a:rPr lang="en" altLang="ko-Kore-KR" sz="1400" dirty="0" err="1">
                <a:effectLst/>
                <a:latin typeface="CMR9"/>
              </a:rPr>
              <a:t>Naehrig</a:t>
            </a:r>
            <a:r>
              <a:rPr lang="en" altLang="ko-Kore-KR" sz="1400" dirty="0">
                <a:effectLst/>
                <a:latin typeface="CMR9"/>
              </a:rPr>
              <a:t>, Krysta M. </a:t>
            </a:r>
            <a:r>
              <a:rPr lang="en" altLang="ko-Kore-KR" sz="1400" dirty="0" err="1">
                <a:effectLst/>
                <a:latin typeface="CMR9"/>
              </a:rPr>
              <a:t>Svore</a:t>
            </a:r>
            <a:r>
              <a:rPr lang="en" altLang="ko-Kore-KR" sz="1400" dirty="0">
                <a:effectLst/>
                <a:latin typeface="CMR9"/>
              </a:rPr>
              <a:t>, and Kristin E. Lauter. Quantum resource estimates for computing elliptic curve discrete logarithms. In </a:t>
            </a:r>
            <a:r>
              <a:rPr lang="en" altLang="ko-Kore-KR" sz="1400" dirty="0">
                <a:effectLst/>
                <a:latin typeface="CMTI9"/>
              </a:rPr>
              <a:t>ASIACRYPT 2017</a:t>
            </a:r>
            <a:r>
              <a:rPr lang="en" altLang="ko-Kore-KR" sz="1400" dirty="0">
                <a:effectLst/>
                <a:latin typeface="CMR9"/>
              </a:rPr>
              <a:t>, volume 10625 of </a:t>
            </a:r>
            <a:r>
              <a:rPr lang="en" altLang="ko-Kore-KR" sz="1400" dirty="0">
                <a:effectLst/>
                <a:latin typeface="CMTI9"/>
              </a:rPr>
              <a:t>Lecture Notes in Computer Science</a:t>
            </a:r>
            <a:r>
              <a:rPr lang="en" altLang="ko-Kore-KR" sz="1400" dirty="0">
                <a:effectLst/>
                <a:latin typeface="CMR9"/>
              </a:rPr>
              <a:t>, pages 241–270. Springer, 2017. </a:t>
            </a:r>
            <a:endParaRPr lang="en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23553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240-D615-9331-BD7D-7DA47E3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W</a:t>
            </a:r>
            <a:r>
              <a:rPr kumimoji="1" lang="en" altLang="ko-Kore-KR" dirty="0" err="1"/>
              <a:t>indowed</a:t>
            </a:r>
            <a:r>
              <a:rPr kumimoji="1" lang="en" altLang="ko-Kore-KR" dirty="0"/>
              <a:t> Montgomery multiplication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3DF7E-2EC3-A765-CB16-6EF5E60D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88" y="1167175"/>
            <a:ext cx="6862023" cy="53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FA38-25AE-249C-567C-8E2C97C1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261F-F4DA-B7E1-BE01-4C0941ED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W</a:t>
            </a:r>
            <a:r>
              <a:rPr kumimoji="1" lang="en" altLang="ko-Kore-KR" dirty="0" err="1"/>
              <a:t>indowed</a:t>
            </a:r>
            <a:r>
              <a:rPr kumimoji="1" lang="en" altLang="ko-Kore-KR" dirty="0"/>
              <a:t> Montgomery multiplication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142D4-B316-22B4-6AA4-8FFB3BB6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33309"/>
            <a:ext cx="6862023" cy="53564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9CD1E7-65A2-F96D-0EC7-71F2ECF6BCDA}"/>
              </a:ext>
            </a:extLst>
          </p:cNvPr>
          <p:cNvSpPr/>
          <p:nvPr/>
        </p:nvSpPr>
        <p:spPr>
          <a:xfrm>
            <a:off x="4191328" y="5746790"/>
            <a:ext cx="788670" cy="7315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E6E24E-A4B4-D8AC-BDA8-100E99EAC14A}"/>
                  </a:ext>
                </a:extLst>
              </p:cNvPr>
              <p:cNvSpPr txBox="1"/>
              <p:nvPr/>
            </p:nvSpPr>
            <p:spPr>
              <a:xfrm>
                <a:off x="7273943" y="1325880"/>
                <a:ext cx="4506137" cy="178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QROM</a:t>
                </a:r>
              </a:p>
              <a:p>
                <a:pPr marL="285750" indent="-285750">
                  <a:buFontTx/>
                  <a:buChar char="-"/>
                </a:pPr>
                <a:endParaRPr kumimoji="1"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kumimoji="1" lang="ko-KR" altLang="en-US" dirty="0"/>
                  <a:t>큐비트의 상태에 따라 해당 </a:t>
                </a:r>
                <a:r>
                  <a:rPr kumimoji="1" lang="en-US" altLang="ko-KR" dirty="0"/>
                  <a:t>index</a:t>
                </a:r>
                <a:r>
                  <a:rPr kumimoji="1" lang="ko-KR" altLang="en-US" dirty="0" err="1"/>
                  <a:t>에</a:t>
                </a:r>
                <a:r>
                  <a:rPr kumimoji="1" lang="ko-KR" altLang="en-US" dirty="0"/>
                  <a:t> </a:t>
                </a:r>
                <a:br>
                  <a:rPr kumimoji="1" lang="en-US" altLang="ko-KR" dirty="0"/>
                </a:br>
                <a:r>
                  <a:rPr kumimoji="1" lang="ko-KR" altLang="en-US" dirty="0"/>
                  <a:t>있는 </a:t>
                </a:r>
                <a:r>
                  <a:rPr kumimoji="1" lang="en-US" altLang="ko-KR" dirty="0"/>
                  <a:t>Table </a:t>
                </a:r>
                <a:r>
                  <a:rPr kumimoji="1" lang="ko-KR" altLang="en-US" dirty="0"/>
                  <a:t>값을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큐비트로 가져옴</a:t>
                </a:r>
                <a:r>
                  <a:rPr kumimoji="1"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/>
                  <a:t>Table</a:t>
                </a:r>
                <a:r>
                  <a:rPr kumimoji="1" lang="ko-KR" altLang="en-US" dirty="0"/>
                  <a:t> 에는 </a:t>
                </a:r>
                <a:r>
                  <a:rPr kumimoji="1" lang="en-US" altLang="ko-KR" dirty="0"/>
                  <a:t>classic </a:t>
                </a:r>
                <a:r>
                  <a:rPr kumimoji="1" lang="ko-KR" altLang="en-US" dirty="0"/>
                  <a:t>값이 담겨있음</a:t>
                </a:r>
                <a:r>
                  <a:rPr kumimoji="1"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ore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ko-Kore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E6E24E-A4B4-D8AC-BDA8-100E99EA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43" y="1325880"/>
                <a:ext cx="4506137" cy="1786451"/>
              </a:xfrm>
              <a:prstGeom prst="rect">
                <a:avLst/>
              </a:prstGeom>
              <a:blipFill>
                <a:blip r:embed="rId3"/>
                <a:stretch>
                  <a:fillRect l="-843" t="-1408" b="-28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91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34C2-CA38-79E2-7861-D1AB0C2B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D246-8B17-8545-5373-96D3FE74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W</a:t>
            </a:r>
            <a:r>
              <a:rPr kumimoji="1" lang="en" altLang="ko-Kore-KR" dirty="0" err="1"/>
              <a:t>indowed</a:t>
            </a:r>
            <a:r>
              <a:rPr kumimoji="1" lang="en" altLang="ko-Kore-KR" dirty="0"/>
              <a:t> Montgomery multiplication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E3A59-09FD-5F5B-7C29-11C34E0DD5B2}"/>
              </a:ext>
            </a:extLst>
          </p:cNvPr>
          <p:cNvSpPr txBox="1"/>
          <p:nvPr/>
        </p:nvSpPr>
        <p:spPr>
          <a:xfrm>
            <a:off x="411920" y="1084210"/>
            <a:ext cx="1136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QROM [3]</a:t>
            </a:r>
            <a:endParaRPr kumimoji="1" lang="en-US" altLang="ko-KR" sz="2000" dirty="0"/>
          </a:p>
          <a:p>
            <a:r>
              <a:rPr kumimoji="1" lang="en-US" altLang="ko-KR" sz="2000" dirty="0"/>
              <a:t>-</a:t>
            </a:r>
            <a:r>
              <a:rPr kumimoji="1" lang="ko-KR" altLang="en-US" sz="2000" dirty="0"/>
              <a:t> 큐비트의 인덱스 값에 따라 해당 인덱스의 </a:t>
            </a:r>
            <a:r>
              <a:rPr kumimoji="1" lang="en-US" altLang="ko-KR" sz="2000" dirty="0"/>
              <a:t>classic table </a:t>
            </a:r>
            <a:r>
              <a:rPr kumimoji="1" lang="ko-KR" altLang="en-US" sz="2000" dirty="0"/>
              <a:t>결과를 가져옴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275ED-4A2A-0AE6-3C2F-53A42D0921E5}"/>
              </a:ext>
            </a:extLst>
          </p:cNvPr>
          <p:cNvSpPr txBox="1"/>
          <p:nvPr/>
        </p:nvSpPr>
        <p:spPr>
          <a:xfrm>
            <a:off x="411920" y="2848510"/>
            <a:ext cx="2178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Address qubit = 1 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Table = [0, 1, 2, 3]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9494AD-6076-4CD0-7172-949932243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5809"/>
              </p:ext>
            </p:extLst>
          </p:nvPr>
        </p:nvGraphicFramePr>
        <p:xfrm>
          <a:off x="2797810" y="2866190"/>
          <a:ext cx="1362710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333479705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936836848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576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71330C8-6F84-4125-B8C7-9069D4BE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9076"/>
              </p:ext>
            </p:extLst>
          </p:nvPr>
        </p:nvGraphicFramePr>
        <p:xfrm>
          <a:off x="2797810" y="3428285"/>
          <a:ext cx="274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333479705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936836848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17895213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775841915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576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3EDACE2-73A4-B60C-E3CA-C65F686CDA11}"/>
              </a:ext>
            </a:extLst>
          </p:cNvPr>
          <p:cNvSpPr txBox="1"/>
          <p:nvPr/>
        </p:nvSpPr>
        <p:spPr>
          <a:xfrm>
            <a:off x="831020" y="4601511"/>
            <a:ext cx="2178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Address qubit = 1 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Table = [0, 1, 2, 3]</a:t>
            </a:r>
            <a:endParaRPr kumimoji="1" lang="ko-Kore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6EED76C-562C-E2DC-DA2A-6297A6E6E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742506"/>
              </p:ext>
            </p:extLst>
          </p:nvPr>
        </p:nvGraphicFramePr>
        <p:xfrm>
          <a:off x="3216910" y="4619191"/>
          <a:ext cx="1362710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333479705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936836848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576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2AC5C33-AAAF-29BB-D599-8837B8EE2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84488"/>
              </p:ext>
            </p:extLst>
          </p:nvPr>
        </p:nvGraphicFramePr>
        <p:xfrm>
          <a:off x="3216910" y="5181286"/>
          <a:ext cx="27457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333479705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936836848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17895213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775841915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5766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DD2132-6B8E-0F0A-BCEB-902F5AF3C57D}"/>
              </a:ext>
            </a:extLst>
          </p:cNvPr>
          <p:cNvSpPr/>
          <p:nvPr/>
        </p:nvSpPr>
        <p:spPr>
          <a:xfrm>
            <a:off x="3902710" y="4601511"/>
            <a:ext cx="676910" cy="322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77D04-D674-7978-457A-87F32807CC5C}"/>
              </a:ext>
            </a:extLst>
          </p:cNvPr>
          <p:cNvSpPr txBox="1"/>
          <p:nvPr/>
        </p:nvSpPr>
        <p:spPr>
          <a:xfrm>
            <a:off x="3845062" y="427889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High bit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3B81F67B-E045-8CCF-A658-440B327F190C}"/>
              </a:ext>
            </a:extLst>
          </p:cNvPr>
          <p:cNvCxnSpPr/>
          <p:nvPr/>
        </p:nvCxnSpPr>
        <p:spPr>
          <a:xfrm>
            <a:off x="4578350" y="5022813"/>
            <a:ext cx="0" cy="690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7A2CB1-13FB-EEDB-9F72-C212BC321535}"/>
              </a:ext>
            </a:extLst>
          </p:cNvPr>
          <p:cNvSpPr txBox="1"/>
          <p:nvPr/>
        </p:nvSpPr>
        <p:spPr>
          <a:xfrm>
            <a:off x="4722914" y="5509571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High Table</a:t>
            </a:r>
          </a:p>
          <a:p>
            <a:pPr algn="ctr"/>
            <a:r>
              <a:rPr kumimoji="1" lang="en-US" altLang="ko-Kore-KR" sz="1400" dirty="0"/>
              <a:t>High bit = 1</a:t>
            </a:r>
            <a:endParaRPr kumimoji="1" lang="ko-Kore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F2456-287B-CCA1-2D30-2287D8F91C62}"/>
              </a:ext>
            </a:extLst>
          </p:cNvPr>
          <p:cNvSpPr txBox="1"/>
          <p:nvPr/>
        </p:nvSpPr>
        <p:spPr>
          <a:xfrm>
            <a:off x="3403880" y="5509571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Low Table</a:t>
            </a:r>
          </a:p>
          <a:p>
            <a:pPr algn="ctr"/>
            <a:r>
              <a:rPr kumimoji="1" lang="en-US" altLang="ko-Kore-KR" sz="1400" dirty="0"/>
              <a:t>High bit = 0</a:t>
            </a:r>
            <a:endParaRPr kumimoji="1"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AF8BDD-31A8-51C8-33CA-34769E3AD469}"/>
              </a:ext>
            </a:extLst>
          </p:cNvPr>
          <p:cNvSpPr/>
          <p:nvPr/>
        </p:nvSpPr>
        <p:spPr>
          <a:xfrm>
            <a:off x="3233684" y="5163606"/>
            <a:ext cx="1344665" cy="322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C51A11-D1AE-7163-ADF3-63F16588BD9D}"/>
              </a:ext>
            </a:extLst>
          </p:cNvPr>
          <p:cNvSpPr txBox="1"/>
          <p:nvPr/>
        </p:nvSpPr>
        <p:spPr>
          <a:xfrm>
            <a:off x="411920" y="48785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1)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27355-B54D-B489-4E95-3AC32D2236E8}"/>
              </a:ext>
            </a:extLst>
          </p:cNvPr>
          <p:cNvSpPr txBox="1"/>
          <p:nvPr/>
        </p:nvSpPr>
        <p:spPr>
          <a:xfrm>
            <a:off x="7261197" y="4601511"/>
            <a:ext cx="2178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Address qubit = 1 0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Table = [0, 1, 2, 3]</a:t>
            </a:r>
            <a:endParaRPr kumimoji="1" lang="ko-Kore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42BB84D-B8C6-1B66-816D-C4B023B2B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38010"/>
              </p:ext>
            </p:extLst>
          </p:nvPr>
        </p:nvGraphicFramePr>
        <p:xfrm>
          <a:off x="9647087" y="4619191"/>
          <a:ext cx="681355" cy="30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333479705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5766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BA7AE49-93A9-D8F0-CA61-DAFF4B13A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69990"/>
              </p:ext>
            </p:extLst>
          </p:nvPr>
        </p:nvGraphicFramePr>
        <p:xfrm>
          <a:off x="9647087" y="5181286"/>
          <a:ext cx="13728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5">
                  <a:extLst>
                    <a:ext uri="{9D8B030D-6E8A-4147-A177-3AD203B41FA5}">
                      <a16:colId xmlns:a16="http://schemas.microsoft.com/office/drawing/2014/main" val="333479705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936836848"/>
                    </a:ext>
                  </a:extLst>
                </a:gridCol>
              </a:tblGrid>
              <a:tr h="1974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957660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95BA075D-8BB9-4A25-EEF2-363CCDB09618}"/>
              </a:ext>
            </a:extLst>
          </p:cNvPr>
          <p:cNvSpPr/>
          <p:nvPr/>
        </p:nvSpPr>
        <p:spPr>
          <a:xfrm>
            <a:off x="9647087" y="4601511"/>
            <a:ext cx="676910" cy="322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08A03D-7F73-E2EA-4A04-7A96FF6C9E0E}"/>
              </a:ext>
            </a:extLst>
          </p:cNvPr>
          <p:cNvSpPr txBox="1"/>
          <p:nvPr/>
        </p:nvSpPr>
        <p:spPr>
          <a:xfrm>
            <a:off x="9589439" y="427889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High bit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6B4889E-B242-0B47-A746-CCF9D6D4E905}"/>
              </a:ext>
            </a:extLst>
          </p:cNvPr>
          <p:cNvCxnSpPr/>
          <p:nvPr/>
        </p:nvCxnSpPr>
        <p:spPr>
          <a:xfrm>
            <a:off x="10322532" y="5001129"/>
            <a:ext cx="0" cy="690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0939EF-73C7-A38C-D694-BFD98EED0AEE}"/>
              </a:ext>
            </a:extLst>
          </p:cNvPr>
          <p:cNvSpPr txBox="1"/>
          <p:nvPr/>
        </p:nvSpPr>
        <p:spPr>
          <a:xfrm>
            <a:off x="10305930" y="550177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High Table</a:t>
            </a:r>
          </a:p>
          <a:p>
            <a:pPr algn="ctr"/>
            <a:r>
              <a:rPr kumimoji="1" lang="en-US" altLang="ko-Kore-KR" sz="1400" dirty="0"/>
              <a:t>High bit = 1</a:t>
            </a:r>
            <a:endParaRPr kumimoji="1" lang="ko-Kore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61B5F5-BC24-AE42-5F11-F93CF54E1E3F}"/>
              </a:ext>
            </a:extLst>
          </p:cNvPr>
          <p:cNvSpPr txBox="1"/>
          <p:nvPr/>
        </p:nvSpPr>
        <p:spPr>
          <a:xfrm>
            <a:off x="9227360" y="5501773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Low Table</a:t>
            </a:r>
          </a:p>
          <a:p>
            <a:pPr algn="ctr"/>
            <a:r>
              <a:rPr kumimoji="1" lang="en-US" altLang="ko-Kore-KR" sz="1400" dirty="0"/>
              <a:t>High bit = 0</a:t>
            </a:r>
            <a:endParaRPr kumimoji="1" lang="ko-Kore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5B79B6-5849-0DB6-DA78-FE3606377516}"/>
              </a:ext>
            </a:extLst>
          </p:cNvPr>
          <p:cNvSpPr/>
          <p:nvPr/>
        </p:nvSpPr>
        <p:spPr>
          <a:xfrm>
            <a:off x="10350738" y="5166878"/>
            <a:ext cx="669219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2DD7D0-60B0-4889-C4CB-523AF027F44D}"/>
              </a:ext>
            </a:extLst>
          </p:cNvPr>
          <p:cNvSpPr txBox="1"/>
          <p:nvPr/>
        </p:nvSpPr>
        <p:spPr>
          <a:xfrm>
            <a:off x="6842097" y="487851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41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DCB51-68C5-B418-B313-DE715C5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Kaliski’s</a:t>
            </a:r>
            <a:r>
              <a:rPr kumimoji="1" lang="en-US" altLang="ko-Kore-KR" dirty="0"/>
              <a:t> algorithm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975DB0-C955-BB98-1AC6-6449BA4B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63" y="2535887"/>
            <a:ext cx="3192073" cy="4322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BB613-8F34-1725-41C5-17AC692DCE2D}"/>
              </a:ext>
            </a:extLst>
          </p:cNvPr>
          <p:cNvSpPr txBox="1"/>
          <p:nvPr/>
        </p:nvSpPr>
        <p:spPr>
          <a:xfrm>
            <a:off x="411919" y="1123725"/>
            <a:ext cx="114895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Binary Extended Euclidean Algorithm</a:t>
            </a:r>
            <a:r>
              <a:rPr kumimoji="1" lang="ko-KR" altLang="en-US" sz="2200" dirty="0"/>
              <a:t>기반으로 설계된 </a:t>
            </a:r>
            <a:r>
              <a:rPr kumimoji="1" lang="en-US" altLang="ko-Kore-KR" sz="2200" dirty="0"/>
              <a:t>Modular </a:t>
            </a:r>
            <a:r>
              <a:rPr kumimoji="1" lang="ko-KR" altLang="en-US" sz="2200" dirty="0"/>
              <a:t>역원 알고리즘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최대 </a:t>
            </a:r>
            <a:r>
              <a:rPr kumimoji="1" lang="en-US" altLang="ko-KR" sz="2200" dirty="0"/>
              <a:t>2n</a:t>
            </a:r>
            <a:r>
              <a:rPr kumimoji="1" lang="ko-KR" altLang="en-US" sz="2200" dirty="0"/>
              <a:t>번 반복 </a:t>
            </a:r>
            <a:endParaRPr kumimoji="1" lang="en-US" altLang="ko-KR" sz="2200" dirty="0"/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</a:t>
            </a:r>
            <a:r>
              <a:rPr kumimoji="1" lang="ko-KR" altLang="en-US" sz="2200" dirty="0">
                <a:sym typeface="Wingdings" pitchFamily="2" charset="2"/>
              </a:rPr>
              <a:t> 양자회로에서는 기본적으로 </a:t>
            </a:r>
            <a:r>
              <a:rPr kumimoji="1" lang="en-US" altLang="ko-KR" sz="2200" dirty="0">
                <a:sym typeface="Wingdings" pitchFamily="2" charset="2"/>
              </a:rPr>
              <a:t>2n</a:t>
            </a:r>
            <a:r>
              <a:rPr kumimoji="1" lang="ko-KR" altLang="en-US" sz="2200" dirty="0">
                <a:sym typeface="Wingdings" pitchFamily="2" charset="2"/>
              </a:rPr>
              <a:t>번 동작되도록 하고 반복동안 맞는 조건에 대해서만 연산 수행 </a:t>
            </a:r>
            <a:r>
              <a:rPr kumimoji="1" lang="en-US" altLang="ko-KR" sz="2200" dirty="0">
                <a:sym typeface="Wingdings" pitchFamily="2" charset="2"/>
              </a:rPr>
              <a:t>(</a:t>
            </a:r>
            <a:r>
              <a:rPr kumimoji="1" lang="ko-KR" altLang="en-US" sz="2200" dirty="0">
                <a:sym typeface="Wingdings" pitchFamily="2" charset="2"/>
              </a:rPr>
              <a:t>큐비트의 중간상태를 확인할 수 없어 특정 조건에 따라 반복문을 멈추기 불가</a:t>
            </a:r>
            <a:r>
              <a:rPr kumimoji="1" lang="en-US" altLang="ko-KR" sz="2200" dirty="0">
                <a:sym typeface="Wingdings" pitchFamily="2" charset="2"/>
              </a:rPr>
              <a:t>)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1127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790B-D1A6-D1A3-2BE8-AADE58EE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RNSL’s inversion quantum circuit</a:t>
            </a:r>
            <a:r>
              <a:rPr kumimoji="1" lang="ko-KR" altLang="en-US" dirty="0"/>
              <a:t> </a:t>
            </a:r>
            <a:r>
              <a:rPr kumimoji="1" lang="en-US" altLang="ko-KR" dirty="0"/>
              <a:t>[2]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D8A50-91CE-2BA5-1806-1CAE26A6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52" y="1569620"/>
            <a:ext cx="11120696" cy="3718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3036B-D7B3-8CE8-C4A8-7BC65AF882EE}"/>
              </a:ext>
            </a:extLst>
          </p:cNvPr>
          <p:cNvSpPr txBox="1"/>
          <p:nvPr/>
        </p:nvSpPr>
        <p:spPr>
          <a:xfrm>
            <a:off x="0" y="6260933"/>
            <a:ext cx="1203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>
                <a:effectLst/>
                <a:latin typeface="CMR9"/>
              </a:rPr>
              <a:t>[2] Martin </a:t>
            </a:r>
            <a:r>
              <a:rPr lang="en" altLang="ko-Kore-KR" sz="1400" dirty="0" err="1">
                <a:effectLst/>
                <a:latin typeface="CMR9"/>
              </a:rPr>
              <a:t>Roetteler</a:t>
            </a:r>
            <a:r>
              <a:rPr lang="en" altLang="ko-Kore-KR" sz="1400" dirty="0">
                <a:effectLst/>
                <a:latin typeface="CMR9"/>
              </a:rPr>
              <a:t>, Michael </a:t>
            </a:r>
            <a:r>
              <a:rPr lang="en" altLang="ko-Kore-KR" sz="1400" dirty="0" err="1">
                <a:effectLst/>
                <a:latin typeface="CMR9"/>
              </a:rPr>
              <a:t>Naehrig</a:t>
            </a:r>
            <a:r>
              <a:rPr lang="en" altLang="ko-Kore-KR" sz="1400" dirty="0">
                <a:effectLst/>
                <a:latin typeface="CMR9"/>
              </a:rPr>
              <a:t>, Krysta M. </a:t>
            </a:r>
            <a:r>
              <a:rPr lang="en" altLang="ko-Kore-KR" sz="1400" dirty="0" err="1">
                <a:effectLst/>
                <a:latin typeface="CMR9"/>
              </a:rPr>
              <a:t>Svore</a:t>
            </a:r>
            <a:r>
              <a:rPr lang="en" altLang="ko-Kore-KR" sz="1400" dirty="0">
                <a:effectLst/>
                <a:latin typeface="CMR9"/>
              </a:rPr>
              <a:t>, and Kristin E. Lauter. Quantum resource estimates for computing elliptic curve discrete logarithms. In </a:t>
            </a:r>
            <a:r>
              <a:rPr lang="en" altLang="ko-Kore-KR" sz="1400" dirty="0">
                <a:effectLst/>
                <a:latin typeface="CMTI9"/>
              </a:rPr>
              <a:t>ASIACRYPT 2017</a:t>
            </a:r>
            <a:r>
              <a:rPr lang="en" altLang="ko-Kore-KR" sz="1400" dirty="0">
                <a:effectLst/>
                <a:latin typeface="CMR9"/>
              </a:rPr>
              <a:t>, volume 10625 of </a:t>
            </a:r>
            <a:r>
              <a:rPr lang="en" altLang="ko-Kore-KR" sz="1400" dirty="0">
                <a:effectLst/>
                <a:latin typeface="CMTI9"/>
              </a:rPr>
              <a:t>Lecture Notes in Computer Science</a:t>
            </a:r>
            <a:r>
              <a:rPr lang="en" altLang="ko-Kore-KR" sz="1400" dirty="0">
                <a:effectLst/>
                <a:latin typeface="CMR9"/>
              </a:rPr>
              <a:t>, pages 241–270. Springer, 2017. </a:t>
            </a:r>
            <a:endParaRPr lang="en" altLang="ko-Kore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AE363-3187-7069-69E9-AA43F7160B90}"/>
              </a:ext>
            </a:extLst>
          </p:cNvPr>
          <p:cNvSpPr txBox="1"/>
          <p:nvPr/>
        </p:nvSpPr>
        <p:spPr>
          <a:xfrm>
            <a:off x="7261411" y="4803799"/>
            <a:ext cx="46839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[2]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92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AA6EFD-47D0-E02B-792C-BDAE5BA3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72"/>
            <a:ext cx="11794623" cy="38122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01EDE6-F8A5-FBFE-C183-1EE99A635D61}"/>
              </a:ext>
            </a:extLst>
          </p:cNvPr>
          <p:cNvSpPr/>
          <p:nvPr/>
        </p:nvSpPr>
        <p:spPr>
          <a:xfrm>
            <a:off x="4396509" y="350982"/>
            <a:ext cx="544945" cy="30780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E8906A-6EB3-D98F-B6AD-1A935607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07676"/>
              </p:ext>
            </p:extLst>
          </p:nvPr>
        </p:nvGraphicFramePr>
        <p:xfrm>
          <a:off x="1569027" y="4274082"/>
          <a:ext cx="6319985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855">
                  <a:extLst>
                    <a:ext uri="{9D8B030D-6E8A-4147-A177-3AD203B41FA5}">
                      <a16:colId xmlns:a16="http://schemas.microsoft.com/office/drawing/2014/main" val="3053997384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3500852492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3810292331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1272446712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1999619413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1762730201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252083653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u-v </a:t>
                      </a:r>
                      <a:r>
                        <a:rPr lang="ko-KR" altLang="en-US" sz="1200"/>
                        <a:t>음수</a:t>
                      </a:r>
                      <a:r>
                        <a:rPr lang="en-US" altLang="ko-KR" sz="1200"/>
                        <a:t> (1)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2639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8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16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1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/>
                        <a:t>1</a:t>
                      </a:r>
                      <a:endParaRPr lang="ko-KR" altLang="en-US" sz="1200" strike="sngStrik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32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0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trike="sngStrike" dirty="0"/>
                        <a:t>1</a:t>
                      </a:r>
                      <a:endParaRPr lang="ko-KR" altLang="en-US" sz="120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7092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B2DA9C4-55AA-9D1F-83B4-056942D09FB5}"/>
              </a:ext>
            </a:extLst>
          </p:cNvPr>
          <p:cNvSpPr txBox="1"/>
          <p:nvPr/>
        </p:nvSpPr>
        <p:spPr>
          <a:xfrm>
            <a:off x="462032" y="378697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solidFill>
                  <a:srgbClr val="FF0000"/>
                </a:solidFill>
              </a:rPr>
              <a:t>u-v</a:t>
            </a:r>
            <a:r>
              <a:rPr kumimoji="1" lang="ko-KR" altLang="en-US">
                <a:solidFill>
                  <a:srgbClr val="FF0000"/>
                </a:solidFill>
              </a:rPr>
              <a:t> 음수일 경우</a:t>
            </a:r>
          </a:p>
        </p:txBody>
      </p:sp>
    </p:spTree>
    <p:extLst>
      <p:ext uri="{BB962C8B-B14F-4D97-AF65-F5344CB8AC3E}">
        <p14:creationId xmlns:p14="http://schemas.microsoft.com/office/powerpoint/2010/main" val="214483397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635</Words>
  <Application>Microsoft Macintosh PowerPoint</Application>
  <PresentationFormat>와이드스크린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CMR9</vt:lpstr>
      <vt:lpstr>CMTI9</vt:lpstr>
      <vt:lpstr>맑은 고딕</vt:lpstr>
      <vt:lpstr>Arial</vt:lpstr>
      <vt:lpstr>Cambria Math</vt:lpstr>
      <vt:lpstr>Wingdings</vt:lpstr>
      <vt:lpstr>CryptoCraft 테마</vt:lpstr>
      <vt:lpstr>제목 테마</vt:lpstr>
      <vt:lpstr>Improved quantum circuits for elliptic curve discrete logarithms 논문리뷰  https://youtu.be/7HdXoy_1TdI</vt:lpstr>
      <vt:lpstr>Improved quantum circuits for elliptic curve discrete logarithms [1]</vt:lpstr>
      <vt:lpstr>Montgomery modular multiplication</vt:lpstr>
      <vt:lpstr>Windowed Montgomery multiplication</vt:lpstr>
      <vt:lpstr>Windowed Montgomery multiplication</vt:lpstr>
      <vt:lpstr>Windowed Montgomery multiplication</vt:lpstr>
      <vt:lpstr>Kaliski’s algorithm</vt:lpstr>
      <vt:lpstr>RNSL’s inversion quantum circuit [2]</vt:lpstr>
      <vt:lpstr>PowerPoint 프레젠테이션</vt:lpstr>
      <vt:lpstr>PowerPoint 프레젠테이션</vt:lpstr>
      <vt:lpstr>PowerPoint 프레젠테이션</vt:lpstr>
      <vt:lpstr>Kaliski’s inversion algorithm</vt:lpstr>
      <vt:lpstr>Quantum inversion algorithm</vt:lpstr>
      <vt:lpstr>Thomas’s Curve quantum circuit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201</cp:revision>
  <dcterms:created xsi:type="dcterms:W3CDTF">2019-03-05T04:29:07Z</dcterms:created>
  <dcterms:modified xsi:type="dcterms:W3CDTF">2025-01-12T15:28:12Z</dcterms:modified>
</cp:coreProperties>
</file>