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287" r:id="rId2"/>
    <p:sldId id="335" r:id="rId3"/>
    <p:sldId id="351" r:id="rId4"/>
    <p:sldId id="352" r:id="rId5"/>
    <p:sldId id="356" r:id="rId6"/>
    <p:sldId id="354" r:id="rId7"/>
    <p:sldId id="372" r:id="rId8"/>
    <p:sldId id="355" r:id="rId9"/>
    <p:sldId id="353" r:id="rId10"/>
    <p:sldId id="357" r:id="rId11"/>
    <p:sldId id="358" r:id="rId12"/>
    <p:sldId id="359" r:id="rId13"/>
    <p:sldId id="362" r:id="rId14"/>
    <p:sldId id="360" r:id="rId15"/>
    <p:sldId id="364" r:id="rId16"/>
    <p:sldId id="361" r:id="rId17"/>
    <p:sldId id="363" r:id="rId18"/>
    <p:sldId id="365" r:id="rId19"/>
    <p:sldId id="366" r:id="rId20"/>
    <p:sldId id="367" r:id="rId21"/>
    <p:sldId id="368" r:id="rId22"/>
    <p:sldId id="369" r:id="rId23"/>
    <p:sldId id="370" r:id="rId24"/>
    <p:sldId id="374" r:id="rId25"/>
    <p:sldId id="371" r:id="rId26"/>
    <p:sldId id="336" r:id="rId27"/>
    <p:sldId id="339" r:id="rId28"/>
    <p:sldId id="349" r:id="rId29"/>
    <p:sldId id="338" r:id="rId30"/>
    <p:sldId id="350" r:id="rId31"/>
    <p:sldId id="337" r:id="rId32"/>
    <p:sldId id="348" r:id="rId33"/>
    <p:sldId id="341" r:id="rId34"/>
    <p:sldId id="342" r:id="rId35"/>
    <p:sldId id="340" r:id="rId36"/>
    <p:sldId id="345" r:id="rId37"/>
    <p:sldId id="344" r:id="rId38"/>
    <p:sldId id="347" r:id="rId39"/>
    <p:sldId id="346" r:id="rId40"/>
    <p:sldId id="343" r:id="rId41"/>
    <p:sldId id="334" r:id="rId4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566D"/>
    <a:srgbClr val="F9BD8B"/>
    <a:srgbClr val="F8B074"/>
    <a:srgbClr val="F69240"/>
    <a:srgbClr val="F6E47A"/>
    <a:srgbClr val="F3DC53"/>
    <a:srgbClr val="DE8610"/>
    <a:srgbClr val="FCE078"/>
    <a:srgbClr val="E9D6B5"/>
    <a:srgbClr val="ECB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864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2018-12-17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71413" y="3627013"/>
            <a:ext cx="4790993" cy="80021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ko-KR" sz="30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Medium" pitchFamily="34" charset="-127"/>
              </a:rPr>
              <a:t>Side Channel Analysis</a:t>
            </a:r>
          </a:p>
          <a:p>
            <a:pPr algn="ctr"/>
            <a:r>
              <a:rPr lang="en-US" altLang="ko-KR" sz="1600" dirty="0" smtClean="0">
                <a:solidFill>
                  <a:schemeClr val="bg1">
                    <a:lumMod val="95000"/>
                  </a:schemeClr>
                </a:solidFill>
                <a:latin typeface="Noto Sans CJK KR Thin" pitchFamily="34" charset="-127"/>
                <a:ea typeface="Noto Sans CJK KR Medium" pitchFamily="34" charset="-127"/>
              </a:rPr>
              <a:t>CPA</a:t>
            </a:r>
            <a:endParaRPr lang="en-US" altLang="ko-KR" sz="3200" dirty="0" smtClean="0">
              <a:solidFill>
                <a:schemeClr val="bg1">
                  <a:lumMod val="95000"/>
                </a:schemeClr>
              </a:solidFill>
              <a:latin typeface="Noto Sans CJK KR Thin" pitchFamily="34" charset="-127"/>
              <a:ea typeface="Noto Sans CJK KR Medium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7124" y="6116405"/>
            <a:ext cx="1440609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err="1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권용빈</a:t>
            </a:r>
            <a:endParaRPr lang="en-US" altLang="ko-KR" sz="1300" dirty="0" smtClean="0">
              <a:solidFill>
                <a:schemeClr val="bg1">
                  <a:lumMod val="65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66910" y="2907105"/>
            <a:ext cx="0" cy="53905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SPA</a:t>
            </a: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DPA</a:t>
            </a: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1200" normalizeH="0" baseline="0" noProof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11252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73192" y="4495806"/>
            <a:ext cx="26043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파형 수집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244199" y="3501077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81864" y="4498867"/>
            <a:ext cx="26043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전력 모델 설정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052871" y="3504138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955769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19268" y="1478953"/>
            <a:ext cx="26043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상관관계 측정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24827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25708" y="1474161"/>
            <a:ext cx="26043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가장 높은 상관관계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44199" y="3205067"/>
            <a:ext cx="466148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293380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  <a:r>
              <a:rPr kumimoji="0" lang="en-US" altLang="ko-KR" sz="16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To</a:t>
            </a:r>
            <a:r>
              <a:rPr lang="en-US" altLang="ko-KR" sz="1600" noProof="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noProof="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파형 수집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973"/>
            <a:ext cx="9906000" cy="4930054"/>
          </a:xfrm>
          <a:prstGeom prst="rect">
            <a:avLst/>
          </a:prstGeom>
        </p:spPr>
      </p:pic>
      <p:sp>
        <p:nvSpPr>
          <p:cNvPr id="25" name="도넛 24"/>
          <p:cNvSpPr/>
          <p:nvPr/>
        </p:nvSpPr>
        <p:spPr>
          <a:xfrm>
            <a:off x="-131885" y="3121271"/>
            <a:ext cx="1441939" cy="342899"/>
          </a:xfrm>
          <a:prstGeom prst="donut">
            <a:avLst>
              <a:gd name="adj" fmla="val 91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도넛 28"/>
          <p:cNvSpPr/>
          <p:nvPr/>
        </p:nvSpPr>
        <p:spPr>
          <a:xfrm>
            <a:off x="-131885" y="4269662"/>
            <a:ext cx="1441939" cy="342899"/>
          </a:xfrm>
          <a:prstGeom prst="donut">
            <a:avLst>
              <a:gd name="adj" fmla="val 914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도구 준비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 : </a:t>
            </a: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파형을 수집하는 </a:t>
            </a:r>
            <a:r>
              <a:rPr lang="en-US" altLang="ko-KR" sz="150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CWCapture</a:t>
            </a:r>
            <a:r>
              <a:rPr lang="en-US" altLang="ko-KR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파형을 분석하는 </a:t>
            </a:r>
            <a:r>
              <a:rPr lang="en-US" altLang="ko-KR" sz="150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CWAnalyzer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76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18642" y="-493150"/>
            <a:ext cx="51435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도구 준비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 : </a:t>
            </a: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파형을 수집하는 </a:t>
            </a:r>
            <a:r>
              <a:rPr lang="en-US" altLang="ko-KR" sz="1500" noProof="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Os</a:t>
            </a:r>
            <a:r>
              <a:rPr lang="en-US" altLang="ko-KR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c</a:t>
            </a:r>
            <a:r>
              <a:rPr lang="en-US" altLang="ko-KR" sz="1500" noProof="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illoScope</a:t>
            </a:r>
            <a:r>
              <a:rPr lang="en-US" altLang="ko-KR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암호가 구동되는 </a:t>
            </a:r>
            <a:r>
              <a:rPr lang="en-US" altLang="ko-KR" sz="150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TargetBoard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3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968"/>
            <a:ext cx="4969579" cy="35023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79" y="1438968"/>
            <a:ext cx="4937682" cy="3502309"/>
          </a:xfrm>
          <a:prstGeom prst="rect">
            <a:avLst/>
          </a:prstGeom>
        </p:spPr>
      </p:pic>
      <p:cxnSp>
        <p:nvCxnSpPr>
          <p:cNvPr id="5" name="직선 화살표 연결선 4"/>
          <p:cNvCxnSpPr/>
          <p:nvPr/>
        </p:nvCxnSpPr>
        <p:spPr>
          <a:xfrm flipH="1">
            <a:off x="2215661" y="2690446"/>
            <a:ext cx="432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2215661" y="2816469"/>
            <a:ext cx="432000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오른쪽 화살표 5"/>
          <p:cNvSpPr/>
          <p:nvPr/>
        </p:nvSpPr>
        <p:spPr>
          <a:xfrm>
            <a:off x="3798277" y="1820008"/>
            <a:ext cx="2488223" cy="24618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한쪽 모서리가 둥근 사각형 6"/>
          <p:cNvSpPr/>
          <p:nvPr/>
        </p:nvSpPr>
        <p:spPr>
          <a:xfrm>
            <a:off x="1415562" y="1714500"/>
            <a:ext cx="2101361" cy="553915"/>
          </a:xfrm>
          <a:prstGeom prst="round1Rect">
            <a:avLst/>
          </a:prstGeom>
          <a:noFill/>
          <a:ln w="412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한쪽 모서리가 둥근 사각형 10"/>
          <p:cNvSpPr/>
          <p:nvPr/>
        </p:nvSpPr>
        <p:spPr>
          <a:xfrm>
            <a:off x="6542440" y="1714500"/>
            <a:ext cx="2101361" cy="553915"/>
          </a:xfrm>
          <a:prstGeom prst="round1Rect">
            <a:avLst/>
          </a:prstGeom>
          <a:noFill/>
          <a:ln w="412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도구 연결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 : </a:t>
            </a: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소프트웨어 도구들과 하드웨어 도구들을 연결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1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1" y="4447978"/>
            <a:ext cx="8745522" cy="187449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1" y="1195097"/>
            <a:ext cx="8745522" cy="187449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1" y="2897218"/>
            <a:ext cx="8745522" cy="187449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39488" y="6322470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적합한 파형 측정 환경을 찾습니다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5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암호알고리즘이 동작하는 부분</a:t>
            </a:r>
            <a:r>
              <a:rPr kumimoji="0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 찾기  </a:t>
            </a:r>
            <a:r>
              <a:rPr kumimoji="0" lang="en-US" altLang="ko-KR" sz="15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800 ~ 7800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302"/>
            <a:ext cx="9906000" cy="337016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1204546" y="2848708"/>
            <a:ext cx="0" cy="6506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4487008" y="2848708"/>
            <a:ext cx="0" cy="6506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7810500" y="2848708"/>
            <a:ext cx="0" cy="65063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0" y="1096776"/>
            <a:ext cx="6995853" cy="23800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0" y="3476867"/>
            <a:ext cx="6995853" cy="23800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32" y="1043736"/>
            <a:ext cx="4990476" cy="209523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6031523" y="1987062"/>
            <a:ext cx="3938954" cy="8792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6031523" y="2351331"/>
            <a:ext cx="3938954" cy="8792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39487" y="6170734"/>
            <a:ext cx="74868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암호알고리즘이 동작하는 부분의 파형 수집</a:t>
            </a:r>
            <a:endParaRPr lang="en-US" altLang="ko-KR" sz="1500" dirty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(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이제 우리는 암호 알고리즘이 동작하는 지점의 파형을 수집합니다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8468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106"/>
            <a:ext cx="9906000" cy="429178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검사하기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(SPA)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051133" y="3614833"/>
            <a:ext cx="891061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-15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subBytes</a:t>
            </a:r>
            <a:endParaRPr kumimoji="0" lang="en-US" altLang="ko-KR" sz="1400" b="1" i="0" u="none" strike="noStrike" kern="1200" cap="none" spc="-15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06969" y="3676649"/>
            <a:ext cx="891061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shiftRows</a:t>
            </a:r>
            <a:endParaRPr kumimoji="0" lang="en-US" altLang="ko-KR" sz="1400" b="1" i="0" u="none" strike="noStrike" kern="1200" cap="none" spc="-15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69955" y="3598642"/>
            <a:ext cx="891061" cy="52322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noProof="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mixColums</a:t>
            </a:r>
            <a:endParaRPr kumimoji="0" lang="en-US" altLang="ko-KR" sz="1400" b="1" i="0" u="none" strike="noStrike" kern="1200" cap="none" spc="-15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78644" y="3598642"/>
            <a:ext cx="891061" cy="30777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spc="-150" noProof="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Bold" pitchFamily="34" charset="-127"/>
                <a:ea typeface="Noto Sans CJK KR Bold" pitchFamily="34" charset="-127"/>
              </a:rPr>
              <a:t>addKey</a:t>
            </a:r>
            <a:endParaRPr kumimoji="0" lang="en-US" altLang="ko-KR" sz="1400" b="1" i="0" u="none" strike="noStrike" kern="1200" cap="none" spc="-150" normalizeH="0" baseline="0" noProof="0" dirty="0" smtClean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4" name="왼쪽 중괄호 3"/>
          <p:cNvSpPr/>
          <p:nvPr/>
        </p:nvSpPr>
        <p:spPr>
          <a:xfrm rot="16200000">
            <a:off x="3352160" y="2727904"/>
            <a:ext cx="289009" cy="1113179"/>
          </a:xfrm>
          <a:prstGeom prst="leftBrac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/>
          <p:cNvSpPr/>
          <p:nvPr/>
        </p:nvSpPr>
        <p:spPr>
          <a:xfrm rot="16200000">
            <a:off x="4607996" y="2700252"/>
            <a:ext cx="289009" cy="1360222"/>
          </a:xfrm>
          <a:prstGeom prst="leftBrace">
            <a:avLst/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/>
          <p:cNvSpPr/>
          <p:nvPr/>
        </p:nvSpPr>
        <p:spPr>
          <a:xfrm rot="16200000">
            <a:off x="6870982" y="1681898"/>
            <a:ext cx="289009" cy="3127479"/>
          </a:xfrm>
          <a:prstGeom prst="leftBrace">
            <a:avLst>
              <a:gd name="adj1" fmla="val 48657"/>
              <a:gd name="adj2" fmla="val 50000"/>
            </a:avLst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8879076" y="2833862"/>
            <a:ext cx="289009" cy="850439"/>
          </a:xfrm>
          <a:prstGeom prst="leftBrace">
            <a:avLst>
              <a:gd name="adj1" fmla="val 30046"/>
              <a:gd name="adj2" fmla="val 50000"/>
            </a:avLst>
          </a:prstGeom>
          <a:noFill/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5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파형 수집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95" y="1409952"/>
            <a:ext cx="5123809" cy="403809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176346" y="3736731"/>
            <a:ext cx="3338558" cy="26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39487" y="6170734"/>
            <a:ext cx="748682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올바른 키를 이용하여 알고리즘을 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50</a:t>
            </a:r>
            <a:r>
              <a:rPr lang="ko-KR" altLang="en-US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회 동작한 파형을 수집한다</a:t>
            </a:r>
            <a:r>
              <a:rPr lang="en-US" altLang="ko-KR" sz="1500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54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552680" y="2755151"/>
            <a:ext cx="5477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889185" y="2596311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44042" y="3129790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SCA</a:t>
            </a:r>
          </a:p>
        </p:txBody>
      </p:sp>
      <p:sp>
        <p:nvSpPr>
          <p:cNvPr id="9" name="타원 8"/>
          <p:cNvSpPr/>
          <p:nvPr/>
        </p:nvSpPr>
        <p:spPr>
          <a:xfrm>
            <a:off x="1789796" y="2532072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3498187" y="2594705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3398798" y="2539092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5084656" y="2584817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985267" y="2529204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671125" y="2599820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571736" y="2544207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203586" y="2537829"/>
            <a:ext cx="108015" cy="108015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197435" y="2751067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688797" y="3125706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SPA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62454" y="2742442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253816" y="3117081"/>
            <a:ext cx="15650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DPA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29712" y="2738716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4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821074" y="3113355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CPA</a:t>
            </a:r>
          </a:p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To AES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894731" y="2730091"/>
            <a:ext cx="54774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5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386093" y="3104730"/>
            <a:ext cx="1565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Future</a:t>
            </a:r>
          </a:p>
          <a:p>
            <a:pPr algn="ctr"/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Work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목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차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53414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전력 모델 설정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4" y="1311765"/>
            <a:ext cx="4990476" cy="2666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24" y="2087305"/>
            <a:ext cx="4676190" cy="10666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72924" y="5101462"/>
            <a:ext cx="82693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Sbox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의 첫 번째 라운드를 타겟으로 하며</a:t>
            </a:r>
            <a:r>
              <a:rPr lang="en-US" altLang="ko-KR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, 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이 말은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평문과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 키의 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XOR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의 </a:t>
            </a:r>
            <a:r>
              <a:rPr kumimoji="0" lang="en-US" altLang="ko-KR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sbox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값을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중간값으로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 하겠다는 의미이다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411" y="940106"/>
            <a:ext cx="3611160" cy="26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상관관계 측정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2" y="3182264"/>
            <a:ext cx="6323809" cy="2761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2" y="3838905"/>
            <a:ext cx="5523809" cy="2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2" y="4243165"/>
            <a:ext cx="6609524" cy="352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2" y="4858376"/>
            <a:ext cx="3333333" cy="2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2" y="2139715"/>
            <a:ext cx="5342857" cy="74285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2" y="1231831"/>
            <a:ext cx="4238095" cy="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0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키 획득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7370"/>
            <a:ext cx="9906000" cy="32232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2924" y="5101462"/>
            <a:ext cx="82693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50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개의 파형으로 각 </a:t>
            </a:r>
            <a:r>
              <a:rPr lang="ko-KR" altLang="en-US" sz="1500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추측키를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 상관관계 순으로 나열한 것이다</a:t>
            </a:r>
            <a:r>
              <a:rPr lang="en-US" altLang="ko-KR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-&gt; 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실패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17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키 획득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" y="1817370"/>
            <a:ext cx="9864674" cy="32232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2924" y="5101462"/>
            <a:ext cx="82693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100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개의 파형으로 각 </a:t>
            </a:r>
            <a:r>
              <a:rPr kumimoji="0" lang="ko-KR" altLang="en-US" sz="15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추측키를</a:t>
            </a: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 상관관계 순으로 나열한 것이다</a:t>
            </a: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-&gt; </a:t>
            </a: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성공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6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586239" cy="83099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 To AES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키 획득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364100"/>
            <a:ext cx="6809524" cy="29809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040" y="3424113"/>
            <a:ext cx="6995853" cy="238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71413" y="3627013"/>
            <a:ext cx="479099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읽어주셔서</a:t>
            </a:r>
            <a:endParaRPr kumimoji="0" lang="en-US" altLang="ko-KR" sz="30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Thin" pitchFamily="34" charset="-127"/>
                <a:ea typeface="Noto Sans CJK KR Thin" pitchFamily="34" charset="-127"/>
                <a:cs typeface="+mn-cs"/>
              </a:rPr>
              <a:t>감</a:t>
            </a: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Thin" pitchFamily="34" charset="-127"/>
                <a:ea typeface="Noto Sans CJK KR Thin" pitchFamily="34" charset="-127"/>
                <a:cs typeface="+mn-cs"/>
              </a:rPr>
              <a:t>사</a:t>
            </a: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Noto Sans CJK KR Thin" pitchFamily="34" charset="-127"/>
                <a:ea typeface="Noto Sans CJK KR Thin" pitchFamily="34" charset="-127"/>
                <a:cs typeface="+mn-cs"/>
              </a:rPr>
              <a:t>합니다</a:t>
            </a:r>
            <a:endParaRPr kumimoji="0" lang="en-US" altLang="ko-KR" sz="30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CJK KR Thin" pitchFamily="34" charset="-127"/>
              <a:ea typeface="Noto Sans CJK KR Thin" pitchFamily="34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7124" y="6116405"/>
            <a:ext cx="1440609" cy="292388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dirty="0" smtClean="0">
                <a:solidFill>
                  <a:prstClr val="white">
                    <a:lumMod val="65000"/>
                  </a:prstClr>
                </a:solidFill>
                <a:latin typeface="Noto Sans CJK KR Light" pitchFamily="34" charset="-127"/>
                <a:ea typeface="Noto Sans CJK KR Light" pitchFamily="34" charset="-127"/>
              </a:rPr>
              <a:t>고맙습니다</a:t>
            </a:r>
            <a:endParaRPr kumimoji="0" lang="en-US" altLang="ko-KR" sz="1300" b="0" i="0" u="none" strike="noStrike" kern="1200" cap="none" spc="0" normalizeH="0" baseline="0" noProof="0" dirty="0" smtClean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Noto Sans CJK KR Light" pitchFamily="34" charset="-127"/>
              <a:ea typeface="Noto Sans CJK KR Light" pitchFamily="34" charset="-127"/>
              <a:cs typeface="+mn-cs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66910" y="2907105"/>
            <a:ext cx="0" cy="53905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6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전력분석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524233" y="2556363"/>
            <a:ext cx="153550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Light</a:t>
            </a:r>
          </a:p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Weight</a:t>
            </a:r>
          </a:p>
        </p:txBody>
      </p:sp>
      <p:sp>
        <p:nvSpPr>
          <p:cNvPr id="32" name="타원 31"/>
          <p:cNvSpPr/>
          <p:nvPr/>
        </p:nvSpPr>
        <p:spPr>
          <a:xfrm>
            <a:off x="2424891" y="1890224"/>
            <a:ext cx="1872208" cy="1872208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BD8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23568" y="1895978"/>
            <a:ext cx="1872208" cy="1872208"/>
          </a:xfrm>
          <a:prstGeom prst="ellipse">
            <a:avLst/>
          </a:prstGeom>
          <a:noFill/>
          <a:ln w="9525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BD8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5626998" y="1875843"/>
            <a:ext cx="1872208" cy="1872208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9BD8B"/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2135" y="2546654"/>
            <a:ext cx="153550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Sid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5747637" y="2522776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2016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488066" y="4015251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오늘은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재미있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186257" y="3995545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내일도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유쾌하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39011" y="3986919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행복을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기대하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게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5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053880" y="2247676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4" name="타원 13"/>
          <p:cNvSpPr/>
          <p:nvPr/>
        </p:nvSpPr>
        <p:spPr>
          <a:xfrm>
            <a:off x="2357225" y="1908534"/>
            <a:ext cx="2249246" cy="2249246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695940" y="2709199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36627" y="2848653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사랑을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909815" y="2258707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18" name="타원 17"/>
          <p:cNvSpPr/>
          <p:nvPr/>
        </p:nvSpPr>
        <p:spPr>
          <a:xfrm>
            <a:off x="5213160" y="1919565"/>
            <a:ext cx="2249246" cy="2249246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5551875" y="2720230"/>
            <a:ext cx="1586469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892562" y="2859684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복</a:t>
            </a: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을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10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585878" y="2247676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14" name="타원 13"/>
          <p:cNvSpPr/>
          <p:nvPr/>
        </p:nvSpPr>
        <p:spPr>
          <a:xfrm>
            <a:off x="2889223" y="1908534"/>
            <a:ext cx="2249246" cy="2249246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426343" y="2709199"/>
            <a:ext cx="122325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568625" y="2848653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사랑을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303126" y="2241455"/>
            <a:ext cx="285593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18" name="타원 17"/>
          <p:cNvSpPr/>
          <p:nvPr/>
        </p:nvSpPr>
        <p:spPr>
          <a:xfrm>
            <a:off x="4606471" y="1902313"/>
            <a:ext cx="2249246" cy="2249246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85873" y="2842432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행</a:t>
            </a:r>
            <a:r>
              <a:rPr lang="ko-KR" altLang="en-US" sz="14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복</a:t>
            </a: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을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시작해</a:t>
            </a:r>
            <a:r>
              <a:rPr lang="ko-KR" altLang="en-US" sz="14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요</a:t>
            </a:r>
            <a:endParaRPr lang="en-US" altLang="ko-KR" sz="14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02211" y="2709199"/>
            <a:ext cx="122325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1376115" y="1973201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2"/>
          <p:cNvSpPr/>
          <p:nvPr/>
        </p:nvSpPr>
        <p:spPr>
          <a:xfrm>
            <a:off x="1260763" y="2056739"/>
            <a:ext cx="1064781" cy="1001260"/>
          </a:xfrm>
          <a:custGeom>
            <a:avLst/>
            <a:gdLst/>
            <a:ahLst/>
            <a:cxnLst/>
            <a:rect l="l" t="t" r="r" b="b"/>
            <a:pathLst>
              <a:path w="1064781" h="1001260">
                <a:moveTo>
                  <a:pt x="484050" y="0"/>
                </a:moveTo>
                <a:lnTo>
                  <a:pt x="1064781" y="1001260"/>
                </a:lnTo>
                <a:lnTo>
                  <a:pt x="11955" y="1001260"/>
                </a:lnTo>
                <a:cubicBezTo>
                  <a:pt x="3658" y="953522"/>
                  <a:pt x="0" y="904494"/>
                  <a:pt x="0" y="854612"/>
                </a:cubicBezTo>
                <a:cubicBezTo>
                  <a:pt x="0" y="491580"/>
                  <a:pt x="193733" y="173797"/>
                  <a:pt x="484050" y="0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74522" y="2477924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15%</a:t>
            </a:r>
          </a:p>
        </p:txBody>
      </p:sp>
      <p:sp>
        <p:nvSpPr>
          <p:cNvPr id="16" name="타원 15"/>
          <p:cNvSpPr/>
          <p:nvPr/>
        </p:nvSpPr>
        <p:spPr>
          <a:xfrm>
            <a:off x="4008939" y="1978233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306083" y="3397351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35%</a:t>
            </a:r>
          </a:p>
        </p:txBody>
      </p:sp>
      <p:sp>
        <p:nvSpPr>
          <p:cNvPr id="18" name="타원 22"/>
          <p:cNvSpPr/>
          <p:nvPr/>
        </p:nvSpPr>
        <p:spPr>
          <a:xfrm>
            <a:off x="4478609" y="2980893"/>
            <a:ext cx="1127942" cy="1149673"/>
          </a:xfrm>
          <a:custGeom>
            <a:avLst/>
            <a:gdLst/>
            <a:ahLst/>
            <a:cxnLst/>
            <a:rect l="l" t="t" r="r" b="b"/>
            <a:pathLst>
              <a:path w="1127942" h="1149673">
                <a:moveTo>
                  <a:pt x="574664" y="0"/>
                </a:moveTo>
                <a:lnTo>
                  <a:pt x="1127942" y="953928"/>
                </a:lnTo>
                <a:cubicBezTo>
                  <a:pt x="964314" y="1077882"/>
                  <a:pt x="760089" y="1149673"/>
                  <a:pt x="539096" y="1149673"/>
                </a:cubicBezTo>
                <a:cubicBezTo>
                  <a:pt x="340337" y="1149673"/>
                  <a:pt x="155142" y="1091601"/>
                  <a:pt x="0" y="990800"/>
                </a:cubicBezTo>
                <a:close/>
              </a:path>
            </a:pathLst>
          </a:cu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6653813" y="1982360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396880" y="2341050"/>
            <a:ext cx="1535502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25%</a:t>
            </a:r>
          </a:p>
        </p:txBody>
      </p:sp>
      <p:sp>
        <p:nvSpPr>
          <p:cNvPr id="21" name="타원 25"/>
          <p:cNvSpPr/>
          <p:nvPr/>
        </p:nvSpPr>
        <p:spPr>
          <a:xfrm>
            <a:off x="7371002" y="1913352"/>
            <a:ext cx="1386508" cy="1110747"/>
          </a:xfrm>
          <a:custGeom>
            <a:avLst/>
            <a:gdLst/>
            <a:ahLst/>
            <a:cxnLst/>
            <a:rect l="l" t="t" r="r" b="b"/>
            <a:pathLst>
              <a:path w="1386508" h="1110747">
                <a:moveTo>
                  <a:pt x="644234" y="0"/>
                </a:moveTo>
                <a:cubicBezTo>
                  <a:pt x="1071694" y="112076"/>
                  <a:pt x="1386508" y="501323"/>
                  <a:pt x="1386508" y="964099"/>
                </a:cubicBezTo>
                <a:cubicBezTo>
                  <a:pt x="1386508" y="1013981"/>
                  <a:pt x="1382851" y="1063009"/>
                  <a:pt x="1374553" y="1110747"/>
                </a:cubicBezTo>
                <a:lnTo>
                  <a:pt x="0" y="1110747"/>
                </a:lnTo>
                <a:close/>
              </a:path>
            </a:pathLst>
          </a:cu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부채널분석</a:t>
            </a:r>
            <a:endParaRPr lang="en-US" altLang="ko-KR" sz="1600" dirty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4567" y="1569764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24949" y="1716420"/>
            <a:ext cx="3623104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암호가 동작중인 하드웨어에서 부가적으로 발생하는 물리적인 정보를 분석하여 키를 획득하는 방법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250617" y="3505250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10999" y="3651906"/>
            <a:ext cx="3623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이러한 정보는 아예 숨기는 것은 불가능하다</a:t>
            </a:r>
            <a:r>
              <a:rPr lang="en-US" altLang="ko-KR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2409756" y="1993956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12449" y="2649155"/>
            <a:ext cx="1535502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사랑이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간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다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562156" y="2163608"/>
            <a:ext cx="1663439" cy="1663439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364276" y="1993956"/>
            <a:ext cx="1997065" cy="1997065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66969" y="2649155"/>
            <a:ext cx="1535502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사랑이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간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다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16676" y="2163608"/>
            <a:ext cx="1663439" cy="1663439"/>
          </a:xfrm>
          <a:prstGeom prst="ellipse">
            <a:avLst/>
          </a:prstGeom>
          <a:noFill/>
          <a:ln w="1905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67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73192" y="4495806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사랑합니다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영원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히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244199" y="3501077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481864" y="4498867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좋아하는마음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영원할꺼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야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052871" y="3504138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955769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419268" y="1478953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24827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25708" y="1474161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44199" y="3205067"/>
            <a:ext cx="466148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012558" y="4498867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좋아하는마음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영원할꺼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야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583565" y="3504138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51459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814958" y="1478953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6824827" y="2175485"/>
            <a:ext cx="0" cy="819510"/>
          </a:xfrm>
          <a:prstGeom prst="line">
            <a:avLst/>
          </a:prstGeom>
          <a:ln w="38100" cap="rnd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325708" y="1474161"/>
            <a:ext cx="26043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사랑은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행복하기</a:t>
            </a:r>
            <a:r>
              <a:rPr lang="ko-KR" altLang="en-US" sz="1500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를</a:t>
            </a:r>
            <a:endParaRPr lang="en-US" altLang="ko-KR" sz="1500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2244199" y="3205067"/>
            <a:ext cx="466148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6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509449" y="1730386"/>
            <a:ext cx="3249629" cy="1145053"/>
            <a:chOff x="1693307" y="2708671"/>
            <a:chExt cx="3249629" cy="1145053"/>
          </a:xfrm>
        </p:grpSpPr>
        <p:sp>
          <p:nvSpPr>
            <p:cNvPr id="23" name="직사각형 22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2">
                      <a:lumMod val="50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0 1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나는 오늘도 유쾌하다고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말을하고 싶었다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이유는 모르겠다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그런데 졸립다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302196" y="1730386"/>
            <a:ext cx="3249629" cy="1145053"/>
            <a:chOff x="1693307" y="2708671"/>
            <a:chExt cx="3249629" cy="1145053"/>
          </a:xfrm>
        </p:grpSpPr>
        <p:sp>
          <p:nvSpPr>
            <p:cNvPr id="26" name="직사각형 25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2">
                      <a:lumMod val="50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0 2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왕별이는 어느내용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적을까 항상 고민이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설레인다 음 어려워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그렇지 어려워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1509449" y="3659854"/>
            <a:ext cx="3249629" cy="1145053"/>
            <a:chOff x="1693307" y="2708671"/>
            <a:chExt cx="3249629" cy="1145053"/>
          </a:xfrm>
        </p:grpSpPr>
        <p:sp>
          <p:nvSpPr>
            <p:cNvPr id="31" name="직사각형 30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2">
                      <a:lumMod val="50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0 3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오늘은 좀 컬러감이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특이해서 맘에드는데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여러분들도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괜찮나요 홍홍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02196" y="3659854"/>
            <a:ext cx="3249629" cy="1145053"/>
            <a:chOff x="1693307" y="2708671"/>
            <a:chExt cx="3249629" cy="1145053"/>
          </a:xfrm>
        </p:grpSpPr>
        <p:sp>
          <p:nvSpPr>
            <p:cNvPr id="34" name="직사각형 33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2">
                      <a:lumMod val="50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0 4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2338626" y="2838061"/>
              <a:ext cx="26043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항상 사랑해주셔서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여러가지로 발전하려고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  <a:p>
              <a:r>
                <a:rPr lang="ko-KR" altLang="en-US" sz="1500" dirty="0" smtClean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노력하는</a:t>
              </a: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Noto Sans CJK KR Medium" pitchFamily="34" charset="-127"/>
                  <a:ea typeface="Noto Sans CJK KR Medium" pitchFamily="34" charset="-127"/>
                </a:rPr>
                <a:t>중</a:t>
              </a:r>
              <a:endPara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19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42200" y="1369732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82404" y="1499122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긴 기다림에 끝에 당신이 오겠지요 네 오세요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내용은 길게 적을수 있게 만든것입니다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그러니 잘 사용해주시면 감사하겠습니다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42200" y="2729830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2404" y="2859220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긴 기다림에 끝에 당신이 오겠지요 네 오세요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내용은 길게 적을수 있게 만든것입니다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그러니 잘 사용해주시면 감사하겠습니다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42200" y="4089936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spc="-15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0 3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2404" y="4187133"/>
            <a:ext cx="560900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긴 기다림에 끝에 당신이 오겠지요 네 오세요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이 내용은 길게 적을수 있게 만든것입니다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그러니 잘 사용해주시면 감사하겠습니다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19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45223" y="4066464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2015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413813" y="3972473"/>
            <a:ext cx="7059234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33187" y="3426007"/>
            <a:ext cx="705923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33187" y="2384054"/>
            <a:ext cx="705923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413813" y="2904513"/>
            <a:ext cx="705923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13813" y="1896401"/>
            <a:ext cx="7059234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294146" y="4066465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2016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665258" y="4048125"/>
            <a:ext cx="218812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2017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206394" y="4048126"/>
            <a:ext cx="2047599" cy="401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2018</a:t>
            </a:r>
            <a:endParaRPr lang="ko-KR" altLang="en-US" sz="1500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2769022" y="2904516"/>
            <a:ext cx="1548923" cy="1041953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4305259" y="1914741"/>
            <a:ext cx="1652430" cy="2049106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5957691" y="1884753"/>
            <a:ext cx="1272502" cy="1523877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90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064868" y="1971011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97" y="1948855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50069" y="2260016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컬러의 법칙은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언제나 좋다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612223" y="1993167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11052" y="1971011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98343" y="1971011"/>
            <a:ext cx="418704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0 1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11052" y="2258663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파란색은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신뢰감을 준다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34612" y="1969658"/>
            <a:ext cx="42030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0 2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064868" y="3598319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763697" y="3576163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50069" y="3887324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화이트톤과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잘 어울린다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612223" y="3620475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]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311052" y="3598319"/>
            <a:ext cx="423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[</a:t>
            </a:r>
            <a:endParaRPr lang="ko-KR" altLang="en-US" sz="6000" dirty="0">
              <a:solidFill>
                <a:schemeClr val="tx2">
                  <a:lumMod val="50000"/>
                </a:scheme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98343" y="3598319"/>
            <a:ext cx="42511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0 3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11052" y="3885971"/>
            <a:ext cx="2895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색다른 시도도</a:t>
            </a:r>
            <a:endParaRPr lang="en-US" altLang="ko-KR" sz="1500" dirty="0" smtClean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15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언제나 좋다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34612" y="3596966"/>
            <a:ext cx="43152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>
                <a:solidFill>
                  <a:schemeClr val="tx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0 4</a:t>
            </a:r>
            <a:endParaRPr lang="ko-KR" altLang="en-US" sz="1300" dirty="0">
              <a:solidFill>
                <a:schemeClr val="tx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04185" y="2303134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64567" y="2449790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힘드실것같은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190235" y="2303134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250617" y="2449790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만들었기 때문에 필요하게 잘 사용</a:t>
            </a:r>
            <a:endParaRPr lang="en-US" altLang="ko-KR" dirty="0" smtClean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해주셨으면 좋겠습니다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저는 여백을 좋아하기 때문에</a:t>
            </a:r>
            <a:endParaRPr lang="en-US" altLang="ko-KR" dirty="0">
              <a:solidFill>
                <a:schemeClr val="tx2">
                  <a:lumMod val="50000"/>
                </a:scheme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그렇게 잘 사용해주십시오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44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164567" y="1569764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224949" y="1716420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힘드실것같은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250617" y="3505250"/>
            <a:ext cx="3605848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310999" y="3651906"/>
            <a:ext cx="3623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만들었기 때문에 필요하게 잘 사용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해주셨으면 좋겠습니다</a:t>
            </a:r>
            <a:r>
              <a:rPr lang="en-US" altLang="ko-KR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저는 여백을 좋아하기 때문에</a:t>
            </a:r>
            <a:endParaRPr lang="en-US" altLang="ko-KR" dirty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그렇게 잘 사용해주십시오</a:t>
            </a:r>
            <a:r>
              <a:rPr lang="en-US" altLang="ko-KR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블로그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행복해</a:t>
            </a:r>
            <a:r>
              <a:rPr lang="ko-KR" altLang="en-US" sz="1600" spc="300" dirty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라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희망을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품어본</a:t>
            </a:r>
            <a:r>
              <a:rPr lang="ko-KR" altLang="en-US" sz="1600" spc="300" dirty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다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희망을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/>
            <a:r>
              <a:rPr lang="ko-KR" altLang="en-US" sz="1600" spc="300" dirty="0" smtClean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품어본</a:t>
            </a:r>
            <a:r>
              <a:rPr lang="ko-KR" altLang="en-US" sz="1600" spc="300" dirty="0">
                <a:solidFill>
                  <a:schemeClr val="tx2">
                    <a:lumMod val="50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다</a:t>
            </a:r>
            <a:endParaRPr lang="en-US" altLang="ko-KR" sz="1600" spc="300" dirty="0" smtClean="0">
              <a:solidFill>
                <a:schemeClr val="tx2">
                  <a:lumMod val="50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733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spc="3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SPA</a:t>
            </a:r>
            <a:endParaRPr kumimoji="0" lang="en-US" altLang="ko-KR" sz="1600" b="0" i="0" u="none" strike="noStrike" kern="1200" cap="none" spc="300" normalizeH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DPA</a:t>
            </a: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42481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33855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ko-KR" altLang="en-US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내</a:t>
            </a:r>
            <a:r>
              <a:rPr lang="ko-KR" altLang="en-US" sz="1600" dirty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용</a:t>
            </a:r>
            <a:endParaRPr lang="en-US" altLang="ko-KR" sz="1600" dirty="0" smtClean="0">
              <a:solidFill>
                <a:srgbClr val="44546A">
                  <a:lumMod val="50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육각형 19"/>
          <p:cNvSpPr/>
          <p:nvPr/>
        </p:nvSpPr>
        <p:spPr>
          <a:xfrm rot="5400000">
            <a:off x="3955122" y="1967629"/>
            <a:ext cx="1703955" cy="1489835"/>
          </a:xfrm>
          <a:prstGeom prst="hexagon">
            <a:avLst/>
          </a:prstGeom>
          <a:noFill/>
          <a:ln w="38100">
            <a:solidFill>
              <a:schemeClr val="tx2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676475" y="3296960"/>
            <a:ext cx="1120707" cy="746883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2969223" y="1451123"/>
            <a:ext cx="936104" cy="623154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422222" y="2361405"/>
            <a:ext cx="768160" cy="546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dirty="0">
                <a:solidFill>
                  <a:schemeClr val="tx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안</a:t>
            </a:r>
            <a:r>
              <a:rPr lang="ko-KR" altLang="en-US" sz="2200" dirty="0" smtClean="0">
                <a:solidFill>
                  <a:schemeClr val="tx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ko-KR" altLang="en-US" sz="2200" dirty="0">
                <a:solidFill>
                  <a:schemeClr val="tx2">
                    <a:lumMod val="50000"/>
                  </a:schemeClr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녕</a:t>
            </a:r>
            <a:endParaRPr lang="en-US" altLang="ko-KR" sz="2200" dirty="0" smtClean="0">
              <a:solidFill>
                <a:schemeClr val="tx2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192440" y="4385046"/>
            <a:ext cx="3623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왕별입니다 오늘도 너무나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과제와 회사발표로 </a:t>
            </a:r>
            <a:r>
              <a:rPr lang="ko-KR" altLang="en-US" dirty="0" err="1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힘드실것같은</a:t>
            </a:r>
            <a:endParaRPr lang="en-US" altLang="ko-KR" dirty="0" smtClean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336766" y="4385046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여러분들을 위해서 만들었습니다</a:t>
            </a:r>
            <a:endParaRPr lang="en-US" altLang="ko-KR" dirty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전문적이고 깔끔한 스타일을</a:t>
            </a:r>
            <a:endParaRPr lang="en-US" altLang="ko-KR" dirty="0">
              <a:solidFill>
                <a:srgbClr val="44546A">
                  <a:lumMod val="50000"/>
                </a:srgbClr>
              </a:solidFill>
              <a:latin typeface="Noto Sans CJK KR Medium" pitchFamily="34" charset="-127"/>
              <a:ea typeface="Noto Sans CJK KR Medi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48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571413" y="3627013"/>
            <a:ext cx="4790993" cy="101566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000" dirty="0" smtClean="0">
                <a:solidFill>
                  <a:prstClr val="white">
                    <a:lumMod val="95000"/>
                  </a:prstClr>
                </a:solidFill>
                <a:latin typeface="Noto Sans CJK KR Medium" pitchFamily="34" charset="-127"/>
                <a:ea typeface="Noto Sans CJK KR Medium" pitchFamily="34" charset="-127"/>
              </a:rPr>
              <a:t>읽어주셔서</a:t>
            </a:r>
            <a:endParaRPr lang="en-US" altLang="ko-KR" sz="3000" dirty="0" smtClean="0">
              <a:solidFill>
                <a:prstClr val="white">
                  <a:lumMod val="95000"/>
                </a:prstClr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/>
            <a:r>
              <a:rPr lang="ko-KR" altLang="en-US" sz="3000" dirty="0" smtClean="0">
                <a:solidFill>
                  <a:prstClr val="white">
                    <a:lumMod val="9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감</a:t>
            </a:r>
            <a:r>
              <a:rPr lang="ko-KR" altLang="en-US" sz="3000" dirty="0">
                <a:solidFill>
                  <a:prstClr val="white">
                    <a:lumMod val="9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사</a:t>
            </a:r>
            <a:r>
              <a:rPr lang="ko-KR" altLang="en-US" sz="3000" dirty="0" smtClean="0">
                <a:solidFill>
                  <a:prstClr val="white">
                    <a:lumMod val="95000"/>
                  </a:prstClr>
                </a:solidFill>
                <a:latin typeface="Noto Sans CJK KR Thin" pitchFamily="34" charset="-127"/>
                <a:ea typeface="Noto Sans CJK KR Thin" pitchFamily="34" charset="-127"/>
              </a:rPr>
              <a:t>합니다</a:t>
            </a:r>
            <a:endParaRPr lang="en-US" altLang="ko-KR" sz="3000" dirty="0" smtClean="0">
              <a:solidFill>
                <a:prstClr val="white">
                  <a:lumMod val="95000"/>
                </a:prstClr>
              </a:solidFill>
              <a:latin typeface="Noto Sans CJK KR Thin" pitchFamily="34" charset="-127"/>
              <a:ea typeface="Noto Sans CJK KR Thin" pitchFamily="34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137124" y="6116405"/>
            <a:ext cx="1440609" cy="492443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r"/>
            <a:r>
              <a:rPr lang="ko-KR" altLang="en-US" sz="1300" dirty="0" smtClean="0">
                <a:solidFill>
                  <a:prstClr val="white">
                    <a:lumMod val="65000"/>
                  </a:prstClr>
                </a:solidFill>
                <a:latin typeface="Noto Sans CJK KR Light" pitchFamily="34" charset="-127"/>
                <a:ea typeface="Noto Sans CJK KR Light" pitchFamily="34" charset="-127"/>
              </a:rPr>
              <a:t>김왕별 비행이</a:t>
            </a:r>
            <a:endParaRPr lang="en-US" altLang="ko-KR" sz="1300" dirty="0" smtClean="0">
              <a:solidFill>
                <a:prstClr val="white">
                  <a:lumMod val="65000"/>
                </a:prstClr>
              </a:solidFill>
              <a:latin typeface="Noto Sans CJK KR Light" pitchFamily="34" charset="-127"/>
              <a:ea typeface="Noto Sans CJK KR Light" pitchFamily="34" charset="-127"/>
            </a:endParaRPr>
          </a:p>
          <a:p>
            <a:pPr algn="r"/>
            <a:r>
              <a:rPr lang="ko-KR" altLang="en-US" sz="1300" dirty="0" smtClean="0">
                <a:solidFill>
                  <a:prstClr val="white">
                    <a:lumMod val="65000"/>
                  </a:prstClr>
                </a:solidFill>
                <a:latin typeface="Noto Sans CJK KR Light" pitchFamily="34" charset="-127"/>
                <a:ea typeface="Noto Sans CJK KR Light" pitchFamily="34" charset="-127"/>
              </a:rPr>
              <a:t>누구나 적어요</a:t>
            </a:r>
            <a:endParaRPr lang="en-US" altLang="ko-KR" sz="1300" dirty="0" smtClean="0">
              <a:solidFill>
                <a:prstClr val="white">
                  <a:lumMod val="65000"/>
                </a:prstClr>
              </a:solidFill>
              <a:latin typeface="Noto Sans CJK KR Light" pitchFamily="34" charset="-127"/>
              <a:ea typeface="Noto Sans CJK KR Light" pitchFamily="34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966910" y="2907105"/>
            <a:ext cx="0" cy="53905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SPA</a:t>
            </a: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DPA</a:t>
            </a: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37514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SPA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42200" y="1369732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0 1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282404" y="1499122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 smtClean="0">
                <a:solidFill>
                  <a:srgbClr val="44546A">
                    <a:lumMod val="50000"/>
                  </a:srgbClr>
                </a:solidFill>
                <a:latin typeface="Noto Sans CJK KR Medium" pitchFamily="34" charset="-127"/>
                <a:ea typeface="Noto Sans CJK KR Medium" pitchFamily="34" charset="-127"/>
              </a:rPr>
              <a:t>파형 수집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42200" y="2729830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0 2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282404" y="2859220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파형 확인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42200" y="4089936"/>
            <a:ext cx="15355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0 3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282404" y="4187133"/>
            <a:ext cx="560900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정보</a:t>
            </a:r>
            <a:r>
              <a:rPr kumimoji="0" lang="ko-KR" altLang="en-US" sz="1500" b="0" i="0" u="none" strike="noStrike" kern="1200" cap="none" spc="0" normalizeH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  <a:cs typeface="+mn-cs"/>
              </a:rPr>
              <a:t> 획득</a:t>
            </a:r>
            <a:endParaRPr kumimoji="0" lang="en-US" altLang="ko-KR" sz="15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Medium" pitchFamily="34" charset="-127"/>
              <a:ea typeface="Noto Sans CJK KR Medium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7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SPA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1" y="1179634"/>
            <a:ext cx="4752975" cy="2019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1" y="3657398"/>
            <a:ext cx="4762500" cy="207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7860" y="3198934"/>
            <a:ext cx="206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NOP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47860" y="5733848"/>
            <a:ext cx="206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번의 </a:t>
            </a:r>
            <a:r>
              <a:rPr lang="en-US" altLang="ko-KR" dirty="0" smtClean="0"/>
              <a:t>NOP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401" y="93610"/>
            <a:ext cx="4305673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전력분석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1624491" y="2312650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이등변 삼각형 8"/>
          <p:cNvSpPr/>
          <p:nvPr/>
        </p:nvSpPr>
        <p:spPr>
          <a:xfrm rot="10800000">
            <a:off x="2453278" y="4150076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8825" y="293897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SPA</a:t>
            </a:r>
          </a:p>
        </p:txBody>
      </p:sp>
      <p:sp>
        <p:nvSpPr>
          <p:cNvPr id="11" name="타원 10"/>
          <p:cNvSpPr/>
          <p:nvPr/>
        </p:nvSpPr>
        <p:spPr>
          <a:xfrm>
            <a:off x="4057156" y="1618130"/>
            <a:ext cx="1837426" cy="183742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이등변 삼각형 11"/>
          <p:cNvSpPr/>
          <p:nvPr/>
        </p:nvSpPr>
        <p:spPr>
          <a:xfrm rot="10800000">
            <a:off x="4885943" y="3455556"/>
            <a:ext cx="266768" cy="22997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44620" y="2244455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DPA</a:t>
            </a:r>
          </a:p>
        </p:txBody>
      </p:sp>
      <p:sp>
        <p:nvSpPr>
          <p:cNvPr id="14" name="타원 13"/>
          <p:cNvSpPr/>
          <p:nvPr/>
        </p:nvSpPr>
        <p:spPr>
          <a:xfrm>
            <a:off x="6448896" y="2306871"/>
            <a:ext cx="1837426" cy="1837426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7277683" y="4144297"/>
            <a:ext cx="266768" cy="229972"/>
          </a:xfrm>
          <a:prstGeom prst="triangl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36360" y="2933196"/>
            <a:ext cx="2062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30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CPA</a:t>
            </a:r>
          </a:p>
        </p:txBody>
      </p:sp>
    </p:spTree>
    <p:extLst>
      <p:ext uri="{BB962C8B-B14F-4D97-AF65-F5344CB8AC3E}">
        <p14:creationId xmlns:p14="http://schemas.microsoft.com/office/powerpoint/2010/main" val="347811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/>
        </p:nvSpPr>
        <p:spPr>
          <a:xfrm>
            <a:off x="257801" y="212739"/>
            <a:ext cx="1380887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Noto Sans CJK KR Bold" pitchFamily="34" charset="-127"/>
                <a:ea typeface="Noto Sans CJK KR Bold" pitchFamily="34" charset="-127"/>
                <a:cs typeface="+mn-cs"/>
              </a:rPr>
              <a:t>내용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 smtClean="0">
                <a:solidFill>
                  <a:srgbClr val="44546A">
                    <a:lumMod val="50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DPA</a:t>
            </a: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Noto Sans CJK KR Bold" pitchFamily="34" charset="-127"/>
              <a:ea typeface="Noto Sans CJK KR Bold" pitchFamily="34" charset="-127"/>
              <a:cs typeface="+mn-cs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39488" y="364100"/>
            <a:ext cx="187303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509449" y="1730386"/>
            <a:ext cx="3249629" cy="1160441"/>
            <a:chOff x="1693307" y="2708671"/>
            <a:chExt cx="3249629" cy="1160441"/>
          </a:xfrm>
        </p:grpSpPr>
        <p:sp>
          <p:nvSpPr>
            <p:cNvPr id="23" name="직사각형 22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Noto Sans CJK KR Bold" pitchFamily="34" charset="-127"/>
                  <a:ea typeface="Noto Sans CJK KR Bold" pitchFamily="34" charset="-127"/>
                  <a:cs typeface="+mn-cs"/>
                </a:rPr>
                <a:t>0 1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2338626" y="2838061"/>
                  <a:ext cx="2604310" cy="10310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1500" dirty="0" smtClean="0">
                      <a:solidFill>
                        <a:srgbClr val="44546A">
                          <a:lumMod val="50000"/>
                        </a:srgbClr>
                      </a:solidFill>
                      <a:latin typeface="Noto Sans CJK KR Medium" pitchFamily="34" charset="-127"/>
                      <a:ea typeface="Noto Sans CJK KR Medium" pitchFamily="34" charset="-127"/>
                    </a:rPr>
                    <a:t>파형 수집</a:t>
                  </a:r>
                  <a:endParaRPr lang="en-US" altLang="ko-KR" sz="1500" dirty="0" smtClean="0">
                    <a:solidFill>
                      <a:srgbClr val="44546A">
                        <a:lumMod val="50000"/>
                      </a:srgbClr>
                    </a:solidFill>
                    <a:latin typeface="Noto Sans CJK KR Medium" pitchFamily="34" charset="-127"/>
                    <a:ea typeface="Noto Sans CJK KR Medium" pitchFamily="34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ko-KR" sz="1500" dirty="0">
                    <a:solidFill>
                      <a:srgbClr val="44546A">
                        <a:lumMod val="50000"/>
                      </a:srgbClr>
                    </a:solidFill>
                    <a:latin typeface="Noto Sans CJK KR Medium" pitchFamily="34" charset="-127"/>
                    <a:ea typeface="Noto Sans CJK KR Medium" pitchFamily="34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ko-KR" sz="1500" dirty="0" smtClean="0">
                    <a:solidFill>
                      <a:srgbClr val="44546A">
                        <a:lumMod val="50000"/>
                      </a:srgbClr>
                    </a:solidFill>
                    <a:latin typeface="Noto Sans CJK KR Medium" pitchFamily="34" charset="-127"/>
                    <a:ea typeface="Noto Sans CJK KR Medium" pitchFamily="34" charset="-127"/>
                  </a:endParaRPr>
                </a:p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ko-KR" sz="1500" dirty="0" smtClean="0">
                    <a:solidFill>
                      <a:srgbClr val="44546A">
                        <a:lumMod val="50000"/>
                      </a:srgbClr>
                    </a:solidFill>
                    <a:latin typeface="Noto Sans CJK KR Medium" pitchFamily="34" charset="-127"/>
                    <a:ea typeface="Noto Sans CJK KR Medium" pitchFamily="34" charset="-127"/>
                  </a:endParaRPr>
                </a:p>
              </p:txBody>
            </p:sp>
          </mc:Choice>
          <mc:Fallback xmlns="">
            <p:sp>
              <p:nvSpPr>
                <p:cNvPr id="24" name="직사각형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26" y="2838061"/>
                  <a:ext cx="2604310" cy="1031051"/>
                </a:xfrm>
                <a:prstGeom prst="rect">
                  <a:avLst/>
                </a:prstGeom>
                <a:blipFill>
                  <a:blip r:embed="rId3"/>
                  <a:stretch>
                    <a:fillRect l="-935" t="-11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그룹 24"/>
          <p:cNvGrpSpPr/>
          <p:nvPr/>
        </p:nvGrpSpPr>
        <p:grpSpPr>
          <a:xfrm>
            <a:off x="5302196" y="1730386"/>
            <a:ext cx="3249629" cy="1160441"/>
            <a:chOff x="1693307" y="2708671"/>
            <a:chExt cx="3249629" cy="1160441"/>
          </a:xfrm>
        </p:grpSpPr>
        <p:sp>
          <p:nvSpPr>
            <p:cNvPr id="26" name="직사각형 25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Noto Sans CJK KR Bold" pitchFamily="34" charset="-127"/>
                  <a:ea typeface="Noto Sans CJK KR Bold" pitchFamily="34" charset="-127"/>
                  <a:cs typeface="+mn-cs"/>
                </a:rPr>
                <a:t>0 2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직사각형 28"/>
                <p:cNvSpPr/>
                <p:nvPr/>
              </p:nvSpPr>
              <p:spPr>
                <a:xfrm>
                  <a:off x="2338626" y="2838061"/>
                  <a:ext cx="2604310" cy="10310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5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44546A">
                          <a:lumMod val="50000"/>
                        </a:srgbClr>
                      </a:solidFill>
                      <a:effectLst/>
                      <a:uLnTx/>
                      <a:uFillTx/>
                      <a:latin typeface="Noto Sans CJK KR Medium" pitchFamily="34" charset="-127"/>
                      <a:ea typeface="Noto Sans CJK KR Medium" pitchFamily="34" charset="-127"/>
                      <a:cs typeface="+mn-cs"/>
                    </a:rPr>
                    <a:t>전력 모델 설정</a:t>
                  </a:r>
                  <a:endParaRPr kumimoji="0" lang="en-US" altLang="ko-KR" sz="15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Noto Sans CJK KR Medium" pitchFamily="34" charset="-127"/>
                    <a:ea typeface="Noto Sans CJK KR Medium" pitchFamily="34" charset="-127"/>
                    <a:cs typeface="+mn-cs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ko-KR" sz="1500" dirty="0">
                    <a:solidFill>
                      <a:srgbClr val="44546A">
                        <a:lumMod val="50000"/>
                      </a:srgbClr>
                    </a:solidFill>
                    <a:latin typeface="Noto Sans CJK KR Medium" pitchFamily="34" charset="-127"/>
                    <a:ea typeface="Noto Sans CJK KR Medium" pitchFamily="34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5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Noto Sans CJK KR Medium" pitchFamily="34" charset="-127"/>
                    <a:ea typeface="Noto Sans CJK KR Medium" pitchFamily="34" charset="-127"/>
                    <a:cs typeface="+mn-cs"/>
                  </a:endParaRPr>
                </a:p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0" lang="en-US" altLang="ko-KR" sz="15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Noto Sans CJK KR Medium" pitchFamily="34" charset="-127"/>
                    <a:ea typeface="Noto Sans CJK KR Medium" pitchFamily="34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직사각형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26" y="2838061"/>
                  <a:ext cx="2604310" cy="1031051"/>
                </a:xfrm>
                <a:prstGeom prst="rect">
                  <a:avLst/>
                </a:prstGeom>
                <a:blipFill>
                  <a:blip r:embed="rId4"/>
                  <a:stretch>
                    <a:fillRect l="-937" t="-11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/>
          <p:cNvGrpSpPr/>
          <p:nvPr/>
        </p:nvGrpSpPr>
        <p:grpSpPr>
          <a:xfrm>
            <a:off x="1509449" y="3659854"/>
            <a:ext cx="3249629" cy="1637495"/>
            <a:chOff x="1693307" y="2708671"/>
            <a:chExt cx="3249629" cy="1637495"/>
          </a:xfrm>
        </p:grpSpPr>
        <p:sp>
          <p:nvSpPr>
            <p:cNvPr id="31" name="직사각형 30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Noto Sans CJK KR Bold" pitchFamily="34" charset="-127"/>
                  <a:ea typeface="Noto Sans CJK KR Bold" pitchFamily="34" charset="-127"/>
                  <a:cs typeface="+mn-cs"/>
                </a:rPr>
                <a:t>0 3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/>
                <p:cNvSpPr/>
                <p:nvPr/>
              </p:nvSpPr>
              <p:spPr>
                <a:xfrm>
                  <a:off x="2338626" y="2838061"/>
                  <a:ext cx="2604310" cy="15081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5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44546A">
                          <a:lumMod val="50000"/>
                        </a:srgbClr>
                      </a:solidFill>
                      <a:effectLst/>
                      <a:uLnTx/>
                      <a:uFillTx/>
                      <a:latin typeface="Noto Sans CJK KR Medium" pitchFamily="34" charset="-127"/>
                      <a:ea typeface="Noto Sans CJK KR Medium" pitchFamily="34" charset="-127"/>
                      <a:cs typeface="+mn-cs"/>
                    </a:rPr>
                    <a:t>두 그룹으로 그룹화</a:t>
                  </a:r>
                  <a:endParaRPr kumimoji="0" lang="en-US" altLang="ko-KR" sz="15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Noto Sans CJK KR Medium" pitchFamily="34" charset="-127"/>
                    <a:ea typeface="Noto Sans CJK KR Medium" pitchFamily="34" charset="-127"/>
                    <a:cs typeface="+mn-cs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ko-KR" sz="1500" dirty="0">
                    <a:solidFill>
                      <a:srgbClr val="44546A">
                        <a:lumMod val="50000"/>
                      </a:srgbClr>
                    </a:solidFill>
                    <a:latin typeface="Noto Sans CJK KR Medium" pitchFamily="34" charset="-127"/>
                    <a:ea typeface="Noto Sans CJK KR Medium" pitchFamily="34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5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Noto Sans CJK KR Medium" pitchFamily="34" charset="-127"/>
                    <a:ea typeface="Noto Sans CJK KR Medium" pitchFamily="34" charset="-127"/>
                    <a:cs typeface="+mn-cs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𝑙𝑜𝑤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altLang="ko-KR" sz="16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&lt;−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h𝑖𝑔h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altLang="ko-KR" sz="1600" dirty="0"/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5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Noto Sans CJK KR Medium" pitchFamily="34" charset="-127"/>
                    <a:ea typeface="Noto Sans CJK KR Medium" pitchFamily="34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26" y="2838061"/>
                  <a:ext cx="2604310" cy="1508105"/>
                </a:xfrm>
                <a:prstGeom prst="rect">
                  <a:avLst/>
                </a:prstGeom>
                <a:blipFill>
                  <a:blip r:embed="rId5"/>
                  <a:stretch>
                    <a:fillRect l="-935" t="-12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/>
          <p:cNvGrpSpPr/>
          <p:nvPr/>
        </p:nvGrpSpPr>
        <p:grpSpPr>
          <a:xfrm>
            <a:off x="5302196" y="3659854"/>
            <a:ext cx="3249629" cy="1422052"/>
            <a:chOff x="1693307" y="2708671"/>
            <a:chExt cx="3249629" cy="1422052"/>
          </a:xfrm>
        </p:grpSpPr>
        <p:sp>
          <p:nvSpPr>
            <p:cNvPr id="34" name="직사각형 33"/>
            <p:cNvSpPr/>
            <p:nvPr/>
          </p:nvSpPr>
          <p:spPr>
            <a:xfrm>
              <a:off x="1693307" y="2708671"/>
              <a:ext cx="1535502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Noto Sans CJK KR Bold" pitchFamily="34" charset="-127"/>
                  <a:ea typeface="Noto Sans CJK KR Bold" pitchFamily="34" charset="-127"/>
                  <a:cs typeface="+mn-cs"/>
                </a:rPr>
                <a:t>0 4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2338626" y="2838061"/>
                  <a:ext cx="2604310" cy="12926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5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44546A">
                          <a:lumMod val="50000"/>
                        </a:srgbClr>
                      </a:solidFill>
                      <a:effectLst/>
                      <a:uLnTx/>
                      <a:uFillTx/>
                      <a:latin typeface="Noto Sans CJK KR Medium" pitchFamily="34" charset="-127"/>
                      <a:ea typeface="Noto Sans CJK KR Medium" pitchFamily="34" charset="-127"/>
                      <a:cs typeface="+mn-cs"/>
                    </a:rPr>
                    <a:t>두 그룹의 평균의 차를 구함</a:t>
                  </a:r>
                  <a:endParaRPr kumimoji="0" lang="en-US" altLang="ko-KR" sz="15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Noto Sans CJK KR Medium" pitchFamily="34" charset="-127"/>
                    <a:ea typeface="Noto Sans CJK KR Medium" pitchFamily="34" charset="-127"/>
                    <a:cs typeface="+mn-cs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lang="en-US" altLang="ko-KR" sz="1500" dirty="0">
                    <a:solidFill>
                      <a:srgbClr val="44546A">
                        <a:lumMod val="50000"/>
                      </a:srgbClr>
                    </a:solidFill>
                    <a:latin typeface="Noto Sans CJK KR Medium" pitchFamily="34" charset="-127"/>
                    <a:ea typeface="Noto Sans CJK KR Medium" pitchFamily="34" charset="-127"/>
                  </a:endParaRP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5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Noto Sans CJK KR Medium" pitchFamily="34" charset="-127"/>
                    <a:ea typeface="Noto Sans CJK KR Medium" pitchFamily="34" charset="-127"/>
                    <a:cs typeface="+mn-cs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 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/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5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44546A">
                          <a:lumMod val="50000"/>
                        </a:srgbClr>
                      </a:solidFill>
                      <a:effectLst/>
                      <a:uLnTx/>
                      <a:uFillTx/>
                      <a:latin typeface="Noto Sans CJK KR Medium" pitchFamily="34" charset="-127"/>
                      <a:ea typeface="Noto Sans CJK KR Medium" pitchFamily="34" charset="-127"/>
                      <a:cs typeface="+mn-cs"/>
                    </a:rPr>
                    <a:t> </a:t>
                  </a:r>
                  <a:endParaRPr kumimoji="0" lang="en-US" altLang="ko-KR" sz="15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>
                        <a:lumMod val="50000"/>
                      </a:srgbClr>
                    </a:solidFill>
                    <a:effectLst/>
                    <a:uLnTx/>
                    <a:uFillTx/>
                    <a:latin typeface="Noto Sans CJK KR Medium" pitchFamily="34" charset="-127"/>
                    <a:ea typeface="Noto Sans CJK KR Medium" pitchFamily="34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26" y="2838061"/>
                  <a:ext cx="2604310" cy="1292662"/>
                </a:xfrm>
                <a:prstGeom prst="rect">
                  <a:avLst/>
                </a:prstGeom>
                <a:blipFill>
                  <a:blip r:embed="rId6"/>
                  <a:stretch>
                    <a:fillRect l="-937" t="-14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/>
          <p:cNvGrpSpPr/>
          <p:nvPr/>
        </p:nvGrpSpPr>
        <p:grpSpPr>
          <a:xfrm>
            <a:off x="1509449" y="5589322"/>
            <a:ext cx="3249629" cy="482120"/>
            <a:chOff x="1693307" y="2708671"/>
            <a:chExt cx="3249629" cy="482120"/>
          </a:xfrm>
        </p:grpSpPr>
        <p:sp>
          <p:nvSpPr>
            <p:cNvPr id="17" name="직사각형 16"/>
            <p:cNvSpPr/>
            <p:nvPr/>
          </p:nvSpPr>
          <p:spPr>
            <a:xfrm>
              <a:off x="1693307" y="2708671"/>
              <a:ext cx="1535502" cy="4821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Noto Sans CJK KR Bold" pitchFamily="34" charset="-127"/>
                  <a:ea typeface="Noto Sans CJK KR Bold" pitchFamily="34" charset="-127"/>
                  <a:cs typeface="+mn-cs"/>
                </a:rPr>
                <a:t>0 5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38626" y="2838061"/>
              <a:ext cx="2604310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500" dirty="0" smtClean="0">
                  <a:solidFill>
                    <a:srgbClr val="44546A">
                      <a:lumMod val="50000"/>
                    </a:srgbClr>
                  </a:solidFill>
                  <a:latin typeface="Noto Sans CJK KR Medium" pitchFamily="34" charset="-127"/>
                  <a:ea typeface="Noto Sans CJK KR Medium" pitchFamily="34" charset="-127"/>
                </a:rPr>
                <a:t>D = 0</a:t>
              </a:r>
              <a:r>
                <a:rPr lang="ko-KR" altLang="en-US" sz="1500" dirty="0" smtClean="0">
                  <a:solidFill>
                    <a:srgbClr val="44546A">
                      <a:lumMod val="50000"/>
                    </a:srgbClr>
                  </a:solidFill>
                  <a:latin typeface="Noto Sans CJK KR Medium" pitchFamily="34" charset="-127"/>
                  <a:ea typeface="Noto Sans CJK KR Medium" pitchFamily="34" charset="-127"/>
                </a:rPr>
                <a:t>이 아니면 </a:t>
              </a:r>
              <a:r>
                <a:rPr lang="en-US" altLang="ko-KR" sz="1500" dirty="0" smtClean="0">
                  <a:solidFill>
                    <a:srgbClr val="C00000"/>
                  </a:solidFill>
                  <a:latin typeface="Noto Sans CJK KR Medium" pitchFamily="34" charset="-127"/>
                  <a:ea typeface="Noto Sans CJK KR Medium" pitchFamily="34" charset="-127"/>
                </a:rPr>
                <a:t>Key</a:t>
              </a:r>
              <a:endPara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 CJK KR Medium" pitchFamily="34" charset="-127"/>
                <a:ea typeface="Noto Sans CJK KR Medium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83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2256</TotalTime>
  <Words>611</Words>
  <Application>Microsoft Office PowerPoint</Application>
  <PresentationFormat>A4 용지(210x297mm)</PresentationFormat>
  <Paragraphs>291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Noto Sans CJK KR Bold</vt:lpstr>
      <vt:lpstr>Noto Sans CJK KR Light</vt:lpstr>
      <vt:lpstr>Noto Sans CJK KR Medium</vt:lpstr>
      <vt:lpstr>Noto Sans CJK KR Thin</vt:lpstr>
      <vt:lpstr>맑은 고딕</vt:lpstr>
      <vt:lpstr>Arial</vt:lpstr>
      <vt:lpstr>Calibri</vt:lpstr>
      <vt:lpstr>Calibri Light</vt:lpstr>
      <vt:lpstr>Cambria Math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user</cp:lastModifiedBy>
  <cp:revision>477</cp:revision>
  <dcterms:created xsi:type="dcterms:W3CDTF">2017-09-07T10:48:07Z</dcterms:created>
  <dcterms:modified xsi:type="dcterms:W3CDTF">2018-12-17T10:40:42Z</dcterms:modified>
</cp:coreProperties>
</file>