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43"/>
  </p:notesMasterIdLst>
  <p:sldIdLst>
    <p:sldId id="259" r:id="rId2"/>
    <p:sldId id="292" r:id="rId3"/>
    <p:sldId id="332" r:id="rId4"/>
    <p:sldId id="336" r:id="rId5"/>
    <p:sldId id="370" r:id="rId6"/>
    <p:sldId id="368" r:id="rId7"/>
    <p:sldId id="371" r:id="rId8"/>
    <p:sldId id="372" r:id="rId9"/>
    <p:sldId id="374" r:id="rId10"/>
    <p:sldId id="399" r:id="rId11"/>
    <p:sldId id="348" r:id="rId12"/>
    <p:sldId id="401" r:id="rId13"/>
    <p:sldId id="376" r:id="rId14"/>
    <p:sldId id="337" r:id="rId15"/>
    <p:sldId id="378" r:id="rId16"/>
    <p:sldId id="379" r:id="rId17"/>
    <p:sldId id="380" r:id="rId18"/>
    <p:sldId id="381" r:id="rId19"/>
    <p:sldId id="402" r:id="rId20"/>
    <p:sldId id="384" r:id="rId21"/>
    <p:sldId id="406" r:id="rId22"/>
    <p:sldId id="407" r:id="rId23"/>
    <p:sldId id="408" r:id="rId24"/>
    <p:sldId id="409" r:id="rId25"/>
    <p:sldId id="333" r:id="rId26"/>
    <p:sldId id="388" r:id="rId27"/>
    <p:sldId id="390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403" r:id="rId36"/>
    <p:sldId id="404" r:id="rId37"/>
    <p:sldId id="405" r:id="rId38"/>
    <p:sldId id="400" r:id="rId39"/>
    <p:sldId id="335" r:id="rId40"/>
    <p:sldId id="355" r:id="rId41"/>
    <p:sldId id="308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68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4"/>
    <a:srgbClr val="377BCD"/>
    <a:srgbClr val="282828"/>
    <a:srgbClr val="FF5B5B"/>
    <a:srgbClr val="FFFF99"/>
    <a:srgbClr val="B3B0B3"/>
    <a:srgbClr val="DE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5448" autoAdjust="0"/>
  </p:normalViewPr>
  <p:slideViewPr>
    <p:cSldViewPr snapToObjects="1">
      <p:cViewPr varScale="1">
        <p:scale>
          <a:sx n="124" d="100"/>
          <a:sy n="124" d="100"/>
        </p:scale>
        <p:origin x="108" y="120"/>
      </p:cViewPr>
      <p:guideLst>
        <p:guide pos="2868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ctr">
              <a:defRPr sz="1860" b="0" i="0" u="none" baseline="0">
                <a:solidFill>
                  <a:srgbClr val="000000"/>
                </a:solidFill>
                <a:latin typeface="Calibri"/>
                <a:ea typeface="Calibri"/>
              </a:defRPr>
            </a:pPr>
            <a:r>
              <a:rPr lang="ko-KR" altLang="en-US" sz="1860" b="0" i="0" u="none" baseline="0">
                <a:solidFill>
                  <a:srgbClr val="595959"/>
                </a:solidFill>
                <a:latin typeface="맑은 고딕"/>
                <a:ea typeface="맑은 고딕"/>
              </a:rPr>
              <a:t>중고거래 카페 회원수</a:t>
            </a:r>
          </a:p>
        </c:rich>
      </c:tx>
      <c:layout/>
      <c:overlay val="0"/>
      <c:spPr>
        <a:noFill/>
        <a:ln>
          <a:noFill/>
          <a:round/>
        </a:ln>
      </c:sp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</c:spPr>
          <c:invertIfNegative val="1"/>
          <c:cat>
            <c:strRef>
              <c:f>Sheet1!$A$2:$A$10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450</c:v>
                </c:pt>
                <c:pt idx="1">
                  <c:v>650</c:v>
                </c:pt>
                <c:pt idx="2">
                  <c:v>850</c:v>
                </c:pt>
                <c:pt idx="3">
                  <c:v>900</c:v>
                </c:pt>
                <c:pt idx="4">
                  <c:v>1000</c:v>
                </c:pt>
                <c:pt idx="5">
                  <c:v>1150</c:v>
                </c:pt>
                <c:pt idx="6">
                  <c:v>1300</c:v>
                </c:pt>
                <c:pt idx="7">
                  <c:v>1400</c:v>
                </c:pt>
                <c:pt idx="8">
                  <c:v>1693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B6E8-4088-AA06-18EF0A940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1"/>
        <c:axId val="2222"/>
      </c:barChart>
      <c:catAx>
        <c:axId val="11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1000" b="0" i="0" u="none" baseline="0">
                <a:solidFill>
                  <a:srgbClr val="000000"/>
                </a:solidFill>
                <a:latin typeface="Calibri"/>
                <a:ea typeface="Calibri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  <c:noMultiLvlLbl val="1"/>
      </c:catAx>
      <c:valAx>
        <c:axId val="2222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D9D9D9">
                  <a:alpha val="100000"/>
                </a:srgb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000" b="0" i="0" u="none" baseline="0">
                <a:solidFill>
                  <a:srgbClr val="000000"/>
                </a:solidFill>
                <a:latin typeface="Calibri"/>
                <a:ea typeface="Calibri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3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9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0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5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6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3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73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6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7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1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40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08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01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67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2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73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43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4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72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44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6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9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77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56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21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49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17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38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7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5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7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0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F99-6697-4DDF-8CC1-8B92288DC132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9F5-5AAE-47F9-A1F4-8C96888EF54E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AA78-B6AE-43C1-94B6-BEA4911F503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230235" cy="3395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63611B81-D802-4BC5-9892-5EF0B5652D5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63BF-9609-4A10-903D-706ED61949A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FF29-65BF-4BAC-B8AA-6AE50F4923D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24F-8131-4C35-8B47-ED14FD051AED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A40-39F3-4DDE-995F-A43C0200DF5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C29-4833-40FE-B7CC-D3EDECB07B06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288-C00D-4711-91CC-549D886173E0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9C6-311F-4986-9F38-6F3CF8ADA07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580"/>
            <a:ext cx="2133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D121-78C3-40FA-9589-B2176793EFF2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580"/>
            <a:ext cx="2895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microsoft.com/office/2007/relationships/hdphoto" Target="../media/hdphoto10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microsoft.com/office/2007/relationships/hdphoto" Target="../media/hdphoto10.wdp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11" Type="http://schemas.openxmlformats.org/officeDocument/2006/relationships/image" Target="../media/image31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11" Type="http://schemas.microsoft.com/office/2007/relationships/hdphoto" Target="../media/hdphoto10.wdp"/><Relationship Id="rId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11" Type="http://schemas.microsoft.com/office/2007/relationships/hdphoto" Target="../media/hdphoto10.wdp"/><Relationship Id="rId5" Type="http://schemas.openxmlformats.org/officeDocument/2006/relationships/image" Target="../media/image35.png"/><Relationship Id="rId10" Type="http://schemas.openxmlformats.org/officeDocument/2006/relationships/image" Target="../media/image33.png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10.wdp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microsoft.com/office/2007/relationships/hdphoto" Target="../media/hdphoto12.wdp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microsoft.com/office/2007/relationships/hdphoto" Target="../media/hdphoto1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microsoft.com/office/2007/relationships/hdphoto" Target="../media/hdphoto10.wdp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microsoft.com/office/2007/relationships/hdphoto" Target="../media/hdphoto12.wdp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microsoft.com/office/2007/relationships/hdphoto" Target="../media/hdphoto11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microsoft.com/office/2007/relationships/hdphoto" Target="../media/hdphoto13.wdp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1.png"/><Relationship Id="rId5" Type="http://schemas.openxmlformats.org/officeDocument/2006/relationships/image" Target="../media/image36.png"/><Relationship Id="rId10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34.png"/><Relationship Id="rId4" Type="http://schemas.microsoft.com/office/2007/relationships/hdphoto" Target="../media/hdphoto6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35.png"/><Relationship Id="rId4" Type="http://schemas.microsoft.com/office/2007/relationships/hdphoto" Target="../media/hdphoto1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35.png"/><Relationship Id="rId4" Type="http://schemas.microsoft.com/office/2007/relationships/hdphoto" Target="../media/hdphoto1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44.png"/><Relationship Id="rId4" Type="http://schemas.microsoft.com/office/2007/relationships/hdphoto" Target="../media/hdphoto15.wdp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microsoft.com/office/2007/relationships/hdphoto" Target="../media/hdphoto18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5920" y="915671"/>
            <a:ext cx="3456305" cy="1703704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스마트컨트랙트기반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O2O</a:t>
            </a:r>
            <a:b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안전거래시스템</a:t>
            </a:r>
            <a:r>
              <a:rPr lang="en-US" altLang="ko-KR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지하철역간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안전거래 </a:t>
            </a:r>
            <a:r>
              <a:rPr lang="ko-KR" altLang="en-US" sz="14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배송시스템</a:t>
            </a:r>
            <a:endParaRPr lang="ko-KR" altLang="en-US" sz="3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60065" y="2643505"/>
            <a:ext cx="3168650" cy="0"/>
          </a:xfrm>
          <a:prstGeom prst="line">
            <a:avLst/>
          </a:prstGeom>
          <a:ln w="38100">
            <a:solidFill>
              <a:srgbClr val="377B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15920" y="915670"/>
            <a:ext cx="3456305" cy="32404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1</a:t>
            </a:fld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203575" y="3169285"/>
            <a:ext cx="280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컴퓨터공학과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김바다</a:t>
            </a:r>
            <a:endParaRPr lang="ko-KR" altLang="en-US" sz="12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243070" y="2802255"/>
            <a:ext cx="1193026" cy="273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한성대학교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427855" y="3445412"/>
            <a:ext cx="544830" cy="504190"/>
            <a:chOff x="4427855" y="3435985"/>
            <a:chExt cx="544830" cy="5041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1304" l="4286" r="90000">
                          <a14:foregroundMark x1="5714" y1="59420" x2="5714" y2="59420"/>
                          <a14:foregroundMark x1="18571" y1="91304" x2="18571" y2="91304"/>
                          <a14:foregroundMark x1="52857" y1="36232" x2="52857" y2="36232"/>
                          <a14:foregroundMark x1="52857" y1="56522" x2="52857" y2="56522"/>
                          <a14:foregroundMark x1="44286" y1="73913" x2="44286" y2="739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18025" y="3435985"/>
              <a:ext cx="241300" cy="21526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2381" y1="25000" x2="52381" y2="25000"/>
                          <a14:foregroundMark x1="38095" y1="39706" x2="38095" y2="39706"/>
                          <a14:foregroundMark x1="53968" y1="60294" x2="53968" y2="60294"/>
                          <a14:foregroundMark x1="71429" y1="50000" x2="71429" y2="50000"/>
                          <a14:foregroundMark x1="73016" y1="32353" x2="73016" y2="32353"/>
                          <a14:foregroundMark x1="46032" y1="76471" x2="46032" y2="76471"/>
                          <a14:foregroundMark x1="23810" y1="64706" x2="23810" y2="64706"/>
                          <a14:foregroundMark x1="26984" y1="25000" x2="26984" y2="25000"/>
                          <a14:foregroundMark x1="71429" y1="14706" x2="71429" y2="14706"/>
                          <a14:foregroundMark x1="11111" y1="38235" x2="11111" y2="38235"/>
                          <a14:foregroundMark x1="11111" y1="55882" x2="11111" y2="55882"/>
                          <a14:foregroundMark x1="12698" y1="69118" x2="12698" y2="69118"/>
                        </a14:backgroundRemoval>
                      </a14:imgEffect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27855" y="3535045"/>
              <a:ext cx="414020" cy="40449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96" b="91304" l="4286" r="90000">
                          <a14:foregroundMark x1="5714" y1="59420" x2="5714" y2="59420"/>
                          <a14:foregroundMark x1="18571" y1="91304" x2="18571" y2="91304"/>
                          <a14:foregroundMark x1="52857" y1="36232" x2="52857" y2="36232"/>
                          <a14:foregroundMark x1="52857" y1="56522" x2="52857" y2="56522"/>
                          <a14:foregroundMark x1="44286" y1="73913" x2="44286" y2="7391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9790" y="3486150"/>
              <a:ext cx="302895" cy="27051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91" y="2778347"/>
            <a:ext cx="32789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753843" y="1778273"/>
            <a:ext cx="1749547" cy="158417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안전거래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10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3435846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비용 부담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101139" y="3433014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이중 결제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6822507" y="342280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느린 거래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06215"/>
            <a:ext cx="0" cy="2571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12160" y="1419622"/>
            <a:ext cx="0" cy="2571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865105" y="2055543"/>
            <a:ext cx="998321" cy="1075376"/>
            <a:chOff x="7054621" y="2289055"/>
            <a:chExt cx="786592" cy="88274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621" y="2289055"/>
              <a:ext cx="710008" cy="83323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407" b="93519" l="8696" r="90217">
                          <a14:foregroundMark x1="41304" y1="15741" x2="41304" y2="15741"/>
                          <a14:foregroundMark x1="52174" y1="32407" x2="52174" y2="32407"/>
                          <a14:foregroundMark x1="64130" y1="48148" x2="64130" y2="48148"/>
                          <a14:foregroundMark x1="34783" y1="51852" x2="34783" y2="51852"/>
                          <a14:foregroundMark x1="26087" y1="76852" x2="26087" y2="76852"/>
                          <a14:foregroundMark x1="76087" y1="81481" x2="76087" y2="81481"/>
                          <a14:foregroundMark x1="61957" y1="95370" x2="61957" y2="95370"/>
                          <a14:foregroundMark x1="8696" y1="73148" x2="8696" y2="73148"/>
                          <a14:foregroundMark x1="90217" y1="75926" x2="90217" y2="75926"/>
                          <a14:foregroundMark x1="44565" y1="63889" x2="44565" y2="63889"/>
                          <a14:foregroundMark x1="52174" y1="62963" x2="52174" y2="62963"/>
                          <a14:foregroundMark x1="52174" y1="53704" x2="52174" y2="53704"/>
                          <a14:foregroundMark x1="56522" y1="73148" x2="56522" y2="73148"/>
                          <a14:foregroundMark x1="48913" y1="78704" x2="48913" y2="78704"/>
                          <a14:foregroundMark x1="46739" y1="58333" x2="46739" y2="58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80312" y="2630742"/>
              <a:ext cx="460901" cy="541059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07" b="93519" l="8696" r="90217">
                        <a14:foregroundMark x1="41304" y1="15741" x2="41304" y2="15741"/>
                        <a14:foregroundMark x1="52174" y1="32407" x2="52174" y2="32407"/>
                        <a14:foregroundMark x1="64130" y1="48148" x2="64130" y2="48148"/>
                        <a14:foregroundMark x1="34783" y1="51852" x2="34783" y2="51852"/>
                        <a14:foregroundMark x1="26087" y1="76852" x2="26087" y2="76852"/>
                        <a14:foregroundMark x1="76087" y1="81481" x2="76087" y2="81481"/>
                        <a14:foregroundMark x1="61957" y1="95370" x2="61957" y2="95370"/>
                        <a14:foregroundMark x1="8696" y1="73148" x2="8696" y2="73148"/>
                        <a14:foregroundMark x1="90217" y1="75926" x2="90217" y2="75926"/>
                        <a14:foregroundMark x1="44565" y1="63889" x2="44565" y2="63889"/>
                        <a14:foregroundMark x1="52174" y1="62963" x2="52174" y2="62963"/>
                        <a14:foregroundMark x1="52174" y1="53704" x2="52174" y2="53704"/>
                        <a14:foregroundMark x1="56522" y1="73148" x2="56522" y2="73148"/>
                        <a14:foregroundMark x1="48913" y1="78704" x2="48913" y2="78704"/>
                        <a14:foregroundMark x1="46739" y1="58333" x2="46739" y2="58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390" y="2077448"/>
            <a:ext cx="887222" cy="104152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4043069" y="1809960"/>
            <a:ext cx="1199672" cy="734386"/>
            <a:chOff x="6825497" y="1214114"/>
            <a:chExt cx="1524000" cy="100012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5497" y="1214114"/>
              <a:ext cx="1524000" cy="1000125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>
              <a:off x="7332285" y="1437625"/>
              <a:ext cx="49374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47204" y="1469251"/>
              <a:ext cx="263908" cy="426591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043704" y="2554665"/>
            <a:ext cx="1199672" cy="734386"/>
            <a:chOff x="6825497" y="1214114"/>
            <a:chExt cx="1524000" cy="1000125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5497" y="1214114"/>
              <a:ext cx="1524000" cy="1000125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7332285" y="1437625"/>
              <a:ext cx="49374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47204" y="1469251"/>
              <a:ext cx="263908" cy="426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9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11</a:t>
            </a:fld>
            <a:endParaRPr lang="ko-KR" altLang="en-US" sz="105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379474" y="1222387"/>
            <a:ext cx="2752366" cy="56630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기존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lvl="1" eaLnBrk="0">
              <a:lnSpc>
                <a:spcPct val="80000"/>
              </a:lnSpc>
            </a:pPr>
            <a:endParaRPr lang="en-US" altLang="ko-KR" sz="1600" b="1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364063" y="374792"/>
            <a:ext cx="3872194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거래시스템 필요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29559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택배거래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309" y="29701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직거래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3740" y="29559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안전거래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78" b="91753" l="9821" r="89286">
                        <a14:foregroundMark x1="53571" y1="91753" x2="53571" y2="91753"/>
                        <a14:foregroundMark x1="65179" y1="65979" x2="65179" y2="65979"/>
                        <a14:backgroundMark x1="84821" y1="79381" x2="84821" y2="79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4231" y="1846344"/>
            <a:ext cx="1066800" cy="92392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076468" y="1988038"/>
            <a:ext cx="966445" cy="724786"/>
            <a:chOff x="2771800" y="229663"/>
            <a:chExt cx="3594324" cy="269218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1800" y="243102"/>
              <a:ext cx="1912937" cy="2651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059352" y="229663"/>
              <a:ext cx="1306772" cy="2692184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36533" y="2004110"/>
            <a:ext cx="704955" cy="701245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209923" y="1707654"/>
            <a:ext cx="1255415" cy="12482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7321" y="1707654"/>
            <a:ext cx="1255415" cy="12482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32240" y="1707654"/>
            <a:ext cx="1255415" cy="12482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12</a:t>
            </a:fld>
            <a:endParaRPr lang="ko-KR" altLang="en-US" sz="105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379474" y="1222387"/>
            <a:ext cx="2752366" cy="56630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장점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lvl="1" eaLnBrk="0">
              <a:lnSpc>
                <a:spcPct val="80000"/>
              </a:lnSpc>
            </a:pPr>
            <a:endParaRPr lang="en-US" altLang="ko-KR" sz="1600" b="1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364063" y="374792"/>
            <a:ext cx="3872194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거래시스템 필요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3157" y="3560137"/>
            <a:ext cx="1139112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80000"/>
              </a:lnSpc>
            </a:pPr>
            <a:r>
              <a:rPr lang="ko-KR" altLang="en-US" sz="1600" dirty="0" smtClean="0">
                <a:latin typeface="맑은 고딕" charset="0"/>
                <a:ea typeface="맑은 고딕" charset="0"/>
              </a:rPr>
              <a:t>당일 배송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  <a:p>
            <a:pPr algn="ctr" eaLnBrk="0">
              <a:lnSpc>
                <a:spcPct val="80000"/>
              </a:lnSpc>
            </a:pPr>
            <a:r>
              <a:rPr lang="ko-KR" altLang="en-US" sz="1600" dirty="0" smtClean="0">
                <a:latin typeface="맑은 고딕" charset="0"/>
                <a:ea typeface="맑은 고딕" charset="0"/>
              </a:rPr>
              <a:t>신속 거래</a:t>
            </a:r>
            <a:endParaRPr lang="en-US" altLang="ko-KR" sz="1600" dirty="0"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4934" y="3575853"/>
            <a:ext cx="1368152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80000"/>
              </a:lnSpc>
            </a:pPr>
            <a:r>
              <a:rPr lang="ko-KR" altLang="en-US" sz="1600" dirty="0" smtClean="0">
                <a:latin typeface="맑은 고딕" charset="0"/>
                <a:ea typeface="맑은 고딕" charset="0"/>
              </a:rPr>
              <a:t>안전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43589" y="3425985"/>
            <a:ext cx="14841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/>
            <a:r>
              <a:rPr lang="ko-KR" altLang="en-US" sz="1600" dirty="0" smtClean="0">
                <a:latin typeface="맑은 고딕" charset="0"/>
                <a:ea typeface="맑은 고딕" charset="0"/>
              </a:rPr>
              <a:t>시간 효율성↑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  <a:p>
            <a:pPr eaLnBrk="0"/>
            <a:r>
              <a:rPr lang="ko-KR" altLang="en-US" sz="1600" dirty="0" smtClean="0">
                <a:latin typeface="맑은 고딕" charset="0"/>
                <a:ea typeface="맑은 고딕" charset="0"/>
              </a:rPr>
              <a:t>높은 접근성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  <a:p>
            <a:pPr eaLnBrk="0"/>
            <a:r>
              <a:rPr lang="ko-KR" altLang="en-US" sz="1600" dirty="0" smtClean="0">
                <a:latin typeface="맑은 고딕" charset="0"/>
                <a:ea typeface="맑은 고딕" charset="0"/>
              </a:rPr>
              <a:t>비대면 거래</a:t>
            </a: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eaLnBrk="0"/>
            <a:r>
              <a:rPr lang="ko-KR" altLang="en-US" sz="1600" dirty="0" err="1" smtClean="0">
                <a:latin typeface="맑은 고딕" charset="0"/>
                <a:ea typeface="맑은 고딕" charset="0"/>
              </a:rPr>
              <a:t>단일결제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29559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택배거래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309" y="29701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직거래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3740" y="295593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안전거래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78" b="91753" l="9821" r="89286">
                        <a14:foregroundMark x1="53571" y1="91753" x2="53571" y2="91753"/>
                        <a14:foregroundMark x1="65179" y1="65979" x2="65179" y2="65979"/>
                        <a14:backgroundMark x1="84821" y1="79381" x2="84821" y2="79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4231" y="1846344"/>
            <a:ext cx="1066800" cy="92392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076468" y="1988038"/>
            <a:ext cx="966445" cy="724786"/>
            <a:chOff x="2771800" y="229663"/>
            <a:chExt cx="3594324" cy="269218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1800" y="243102"/>
              <a:ext cx="1912937" cy="2651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59352" y="229663"/>
              <a:ext cx="1306772" cy="2692184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533" y="2004110"/>
            <a:ext cx="704955" cy="701245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209923" y="1707654"/>
            <a:ext cx="1255415" cy="12482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7321" y="1707654"/>
            <a:ext cx="1255415" cy="124828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732240" y="1707654"/>
            <a:ext cx="1255415" cy="12482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9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13</a:t>
            </a:fld>
            <a:endParaRPr lang="ko-KR" altLang="en-US" sz="105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379474" y="1222387"/>
            <a:ext cx="6236970" cy="56630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새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lvl="1" eaLnBrk="0">
              <a:lnSpc>
                <a:spcPct val="80000"/>
              </a:lnSpc>
            </a:pPr>
            <a:endParaRPr lang="en-US" altLang="ko-KR" sz="1600" b="1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364063" y="374792"/>
            <a:ext cx="3872194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거래시스템 필요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35896" y="1414014"/>
            <a:ext cx="2186402" cy="2104302"/>
            <a:chOff x="3927321" y="899496"/>
            <a:chExt cx="2186402" cy="210430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278" b="91753" l="9821" r="89286">
                          <a14:foregroundMark x1="53571" y1="91753" x2="53571" y2="91753"/>
                          <a14:foregroundMark x1="65179" y1="65979" x2="65179" y2="65979"/>
                          <a14:backgroundMark x1="84821" y1="79381" x2="84821" y2="79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062" y="1038186"/>
              <a:ext cx="1066800" cy="923925"/>
            </a:xfrm>
            <a:prstGeom prst="rect">
              <a:avLst/>
            </a:prstGeom>
            <a:ln w="76200">
              <a:noFill/>
            </a:ln>
            <a:scene3d>
              <a:camera prst="isometricOffAxis2Top"/>
              <a:lightRig rig="threePt" dir="t"/>
            </a:scene3d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4277754" y="899496"/>
              <a:ext cx="1255415" cy="1248284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27321" y="1755514"/>
              <a:ext cx="1255415" cy="1248284"/>
              <a:chOff x="3927321" y="1707654"/>
              <a:chExt cx="1255415" cy="1248284"/>
            </a:xfrm>
            <a:scene3d>
              <a:camera prst="isometricOffAxis2Left"/>
              <a:lightRig rig="threePt" dir="t"/>
            </a:scene3d>
          </p:grpSpPr>
          <p:grpSp>
            <p:nvGrpSpPr>
              <p:cNvPr id="29" name="그룹 28"/>
              <p:cNvGrpSpPr/>
              <p:nvPr/>
            </p:nvGrpSpPr>
            <p:grpSpPr>
              <a:xfrm>
                <a:off x="4076468" y="1988038"/>
                <a:ext cx="966445" cy="724786"/>
                <a:chOff x="2771800" y="229663"/>
                <a:chExt cx="3594324" cy="2692184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71800" y="243102"/>
                  <a:ext cx="1912937" cy="2651000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5059352" y="229663"/>
                  <a:ext cx="1306772" cy="2692184"/>
                </a:xfrm>
                <a:prstGeom prst="rect">
                  <a:avLst/>
                </a:prstGeom>
              </p:spPr>
            </p:pic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3927321" y="1707654"/>
                <a:ext cx="1255415" cy="1248284"/>
              </a:xfrm>
              <a:prstGeom prst="roundRect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858308" y="1683506"/>
              <a:ext cx="1255415" cy="1248284"/>
              <a:chOff x="6876256" y="1707654"/>
              <a:chExt cx="1255415" cy="1248284"/>
            </a:xfrm>
            <a:scene3d>
              <a:camera prst="isometricOffAxis2Right"/>
              <a:lightRig rig="threePt" dir="t"/>
            </a:scene3d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0549" y="2004110"/>
                <a:ext cx="704955" cy="701245"/>
              </a:xfrm>
              <a:prstGeom prst="rect">
                <a:avLst/>
              </a:prstGeom>
            </p:spPr>
          </p:pic>
          <p:sp>
            <p:nvSpPr>
              <p:cNvPr id="34" name="모서리가 둥근 직사각형 33"/>
              <p:cNvSpPr/>
              <p:nvPr/>
            </p:nvSpPr>
            <p:spPr>
              <a:xfrm>
                <a:off x="6876256" y="1707654"/>
                <a:ext cx="1255415" cy="1248284"/>
              </a:xfrm>
              <a:prstGeom prst="round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762838" y="3714586"/>
            <a:ext cx="570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세가지 유형의 </a:t>
            </a:r>
            <a:r>
              <a:rPr lang="ko-KR" altLang="en-US" dirty="0" smtClean="0">
                <a:solidFill>
                  <a:schemeClr val="accent5"/>
                </a:solidFill>
              </a:rPr>
              <a:t>장점만</a:t>
            </a:r>
            <a:r>
              <a:rPr lang="ko-KR" altLang="en-US" dirty="0" smtClean="0"/>
              <a:t>을 모은 새로운 거래시스템 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14</a:t>
            </a:fld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092455"/>
            <a:ext cx="5822125" cy="31208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eaLnBrk="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맑은 고딕" charset="0"/>
                <a:ea typeface="맑은 고딕" charset="0"/>
              </a:rPr>
              <a:t>거래방식</a:t>
            </a:r>
            <a:endParaRPr lang="en-US" altLang="ko-KR" sz="1600" b="1" dirty="0">
              <a:latin typeface="맑은 고딕" charset="0"/>
              <a:ea typeface="맑은 고딕" charset="0"/>
            </a:endParaRPr>
          </a:p>
          <a:p>
            <a:pPr marL="457200" eaLnBrk="0"/>
            <a:r>
              <a:rPr lang="en-US" altLang="ko-KR" sz="1600" dirty="0">
                <a:latin typeface="맑은 고딕" charset="0"/>
                <a:ea typeface="맑은 고딕" charset="0"/>
              </a:rPr>
              <a:t>-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스마트컨트랙트를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 통한 </a:t>
            </a:r>
            <a:r>
              <a:rPr lang="ko-KR" altLang="en-US" sz="1600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안전거래</a:t>
            </a:r>
            <a:endParaRPr lang="en-US" altLang="ko-KR" sz="1600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742950" indent="-285750" eaLnBrk="0">
              <a:lnSpc>
                <a:spcPct val="114999"/>
              </a:lnSpc>
              <a:buFont typeface="맑은 고딕"/>
              <a:buChar char="-"/>
            </a:pPr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285750" indent="-285750" eaLnBrk="0">
              <a:buFont typeface="Arial"/>
              <a:buChar char="•"/>
            </a:pPr>
            <a:endParaRPr lang="en-US" altLang="ko-KR" sz="1600" b="1" dirty="0" smtClean="0"/>
          </a:p>
          <a:p>
            <a:pPr marL="285750" indent="-285750" eaLnBrk="0">
              <a:buFont typeface="Arial"/>
              <a:buChar char="•"/>
            </a:pPr>
            <a:endParaRPr lang="en-US" altLang="ko-KR" sz="1600" b="1" dirty="0" smtClean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err="1" smtClean="0"/>
              <a:t>운송방식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en-US" altLang="ko-KR" sz="1600" b="0" strike="noStrike" cap="none" dirty="0" err="1" smtClean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지하철역간</a:t>
            </a: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strike="noStrike" cap="none" dirty="0" smtClean="0">
                <a:latin typeface="맑은 고딕" charset="0"/>
                <a:ea typeface="맑은 고딕" charset="0"/>
              </a:rPr>
              <a:t>택배</a:t>
            </a:r>
            <a:endParaRPr lang="en-US" altLang="ko-KR" sz="1600" b="0" strike="noStrike" cap="none" dirty="0" smtClean="0">
              <a:latin typeface="맑은 고딕" charset="0"/>
              <a:ea typeface="맑은 고딕" charset="0"/>
            </a:endParaRPr>
          </a:p>
          <a:p>
            <a:pPr eaLnBrk="0"/>
            <a:endParaRPr lang="en-US" altLang="ko-KR" sz="1600" dirty="0">
              <a:latin typeface="맑은 고딕" charset="0"/>
              <a:ea typeface="맑은 고딕" charset="0"/>
            </a:endParaRPr>
          </a:p>
          <a:p>
            <a:pPr marL="742950" indent="-285750" eaLnBrk="0">
              <a:lnSpc>
                <a:spcPct val="114999"/>
              </a:lnSpc>
              <a:buFont typeface="맑은 고딕"/>
              <a:buChar char="-"/>
            </a:pP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latin typeface="맑은 고딕" charset="0"/>
                <a:ea typeface="맑은 고딕" charset="0"/>
              </a:rPr>
              <a:t>운송자</a:t>
            </a:r>
            <a:endParaRPr lang="en-US" altLang="ko-KR" sz="1600" b="1" dirty="0">
              <a:latin typeface="맑은 고딕" charset="0"/>
              <a:ea typeface="맑은 고딕" charset="0"/>
            </a:endParaRPr>
          </a:p>
          <a:p>
            <a:pPr marL="742950" lvl="1" indent="-285750" eaLnBrk="0">
              <a:buFontTx/>
              <a:buChar char="-"/>
            </a:pPr>
            <a:r>
              <a:rPr lang="en-US" altLang="ko-KR" sz="1600" dirty="0" err="1" smtClean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누구나</a:t>
            </a:r>
            <a:r>
              <a:rPr lang="en-US" altLang="ko-KR" sz="1600" dirty="0" smtClean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 smtClean="0">
                <a:latin typeface="맑은 고딕" charset="0"/>
                <a:ea typeface="맑은 고딕" charset="0"/>
              </a:rPr>
              <a:t>운송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자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역할을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하고 </a:t>
            </a:r>
            <a:r>
              <a:rPr lang="ko-KR" altLang="en-US" sz="1600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보상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을 받는 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O2O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시스템</a:t>
            </a:r>
            <a:endParaRPr lang="en-US" altLang="ko-KR" sz="16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16" y="3808586"/>
            <a:ext cx="709797" cy="41081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54" y="1231736"/>
            <a:ext cx="704955" cy="70124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24014" y="2193528"/>
            <a:ext cx="961200" cy="1039902"/>
            <a:chOff x="3139341" y="1350481"/>
            <a:chExt cx="1281299" cy="118585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6" b="94479" l="9659" r="89773">
                          <a14:foregroundMark x1="67614" y1="60123" x2="67614" y2="60123"/>
                          <a14:foregroundMark x1="69318" y1="84049" x2="69318" y2="84049"/>
                          <a14:foregroundMark x1="38068" y1="94479" x2="38068" y2="94479"/>
                          <a14:backgroundMark x1="21023" y1="73006" x2="21023" y2="73006"/>
                          <a14:backgroundMark x1="22159" y1="83436" x2="22159" y2="834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92694" y="1350481"/>
              <a:ext cx="1224137" cy="113371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755" b="94245" l="8696" r="88696">
                          <a14:foregroundMark x1="20000" y1="87050" x2="20000" y2="87050"/>
                          <a14:foregroundMark x1="84348" y1="94245" x2="84348" y2="94245"/>
                          <a14:foregroundMark x1="34783" y1="5755" x2="34783" y2="57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3848" y="2112285"/>
              <a:ext cx="393031" cy="41987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755" b="94245" l="8696" r="88696">
                          <a14:foregroundMark x1="20000" y1="87050" x2="20000" y2="87050"/>
                          <a14:foregroundMark x1="84348" y1="94245" x2="84348" y2="94245"/>
                          <a14:foregroundMark x1="34783" y1="5755" x2="34783" y2="57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0541" y="1545305"/>
              <a:ext cx="209753" cy="22408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6" b="93252" l="568" r="89773">
                          <a14:foregroundMark x1="6250" y1="54601" x2="6250" y2="54601"/>
                          <a14:foregroundMark x1="21591" y1="93865" x2="21591" y2="93865"/>
                          <a14:foregroundMark x1="3977" y1="53988" x2="3977" y2="53988"/>
                          <a14:foregroundMark x1="2273" y1="55828" x2="2273" y2="55828"/>
                          <a14:foregroundMark x1="1705" y1="54601" x2="1705" y2="54601"/>
                          <a14:foregroundMark x1="568" y1="55828" x2="568" y2="55828"/>
                        </a14:backgroundRemoval>
                      </a14:imgEffect>
                    </a14:imgLayer>
                  </a14:imgProps>
                </a:ext>
              </a:extLst>
            </a:blip>
            <a:srcRect t="33739" r="55495"/>
            <a:stretch/>
          </p:blipFill>
          <p:spPr>
            <a:xfrm>
              <a:off x="3139341" y="2390383"/>
              <a:ext cx="105852" cy="14595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6" b="93252" l="568" r="89773">
                          <a14:foregroundMark x1="6250" y1="54601" x2="6250" y2="54601"/>
                          <a14:foregroundMark x1="21591" y1="93865" x2="21591" y2="93865"/>
                          <a14:foregroundMark x1="3977" y1="53988" x2="3977" y2="53988"/>
                          <a14:foregroundMark x1="2273" y1="55828" x2="2273" y2="55828"/>
                          <a14:foregroundMark x1="1705" y1="54601" x2="1705" y2="54601"/>
                          <a14:foregroundMark x1="568" y1="55828" x2="568" y2="55828"/>
                        </a14:backgroundRemoval>
                      </a14:imgEffect>
                    </a14:imgLayer>
                  </a14:imgProps>
                </a:ext>
              </a:extLst>
            </a:blip>
            <a:srcRect t="33739" r="55495"/>
            <a:stretch/>
          </p:blipFill>
          <p:spPr>
            <a:xfrm>
              <a:off x="4314788" y="1609557"/>
              <a:ext cx="105852" cy="145955"/>
            </a:xfrm>
            <a:prstGeom prst="rect">
              <a:avLst/>
            </a:prstGeom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651818" y="1079500"/>
            <a:ext cx="1050629" cy="1005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6010" y="2283718"/>
            <a:ext cx="1050629" cy="1005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6010" y="3507854"/>
            <a:ext cx="1050629" cy="10057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56010" y="2171452"/>
            <a:ext cx="69643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51818" y="3397746"/>
            <a:ext cx="69643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스마트컨트랙트기반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O2O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안전거래시스템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88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15</a:t>
            </a:fld>
            <a:endParaRPr lang="ko-KR" altLang="en-US" sz="1800" dirty="0"/>
          </a:p>
        </p:txBody>
      </p:sp>
      <p:sp>
        <p:nvSpPr>
          <p:cNvPr id="3" name="다이아몬드 2"/>
          <p:cNvSpPr/>
          <p:nvPr/>
        </p:nvSpPr>
        <p:spPr>
          <a:xfrm>
            <a:off x="2789555" y="3365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796280" y="36283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147945" y="4603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083935" y="2794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1083945" y="7454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-190500" y="17811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732270" y="110426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637540" y="20447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1187450" y="27158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4925" y="7988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821815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164070" y="221170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560310" y="140271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-324485" y="33642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3602355" y="3302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920240" y="3406775"/>
            <a:ext cx="1738630" cy="1788160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4140200" y="698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507990" y="19685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961255" y="35159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862705" y="323024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1083945" y="4064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07315" y="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7020560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560310" y="1936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3203575" y="33762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4890" y="2691130"/>
            <a:ext cx="2988310" cy="264096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62965" y="353441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61290" y="279400"/>
            <a:ext cx="2898140" cy="255714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8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16</a:t>
            </a:fld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64062" y="1145237"/>
            <a:ext cx="5822125" cy="30469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개념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디지털 </a:t>
            </a:r>
            <a:r>
              <a:rPr lang="ko-KR" altLang="en-US" sz="1600" dirty="0"/>
              <a:t>명령어로 계약을 </a:t>
            </a:r>
            <a:r>
              <a:rPr lang="ko-KR" altLang="en-US" sz="1600" dirty="0" smtClean="0"/>
              <a:t>작성</a:t>
            </a:r>
            <a:endParaRPr lang="en-US" altLang="ko-KR" sz="1600" dirty="0" smtClean="0"/>
          </a:p>
          <a:p>
            <a:pPr lvl="1" eaLnBrk="0"/>
            <a:endParaRPr lang="en-US" altLang="ko-KR" sz="1600" b="1" dirty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장점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자동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즉각 </a:t>
            </a:r>
            <a:r>
              <a:rPr lang="ko-KR" altLang="en-US" sz="1600" dirty="0" smtClean="0"/>
              <a:t>이행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/>
              <a:t>결과 명확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endParaRPr lang="en-US" altLang="ko-KR" sz="1600" b="1" dirty="0" smtClean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한계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(97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년도 당시</a:t>
            </a:r>
            <a:r>
              <a:rPr lang="en-US" altLang="ko-KR" sz="16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무결성 </a:t>
            </a:r>
            <a:r>
              <a:rPr lang="ko-KR" altLang="en-US" sz="1600" dirty="0" err="1" smtClean="0"/>
              <a:t>보안공격에</a:t>
            </a:r>
            <a:r>
              <a:rPr lang="ko-KR" altLang="en-US" sz="1600" dirty="0" smtClean="0"/>
              <a:t> 취약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개념으로만 존재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endParaRPr lang="en-US" altLang="ko-KR" sz="1600" b="1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스마트컨트랙트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381520"/>
            <a:ext cx="597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 Szabo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Nick. "The idea of smart contracts." 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Nick Szabo’s Papers and Concise Tutorials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6 (1997).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17</a:t>
            </a:fld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64062" y="1145237"/>
            <a:ext cx="7088258" cy="280076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비트코인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디지털 서명을 통해 체인이 생성되는 개념의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전자화폐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lvl="1" eaLnBrk="0"/>
            <a:endParaRPr lang="en-US" altLang="ko-KR" sz="1600" b="1" dirty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특징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최초의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스마트컨트랙트</a:t>
            </a:r>
            <a:r>
              <a:rPr lang="ko-KR" altLang="en-US" sz="1600" dirty="0" smtClean="0">
                <a:solidFill>
                  <a:schemeClr val="accent1"/>
                </a:solidFill>
              </a:rPr>
              <a:t> 구현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서명이 다음사람에게 전달될 때 자신의 </a:t>
            </a:r>
            <a:r>
              <a:rPr lang="ko-KR" altLang="en-US" sz="1600" dirty="0" err="1" smtClean="0"/>
              <a:t>공개키를</a:t>
            </a:r>
            <a:r>
              <a:rPr lang="ko-KR" altLang="en-US" sz="1600" dirty="0" smtClean="0"/>
              <a:t> 코인 뒤에 붙임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서로가 서명을 증명하는 구조로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위변조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불가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lvl="1" eaLnBrk="0"/>
            <a:endParaRPr lang="en-US" altLang="ko-KR" sz="1600" b="1" dirty="0" smtClean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한계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비트코인 스크립트는 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사용시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무한루프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가용성 </a:t>
            </a:r>
            <a:r>
              <a:rPr lang="ko-KR" altLang="en-US" sz="1600" dirty="0" err="1" smtClean="0"/>
              <a:t>보안공격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1"/>
                </a:solidFill>
              </a:rPr>
              <a:t>Dos Attack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가능</a:t>
            </a:r>
            <a:endParaRPr lang="en-US" altLang="ko-KR" sz="1600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블록체인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381520"/>
            <a:ext cx="597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Nakamoto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Satoshi. "Bitcoin: A peer-to-peer electronic cash system." (2008).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67823"/>
            <a:ext cx="360040" cy="3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18</a:t>
            </a:fld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64062" y="1145237"/>
            <a:ext cx="8168378" cy="206210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eaLnBrk="0">
              <a:buFont typeface="Arial"/>
              <a:buChar char="•"/>
            </a:pPr>
            <a:r>
              <a:rPr lang="ko-KR" altLang="en-US" sz="1600" b="1" dirty="0" err="1" smtClean="0"/>
              <a:t>이더리움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화폐 </a:t>
            </a:r>
            <a:r>
              <a:rPr lang="ko-KR" altLang="en-US" sz="1600" dirty="0" err="1" smtClean="0"/>
              <a:t>뿐만아니라</a:t>
            </a:r>
            <a:r>
              <a:rPr lang="ko-KR" altLang="en-US" sz="1600" dirty="0" smtClean="0"/>
              <a:t> 계약</a:t>
            </a:r>
            <a:r>
              <a:rPr lang="en-US" altLang="ko-KR" sz="1600" dirty="0" smtClean="0"/>
              <a:t>, SNS </a:t>
            </a:r>
            <a:r>
              <a:rPr lang="ko-KR" altLang="en-US" sz="1600" dirty="0" smtClean="0"/>
              <a:t>등 </a:t>
            </a:r>
            <a:r>
              <a:rPr lang="ko-KR" altLang="en-US" sz="1600" dirty="0" smtClean="0">
                <a:solidFill>
                  <a:schemeClr val="accent1"/>
                </a:solidFill>
              </a:rPr>
              <a:t>다양한 플랫폼에 확장성</a:t>
            </a:r>
            <a:r>
              <a:rPr lang="ko-KR" altLang="en-US" sz="1600" dirty="0" smtClean="0"/>
              <a:t>을 가진 블록체인기술</a:t>
            </a:r>
            <a:endParaRPr lang="en-US" altLang="ko-KR" sz="1600" dirty="0" smtClean="0"/>
          </a:p>
          <a:p>
            <a:pPr lvl="1" eaLnBrk="0"/>
            <a:endParaRPr lang="en-US" altLang="ko-KR" sz="1600" b="1" dirty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특징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err="1">
                <a:solidFill>
                  <a:schemeClr val="accent1"/>
                </a:solidFill>
              </a:rPr>
              <a:t>스마트컨트랙트의</a:t>
            </a:r>
            <a:r>
              <a:rPr lang="ko-KR" altLang="en-US" sz="1600" dirty="0">
                <a:solidFill>
                  <a:schemeClr val="accent1"/>
                </a:solidFill>
              </a:rPr>
              <a:t> 실제 구현</a:t>
            </a:r>
            <a:r>
              <a:rPr lang="ko-KR" altLang="en-US" sz="1600" dirty="0"/>
              <a:t> 가능</a:t>
            </a:r>
            <a:r>
              <a:rPr lang="en-US" altLang="ko-KR" sz="1600" dirty="0" smtClean="0"/>
              <a:t>.</a:t>
            </a:r>
          </a:p>
          <a:p>
            <a:pPr marL="742950" lvl="1" indent="-285750" eaLnBrk="0">
              <a:buFontTx/>
              <a:buChar char="-"/>
            </a:pPr>
            <a:r>
              <a:rPr lang="ko-KR" altLang="en-US" sz="1600" dirty="0"/>
              <a:t>비트코인 스크립트 </a:t>
            </a:r>
            <a:r>
              <a:rPr lang="ko-KR" altLang="en-US" sz="1600" dirty="0" err="1">
                <a:solidFill>
                  <a:schemeClr val="accent1"/>
                </a:solidFill>
              </a:rPr>
              <a:t>반복문</a:t>
            </a:r>
            <a:r>
              <a:rPr lang="ko-KR" altLang="en-US" sz="1600" dirty="0">
                <a:solidFill>
                  <a:schemeClr val="accent1"/>
                </a:solidFill>
              </a:rPr>
              <a:t> 문제 </a:t>
            </a:r>
            <a:r>
              <a:rPr lang="ko-KR" altLang="en-US" sz="1600" dirty="0" smtClean="0">
                <a:solidFill>
                  <a:schemeClr val="accent1"/>
                </a:solidFill>
              </a:rPr>
              <a:t>극복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스크립트의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허용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각 라인 마다 수수료를 발생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수수료의 한계를 설정하여 무한루프방지</a:t>
            </a:r>
            <a:endParaRPr lang="en-US" altLang="ko-KR" sz="1600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블록체인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381520"/>
            <a:ext cx="597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[3]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Buterin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Vitalik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"A next-generation smart contract and decentralized application platform." </a:t>
            </a:r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white paper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(2014).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70" b="96257" l="3101" r="87597">
                        <a14:foregroundMark x1="33333" y1="70588" x2="33333" y2="70588"/>
                        <a14:foregroundMark x1="45736" y1="96257" x2="45736" y2="96257"/>
                        <a14:foregroundMark x1="44961" y1="4813" x2="44961" y2="4813"/>
                        <a14:foregroundMark x1="47287" y1="1604" x2="47287" y2="1604"/>
                        <a14:foregroundMark x1="3101" y1="48663" x2="3101" y2="486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3" y="1095855"/>
            <a:ext cx="216024" cy="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19</a:t>
            </a:fld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64062" y="1145237"/>
            <a:ext cx="8168378" cy="30469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개념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온라인기반으로 오프라인 활동을 일으키는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융합비즈니스 모델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 eaLnBrk="0">
              <a:buFontTx/>
              <a:buChar char="-"/>
            </a:pPr>
            <a:r>
              <a:rPr lang="ko-KR" altLang="en-US" sz="1600" dirty="0" err="1" smtClean="0">
                <a:solidFill>
                  <a:schemeClr val="accent1"/>
                </a:solidFill>
              </a:rPr>
              <a:t>공유경제</a:t>
            </a:r>
            <a:r>
              <a:rPr lang="ko-KR" altLang="en-US" sz="1600" dirty="0" smtClean="0"/>
              <a:t> 시스템과 혼용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endParaRPr lang="en-US" altLang="ko-KR" sz="1600" dirty="0"/>
          </a:p>
          <a:p>
            <a:pPr marL="285750" indent="-285750" eaLnBrk="0">
              <a:buFont typeface="Arial"/>
              <a:buChar char="•"/>
            </a:pPr>
            <a:r>
              <a:rPr lang="ko-KR" altLang="en-US" sz="1600" b="1" dirty="0" smtClean="0"/>
              <a:t>장점</a:t>
            </a:r>
            <a:endParaRPr lang="en-US" altLang="ko-KR" sz="1600" b="1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서비스 비용 절감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자원낭비를 절감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ko-KR" altLang="en-US" sz="1600" dirty="0" smtClean="0"/>
              <a:t>사회 공동 이익에 기여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endParaRPr lang="en-US" altLang="ko-KR" sz="1600" dirty="0" smtClean="0"/>
          </a:p>
          <a:p>
            <a:pPr marL="285750" indent="-285750" eaLnBrk="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상용화 사례</a:t>
            </a:r>
            <a:endParaRPr lang="en-US" altLang="ko-KR" sz="1600" b="1" dirty="0"/>
          </a:p>
          <a:p>
            <a:pPr marL="742950" lvl="1" indent="-285750" eaLnBrk="0">
              <a:buFontTx/>
              <a:buChar char="-"/>
            </a:pPr>
            <a:r>
              <a:rPr lang="en-US" altLang="ko-KR" sz="1600" dirty="0" err="1">
                <a:latin typeface="맑은 고딕" charset="0"/>
                <a:ea typeface="맑은 고딕" charset="0"/>
              </a:rPr>
              <a:t>우버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(Uber,    ):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인근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목적지의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개인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차량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공유</a:t>
            </a:r>
            <a:endParaRPr lang="en-US" altLang="ko-KR" sz="1600" dirty="0" smtClean="0"/>
          </a:p>
          <a:p>
            <a:pPr marL="742950" lvl="1" indent="-285750" eaLnBrk="0">
              <a:buFontTx/>
              <a:buChar char="-"/>
            </a:pPr>
            <a:r>
              <a:rPr lang="en-US" altLang="ko-KR" sz="1600" dirty="0" err="1">
                <a:latin typeface="맑은 고딕" charset="0"/>
                <a:ea typeface="맑은 고딕" charset="0"/>
              </a:rPr>
              <a:t>에어비앤비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(Airbnb,    ):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특정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지역의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개인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숙박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시설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dirty="0" err="1">
                <a:latin typeface="맑은 고딕" charset="0"/>
                <a:ea typeface="맑은 고딕" charset="0"/>
              </a:rPr>
              <a:t>공유</a:t>
            </a:r>
            <a:endParaRPr lang="en-US" altLang="ko-KR" sz="1600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O2O (Online To </a:t>
            </a:r>
            <a:r>
              <a:rPr lang="en-US" altLang="ko-KR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Offilne</a:t>
            </a:r>
            <a:r>
              <a:rPr lang="en-US" altLang="ko-KR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44" y="4381520"/>
            <a:ext cx="597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[4] S. Rhee, K. Rhee,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Competition of Online Platforms in the O2O Industry and Its Welfare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Effect,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Industrial Organization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Research, 2016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 descr="C:/Users/hdgwo/AppData/Roaming/PolarisOffice/ETemp/64548_24538248/fImage44410787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1670" y="3649503"/>
            <a:ext cx="231140" cy="223520"/>
          </a:xfrm>
          <a:prstGeom prst="rect">
            <a:avLst/>
          </a:prstGeom>
          <a:noFill/>
        </p:spPr>
      </p:pic>
      <p:pic>
        <p:nvPicPr>
          <p:cNvPr id="9" name="그림 8" descr="C:/Users/hdgwo/AppData/Roaming/PolarisOffice/ETemp/64548_24538248/fImage21665786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4808" y="3888581"/>
            <a:ext cx="254635" cy="223520"/>
          </a:xfrm>
          <a:prstGeom prst="rect">
            <a:avLst/>
          </a:prstGeom>
          <a:noFill/>
        </p:spPr>
      </p:pic>
      <p:pic>
        <p:nvPicPr>
          <p:cNvPr id="10" name="그림 9" descr="C:/Users/hdgwo/AppData/Roaming/PolarisOffice/ETemp/64548_24538248/fImage6519614496334.png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74939"/>
            <a:ext cx="618313" cy="62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235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6988810" y="2191385"/>
            <a:ext cx="1657350" cy="1572260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4356100" y="-74295"/>
            <a:ext cx="2116455" cy="21062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7164070" y="734060"/>
            <a:ext cx="1979930" cy="191833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4315460" y="2063115"/>
            <a:ext cx="2135505" cy="21062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939790" y="-8255"/>
            <a:ext cx="2114550" cy="21062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4500245" y="3763645"/>
            <a:ext cx="1368425" cy="129222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5464175" y="2647315"/>
            <a:ext cx="2304415" cy="240347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20" y="519430"/>
            <a:ext cx="2304415" cy="23221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2987675" y="5080"/>
            <a:ext cx="1728470" cy="171767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933190" y="2503170"/>
            <a:ext cx="791845" cy="81026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7431405" y="5080"/>
            <a:ext cx="1461135" cy="127063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524115" y="3435985"/>
            <a:ext cx="1619885" cy="161988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ln>
            <a:noFill/>
          </a:ln>
        </p:spPr>
        <p:txBody>
          <a:bodyPr/>
          <a:lstStyle/>
          <a:p>
            <a:pPr algn="l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27405" y="1200150"/>
            <a:ext cx="7859395" cy="339471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시스템제안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운영방안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2</a:t>
            </a:fld>
            <a:endParaRPr lang="ko-KR" altLang="en-US" sz="1800" dirty="0"/>
          </a:p>
        </p:txBody>
      </p:sp>
      <p:sp>
        <p:nvSpPr>
          <p:cNvPr id="18" name="다이아몬드 17"/>
          <p:cNvSpPr/>
          <p:nvPr/>
        </p:nvSpPr>
        <p:spPr>
          <a:xfrm>
            <a:off x="7956550" y="1845945"/>
            <a:ext cx="1187450" cy="127063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4692650" y="1482090"/>
            <a:ext cx="2135505" cy="21062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6450965" y="2795270"/>
            <a:ext cx="2135505" cy="2106295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20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안전거래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4632650"/>
            <a:ext cx="74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[5] Security Trade [Online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]. Available: https://namu.wiki/w/%EC%95%88%EC%A0%84%EA%B1%B0%EB%9E%98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(final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modefiy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2018,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Sep.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23)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4" y="1923581"/>
            <a:ext cx="931189" cy="903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15" y="1951682"/>
            <a:ext cx="930197" cy="901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126298" y="3147279"/>
            <a:ext cx="634915" cy="616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1292" y="1621335"/>
            <a:ext cx="661520" cy="659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54200" y="1966576"/>
            <a:ext cx="890616" cy="1459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572995" y="1971115"/>
            <a:ext cx="902121" cy="1414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05550" y="285500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Alice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0959" y="285801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Bob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smtClean="0"/>
              <a:t>구매자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3598" y="2187666"/>
            <a:ext cx="1071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①물품 등록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22419" y="2187666"/>
            <a:ext cx="109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②금액 지불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84867" y="2257719"/>
            <a:ext cx="18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안전거래사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44251" y="3773092"/>
            <a:ext cx="1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택배사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4034" y="1484475"/>
            <a:ext cx="1240417" cy="215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3199" y="1491598"/>
            <a:ext cx="1240417" cy="21539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8021" y="2418119"/>
            <a:ext cx="315847" cy="23116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754013" y="1523426"/>
            <a:ext cx="1465948" cy="119956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69906" y="3094604"/>
            <a:ext cx="845491" cy="9821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21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안전거래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4632650"/>
            <a:ext cx="74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[5] Security Trade [Online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]. Available: https://namu.wiki/w/%EC%95%88%EC%A0%84%EA%B1%B0%EB%9E%98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(final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modefiy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2018,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Sep.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23)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4" y="1923581"/>
            <a:ext cx="931189" cy="903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15" y="1951682"/>
            <a:ext cx="930197" cy="901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126298" y="3147279"/>
            <a:ext cx="634915" cy="616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151292" y="1621335"/>
            <a:ext cx="661520" cy="659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5550" y="285500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Alice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0959" y="285801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Bob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smtClean="0"/>
              <a:t>구매자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584867" y="2257719"/>
            <a:ext cx="18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Trusted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third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party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안전거래사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4251" y="3773092"/>
            <a:ext cx="1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택배사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4034" y="1484475"/>
            <a:ext cx="1240417" cy="215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3199" y="1491598"/>
            <a:ext cx="1240417" cy="21539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4013" y="1523426"/>
            <a:ext cx="1465948" cy="11995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69906" y="3094604"/>
            <a:ext cx="845491" cy="98215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2681135" y="3148086"/>
            <a:ext cx="843258" cy="131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0089" y="3279126"/>
            <a:ext cx="101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③배송 의뢰</a:t>
            </a:r>
            <a:endParaRPr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4110" y="2105566"/>
            <a:ext cx="295937" cy="2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22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안전거래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4632650"/>
            <a:ext cx="74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[5] Security Trade [Online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]. Available: https://namu.wiki/w/%EC%95%88%EC%A0%84%EA%B1%B0%EB%9E%98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(final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modefiy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2018,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Sep.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23)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4" y="1923581"/>
            <a:ext cx="931189" cy="903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15" y="1951682"/>
            <a:ext cx="930197" cy="901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126298" y="3147279"/>
            <a:ext cx="634915" cy="6166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5550" y="285500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Alice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0959" y="285801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Bob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smtClean="0"/>
              <a:t>구매자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44251" y="3773092"/>
            <a:ext cx="1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택배사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4034" y="1484475"/>
            <a:ext cx="1240417" cy="215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3199" y="1491598"/>
            <a:ext cx="1240417" cy="21539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69906" y="3094604"/>
            <a:ext cx="845491" cy="98215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556078" y="1890834"/>
            <a:ext cx="952468" cy="1310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416371" y="2033844"/>
            <a:ext cx="114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④배송 기록 증명</a:t>
            </a:r>
            <a:endParaRPr lang="ko-KR" altLang="en-US" sz="1200" dirty="0"/>
          </a:p>
        </p:txBody>
      </p:sp>
      <p:sp>
        <p:nvSpPr>
          <p:cNvPr id="32" name="오른쪽 화살표 31"/>
          <p:cNvSpPr/>
          <p:nvPr/>
        </p:nvSpPr>
        <p:spPr>
          <a:xfrm>
            <a:off x="5514288" y="3167077"/>
            <a:ext cx="952468" cy="1310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5410540" y="3351513"/>
            <a:ext cx="114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⑤배송</a:t>
            </a:r>
            <a:endParaRPr lang="ko-KR" altLang="en-US" sz="12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1292" y="1621335"/>
            <a:ext cx="661520" cy="659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84867" y="2257719"/>
            <a:ext cx="18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안전거래사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54013" y="1523426"/>
            <a:ext cx="1465948" cy="119956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4110" y="2105566"/>
            <a:ext cx="295937" cy="2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23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안전거래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4632650"/>
            <a:ext cx="74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[5] Security Trade [Online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]. Available: https://namu.wiki/w/%EC%95%88%EC%A0%84%EA%B1%B0%EB%9E%98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(final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modefiy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2018,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Sep.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23)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4" y="1923581"/>
            <a:ext cx="931189" cy="903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15" y="1951682"/>
            <a:ext cx="930197" cy="901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5550" y="285500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Alice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0959" y="285801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Bob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smtClean="0"/>
              <a:t>구매자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4034" y="1484475"/>
            <a:ext cx="1240417" cy="215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3199" y="1491598"/>
            <a:ext cx="1240417" cy="21539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1292" y="1621335"/>
            <a:ext cx="661520" cy="659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84867" y="2257719"/>
            <a:ext cx="18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안전거래사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54013" y="1523426"/>
            <a:ext cx="1465948" cy="119956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4110" y="2105566"/>
            <a:ext cx="295937" cy="226786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10800000">
            <a:off x="5440136" y="1972006"/>
            <a:ext cx="1044144" cy="1219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25750" y="2108220"/>
            <a:ext cx="125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⑥구매 확정</a:t>
            </a:r>
            <a:endParaRPr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126298" y="3147279"/>
            <a:ext cx="634915" cy="61661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4251" y="3773092"/>
            <a:ext cx="1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택배사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69906" y="3094604"/>
            <a:ext cx="845491" cy="9821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24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 안전거래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관련연구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4632650"/>
            <a:ext cx="746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[5] Security Trade [Online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]. Available: https://namu.wiki/w/%EC%95%88%EC%A0%84%EA%B1%B0%EB%9E%98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(final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modefiy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2018,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Sep.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23)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4" y="1923581"/>
            <a:ext cx="931189" cy="9031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115" y="1951682"/>
            <a:ext cx="930197" cy="901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5550" y="285500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Alice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0959" y="2858012"/>
            <a:ext cx="10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Bob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smtClean="0"/>
              <a:t>구매자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04034" y="1484475"/>
            <a:ext cx="1240417" cy="215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23199" y="1491598"/>
            <a:ext cx="1240417" cy="215394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1292" y="1621335"/>
            <a:ext cx="661520" cy="659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84867" y="2257719"/>
            <a:ext cx="18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안전거래사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54013" y="1523426"/>
            <a:ext cx="1465948" cy="119956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126298" y="3147279"/>
            <a:ext cx="634915" cy="61661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44251" y="3773092"/>
            <a:ext cx="129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택배사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69906" y="3094604"/>
            <a:ext cx="845491" cy="98215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2552273" y="1999291"/>
            <a:ext cx="1052531" cy="1089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33772" y="2137092"/>
            <a:ext cx="126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⑦금액 송금</a:t>
            </a:r>
            <a:endParaRPr lang="ko-KR" altLang="en-US" sz="12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2409" y="2414091"/>
            <a:ext cx="307321" cy="2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25</a:t>
            </a:fld>
            <a:endParaRPr lang="ko-KR" altLang="en-US" sz="1800" dirty="0"/>
          </a:p>
        </p:txBody>
      </p:sp>
      <p:sp>
        <p:nvSpPr>
          <p:cNvPr id="3" name="다이아몬드 2"/>
          <p:cNvSpPr/>
          <p:nvPr/>
        </p:nvSpPr>
        <p:spPr>
          <a:xfrm>
            <a:off x="2789555" y="3365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796280" y="36283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147945" y="4603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083935" y="2794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1083945" y="7454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-190500" y="17811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732270" y="110426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637540" y="20447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1187450" y="27158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4925" y="7988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821815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164070" y="221170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560310" y="140271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-324485" y="33642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3602355" y="3302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920240" y="3406775"/>
            <a:ext cx="1738630" cy="1788160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4140200" y="698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507990" y="19685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961255" y="35159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862705" y="323024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1083945" y="4064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07315" y="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7020560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560310" y="1936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3203575" y="33762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4890" y="2691130"/>
            <a:ext cx="2988310" cy="264096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62965" y="353441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61290" y="279400"/>
            <a:ext cx="2898140" cy="255714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26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스마트컨트랙트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Bob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 smtClean="0"/>
                <a:t>구매자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>
            <a:lum bright="70000" contrast="-70000"/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lum bright="70000" contrast="-70000"/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2032727" y="1865336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853160" y="2013505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①물품 등록</a:t>
            </a:r>
            <a:endParaRPr lang="ko-KR" altLang="en-US" sz="1200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5816285" y="1859416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00928" y="2019934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②비용 지불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2415322" y="2392248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23480" y="2552372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③ </a:t>
            </a:r>
            <a:r>
              <a:rPr lang="en-US" altLang="ko-KR" sz="1200" dirty="0" smtClean="0"/>
              <a:t>P</a:t>
            </a:r>
            <a:r>
              <a:rPr lang="en-US" altLang="ko-KR" sz="1200" dirty="0"/>
              <a:t>·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부여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(Alpha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(Beta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whoever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1">
            <a:lum bright="70000" contrast="-70000"/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Charlie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운송인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037" y="2238381"/>
            <a:ext cx="316217" cy="2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27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스마트컨트랙트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Bob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 smtClean="0"/>
                <a:t>구매자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1802915" y="3159727"/>
            <a:ext cx="654163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84371" y="3339078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④물품 보관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7027" y="1920142"/>
            <a:ext cx="403378" cy="30912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Charlie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운송인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7" name="오른쪽 화살표 46"/>
          <p:cNvSpPr/>
          <p:nvPr/>
        </p:nvSpPr>
        <p:spPr>
          <a:xfrm rot="5400000">
            <a:off x="3468005" y="3393486"/>
            <a:ext cx="1444219" cy="1251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85078" y="3535282"/>
            <a:ext cx="101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⑤</a:t>
            </a:r>
            <a:r>
              <a:rPr lang="ko-KR" altLang="en-US" sz="1200" dirty="0" err="1" smtClean="0"/>
              <a:t>운송요청</a:t>
            </a:r>
            <a:endParaRPr lang="ko-KR" altLang="en-US" sz="1200" dirty="0"/>
          </a:p>
        </p:txBody>
      </p:sp>
      <p:sp>
        <p:nvSpPr>
          <p:cNvPr id="51" name="오른쪽 화살표 50"/>
          <p:cNvSpPr/>
          <p:nvPr/>
        </p:nvSpPr>
        <p:spPr>
          <a:xfrm rot="16200000">
            <a:off x="4705412" y="3977105"/>
            <a:ext cx="288906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837027" y="3987067"/>
            <a:ext cx="101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⑥수락</a:t>
            </a:r>
            <a:endParaRPr lang="ko-KR" altLang="en-US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>
            <a:lum bright="70000" contrast="-70000"/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IoT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(Alpha</a:t>
            </a:r>
          </a:p>
          <a:p>
            <a:pPr algn="ctr"/>
            <a:r>
              <a:rPr lang="en-US" altLang="ko-KR" sz="1000" dirty="0" smtClean="0"/>
              <a:t>Station)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(Beta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85078" y="1059582"/>
            <a:ext cx="0" cy="39528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868144" y="1059582"/>
            <a:ext cx="0" cy="39528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whoever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78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28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Trusted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third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party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100" dirty="0" err="1" smtClean="0">
                <a:solidFill>
                  <a:schemeClr val="bg1">
                    <a:lumMod val="75000"/>
                  </a:schemeClr>
                </a:solidFill>
              </a:rPr>
              <a:t>스마트컨트랙트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Bob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 smtClean="0"/>
                <a:t>구매자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7027" y="1920142"/>
            <a:ext cx="403378" cy="30912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Charlie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운송인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IoT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(Alpha</a:t>
            </a:r>
          </a:p>
          <a:p>
            <a:pPr algn="ctr"/>
            <a:r>
              <a:rPr lang="en-US" altLang="ko-KR" sz="1000" dirty="0" smtClean="0"/>
              <a:t>Station)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IoT</a:t>
            </a:r>
            <a:r>
              <a:rPr lang="ko-KR" altLang="en-US" sz="1000" dirty="0" smtClean="0"/>
              <a:t>보관함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(Beta</a:t>
            </a:r>
          </a:p>
          <a:p>
            <a:pPr algn="ctr"/>
            <a:r>
              <a:rPr lang="en-US" altLang="ko-KR" sz="1000" dirty="0" smtClean="0"/>
              <a:t>Station)</a:t>
            </a:r>
            <a:endParaRPr lang="ko-KR" altLang="en-US" sz="1000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3411817" y="3358131"/>
            <a:ext cx="654163" cy="1155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121223" y="3320925"/>
            <a:ext cx="654163" cy="1155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9766" y="3459361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⑦</a:t>
            </a:r>
            <a:r>
              <a:rPr lang="ko-KR" altLang="en-US" sz="1200" smtClean="0"/>
              <a:t>물품 수령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778394" y="3435527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⑧운송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whoever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29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Bob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 smtClean="0"/>
                <a:t>구매자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lum bright="70000" contrast="-70000"/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(Alpha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/>
              <a:t>IoT</a:t>
            </a:r>
            <a:r>
              <a:rPr lang="ko-KR" altLang="en-US" sz="1000" dirty="0" smtClean="0"/>
              <a:t>보관함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(Beta</a:t>
            </a:r>
          </a:p>
          <a:p>
            <a:pPr algn="ctr"/>
            <a:r>
              <a:rPr lang="en-US" altLang="ko-KR" sz="1000" dirty="0" smtClean="0"/>
              <a:t>Station)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10800000">
            <a:off x="6851309" y="3149139"/>
            <a:ext cx="654163" cy="171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95122" y="3343668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⑩수령</a:t>
            </a:r>
            <a:endParaRPr lang="ko-KR" altLang="en-US" sz="12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lum bright="70000" contrast="-70000"/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Charlie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운송인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스마트컨트랙트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7027" y="1920142"/>
            <a:ext cx="403378" cy="309121"/>
          </a:xfrm>
          <a:prstGeom prst="rect">
            <a:avLst/>
          </a:prstGeom>
        </p:spPr>
      </p:pic>
      <p:sp>
        <p:nvSpPr>
          <p:cNvPr id="60" name="오른쪽 화살표 59"/>
          <p:cNvSpPr/>
          <p:nvPr/>
        </p:nvSpPr>
        <p:spPr>
          <a:xfrm>
            <a:off x="5809808" y="2007428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84042" y="2207264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⑨</a:t>
            </a:r>
            <a:r>
              <a:rPr lang="en-US" altLang="ko-KR" sz="1200" dirty="0"/>
              <a:t> P·W</a:t>
            </a:r>
            <a:r>
              <a:rPr lang="ko-KR" altLang="en-US" sz="1200" dirty="0"/>
              <a:t>부여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whoever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5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3</a:t>
            </a:fld>
            <a:endParaRPr lang="ko-KR" altLang="en-US" sz="1800" dirty="0"/>
          </a:p>
        </p:txBody>
      </p:sp>
      <p:sp>
        <p:nvSpPr>
          <p:cNvPr id="3" name="다이아몬드 2"/>
          <p:cNvSpPr/>
          <p:nvPr/>
        </p:nvSpPr>
        <p:spPr>
          <a:xfrm>
            <a:off x="2789555" y="3365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796280" y="36283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147945" y="4603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083935" y="2794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1083945" y="7454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-190500" y="17811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732270" y="110426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637540" y="20447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1187450" y="27158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4925" y="7988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821815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164070" y="221170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560310" y="140271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-324485" y="33642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3602355" y="3302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920240" y="3406775"/>
            <a:ext cx="1738630" cy="1788160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4140200" y="698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507990" y="19685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961255" y="35159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862705" y="323024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1083945" y="4064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07315" y="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7020560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560310" y="1936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3203575" y="33762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4890" y="2691130"/>
            <a:ext cx="2988310" cy="264096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62965" y="353441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61290" y="279400"/>
            <a:ext cx="2898140" cy="255714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30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Bob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 smtClean="0"/>
                <a:t>구매자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lum bright="70000" contrast="-70000"/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lum bright="70000" contrast="-70000"/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(Alpha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(Beta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lum bright="70000" contrast="-70000"/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Charlie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운송인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스마트컨트랙트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7027" y="1920142"/>
            <a:ext cx="403378" cy="309121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 rot="10800000">
            <a:off x="5809808" y="2007428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84042" y="2207264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⑪구매확정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whoever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31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시나리오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41118" y="2010502"/>
            <a:ext cx="1339081" cy="1285600"/>
            <a:chOff x="7578332" y="2381621"/>
            <a:chExt cx="1339081" cy="12856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856520" y="2431645"/>
              <a:ext cx="741473" cy="75270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78332" y="3157313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Bob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구매자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63383" y="2381621"/>
              <a:ext cx="1127746" cy="12856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3099" y="2037399"/>
            <a:ext cx="1339081" cy="1285600"/>
            <a:chOff x="381169" y="2381621"/>
            <a:chExt cx="1339081" cy="12856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287" y="2498569"/>
              <a:ext cx="675313" cy="68578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81169" y="3169687"/>
              <a:ext cx="1339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Alice</a:t>
              </a:r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판매자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9666" y="2381621"/>
              <a:ext cx="1127746" cy="1285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27529" y="4197758"/>
            <a:ext cx="926542" cy="60401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lum bright="70000" contrast="-70000"/>
            <a:extLst/>
          </a:blip>
          <a:stretch>
            <a:fillRect/>
          </a:stretch>
        </p:blipFill>
        <p:spPr>
          <a:xfrm>
            <a:off x="2530188" y="3149139"/>
            <a:ext cx="531962" cy="57341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lum bright="70000" contrast="-70000"/>
            <a:extLst/>
          </a:blip>
          <a:stretch>
            <a:fillRect/>
          </a:stretch>
        </p:blipFill>
        <p:spPr>
          <a:xfrm>
            <a:off x="6123963" y="3149139"/>
            <a:ext cx="531962" cy="57341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08294" y="3666080"/>
            <a:ext cx="77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(Alpha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64444" y="3689758"/>
            <a:ext cx="807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보관함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(Beta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Station)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086635" y="1248597"/>
            <a:ext cx="1057202" cy="894236"/>
            <a:chOff x="4090862" y="957434"/>
            <a:chExt cx="1662718" cy="1457674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3434620" y="2167771"/>
            <a:ext cx="23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Trusted </a:t>
            </a:r>
            <a:r>
              <a:rPr lang="en-US" altLang="ko-KR" sz="1200" dirty="0"/>
              <a:t>third </a:t>
            </a:r>
            <a:r>
              <a:rPr lang="en-US" altLang="ko-KR" sz="1200" dirty="0" smtClean="0"/>
              <a:t>party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스마트컨트랙트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842611" y="1221369"/>
            <a:ext cx="1521478" cy="140806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2254659" y="2070176"/>
            <a:ext cx="1137435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80903" y="2672580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⑬보상지급</a:t>
            </a:r>
            <a:endParaRPr lang="ko-KR" altLang="en-US" sz="1200" dirty="0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4511626" y="2730388"/>
            <a:ext cx="310803" cy="195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14544" y="2366338"/>
            <a:ext cx="1368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⑫금액 송금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51044" y="3013405"/>
            <a:ext cx="537191" cy="546256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4286997" y="2989943"/>
            <a:ext cx="715919" cy="8838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43863" y="347372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/>
              <a:t>Charlie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운송인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667" b="92000" l="8974" r="89744">
                        <a14:foregroundMark x1="43590" y1="5333" x2="43590" y2="5333"/>
                        <a14:foregroundMark x1="47436" y1="92000" x2="47436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7294" y="2270186"/>
            <a:ext cx="450156" cy="432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7883" y="2661664"/>
            <a:ext cx="269466" cy="24652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047365" y="4766240"/>
            <a:ext cx="10964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whoever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32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비교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7595" y="3453336"/>
            <a:ext cx="268035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/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느린배송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범죄취약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42547" y="25704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택배거래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78" b="91753" l="9821" r="89286">
                        <a14:foregroundMark x1="53571" y1="91753" x2="53571" y2="91753"/>
                        <a14:foregroundMark x1="65179" y1="65979" x2="65179" y2="65979"/>
                        <a14:backgroundMark x1="84821" y1="79381" x2="84821" y2="79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7146" y="1460876"/>
            <a:ext cx="1066800" cy="923925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1692838" y="1322186"/>
            <a:ext cx="1255415" cy="124828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203598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356480" y="1540904"/>
            <a:ext cx="1057202" cy="894236"/>
            <a:chOff x="4090862" y="957434"/>
            <a:chExt cx="1662718" cy="145767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715941" y="2625179"/>
            <a:ext cx="230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스마트컨트랙트</a:t>
            </a:r>
            <a:endParaRPr lang="en-US" altLang="ko-KR" sz="1400" b="1" dirty="0"/>
          </a:p>
          <a:p>
            <a:pPr algn="ctr"/>
            <a:r>
              <a:rPr lang="en-US" altLang="ko-KR" sz="1400" b="1" dirty="0" smtClean="0"/>
              <a:t>O2O </a:t>
            </a:r>
            <a:r>
              <a:rPr lang="ko-KR" altLang="en-US" sz="1400" b="1" dirty="0" smtClean="0"/>
              <a:t>안전거래</a:t>
            </a:r>
            <a:endParaRPr lang="ko-KR" altLang="en-US" sz="14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45487" y="1381184"/>
            <a:ext cx="1255415" cy="12482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356480" y="3453336"/>
            <a:ext cx="1000972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/>
            <a:r>
              <a:rPr lang="ko-KR" altLang="en-US" sz="1600" b="1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당일배송</a:t>
            </a: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algn="ctr" eaLnBrk="0"/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algn="ctr" eaLnBrk="0">
              <a:lnSpc>
                <a:spcPct val="80000"/>
              </a:lnSpc>
            </a:pPr>
            <a:r>
              <a:rPr lang="ko-KR" altLang="en-US" sz="1600" b="1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안전</a:t>
            </a: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331640" y="3148399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4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33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비교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203598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356480" y="1540904"/>
            <a:ext cx="1057202" cy="894236"/>
            <a:chOff x="4090862" y="957434"/>
            <a:chExt cx="1662718" cy="145767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715941" y="2625179"/>
            <a:ext cx="230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스마트컨트랙트</a:t>
            </a:r>
            <a:endParaRPr lang="en-US" altLang="ko-KR" sz="1400" b="1" dirty="0"/>
          </a:p>
          <a:p>
            <a:pPr algn="ctr"/>
            <a:r>
              <a:rPr lang="en-US" altLang="ko-KR" sz="1400" b="1" dirty="0" smtClean="0"/>
              <a:t>O2O </a:t>
            </a:r>
            <a:r>
              <a:rPr lang="ko-KR" altLang="en-US" sz="1400" b="1" dirty="0" smtClean="0"/>
              <a:t>안전거래</a:t>
            </a:r>
            <a:endParaRPr lang="ko-KR" altLang="en-US" sz="14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45487" y="1381184"/>
            <a:ext cx="1255415" cy="12482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45020" y="3305603"/>
            <a:ext cx="27092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8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시간제약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공간접근성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대면거래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13899" y="25846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직거래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831058" y="1602570"/>
            <a:ext cx="966445" cy="724786"/>
            <a:chOff x="2771800" y="229663"/>
            <a:chExt cx="3594324" cy="269218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71800" y="243102"/>
              <a:ext cx="1912937" cy="2651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5059352" y="229663"/>
              <a:ext cx="1306772" cy="2692184"/>
            </a:xfrm>
            <a:prstGeom prst="rect">
              <a:avLst/>
            </a:prstGeom>
          </p:spPr>
        </p:pic>
      </p:grpSp>
      <p:sp>
        <p:nvSpPr>
          <p:cNvPr id="24" name="모서리가 둥근 직사각형 23"/>
          <p:cNvSpPr/>
          <p:nvPr/>
        </p:nvSpPr>
        <p:spPr>
          <a:xfrm>
            <a:off x="1681911" y="1322186"/>
            <a:ext cx="1255415" cy="124828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33200" y="3305603"/>
            <a:ext cx="27092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80000"/>
              </a:lnSpc>
            </a:pPr>
            <a:r>
              <a:rPr lang="ko-KR" altLang="en-US" sz="1600" b="1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시간제약</a:t>
            </a:r>
            <a:r>
              <a:rPr lang="en-US" altLang="ko-KR" sz="1600" b="1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X</a:t>
            </a: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b="1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높은접근성</a:t>
            </a: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b="1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비대면거래</a:t>
            </a: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331640" y="3148399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34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비교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356480" y="1540904"/>
            <a:ext cx="1057202" cy="894236"/>
            <a:chOff x="4090862" y="957434"/>
            <a:chExt cx="1662718" cy="145767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40" b="96460" l="7752" r="91473">
                          <a14:foregroundMark x1="37209" y1="15929" x2="37209" y2="15929"/>
                          <a14:foregroundMark x1="48837" y1="3540" x2="48837" y2="3540"/>
                          <a14:foregroundMark x1="80620" y1="35398" x2="80620" y2="35398"/>
                          <a14:foregroundMark x1="91473" y1="53097" x2="91473" y2="53097"/>
                          <a14:foregroundMark x1="58915" y1="93805" x2="58915" y2="93805"/>
                          <a14:foregroundMark x1="47287" y1="96460" x2="47287" y2="96460"/>
                          <a14:foregroundMark x1="31783" y1="61062" x2="31783" y2="61062"/>
                          <a14:foregroundMark x1="34109" y1="31858" x2="34109" y2="31858"/>
                          <a14:foregroundMark x1="65891" y1="32743" x2="65891" y2="32743"/>
                          <a14:foregroundMark x1="68992" y1="60177" x2="68992" y2="601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0862" y="957434"/>
              <a:ext cx="1662718" cy="1457674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361" b="94118" l="8772" r="90351">
                          <a14:foregroundMark x1="21053" y1="16807" x2="21053" y2="16807"/>
                          <a14:foregroundMark x1="70175" y1="12605" x2="70175" y2="12605"/>
                          <a14:foregroundMark x1="91228" y1="35294" x2="91228" y2="35294"/>
                          <a14:foregroundMark x1="50877" y1="94118" x2="50877" y2="94118"/>
                          <a14:foregroundMark x1="64035" y1="69748" x2="64035" y2="69748"/>
                          <a14:foregroundMark x1="84211" y1="42857" x2="85088" y2="39496"/>
                          <a14:foregroundMark x1="64912" y1="23529" x2="64912" y2="23529"/>
                          <a14:foregroundMark x1="38596" y1="18487" x2="38596" y2="18487"/>
                          <a14:foregroundMark x1="29825" y1="25210" x2="29825" y2="25210"/>
                          <a14:foregroundMark x1="24561" y1="39496" x2="24561" y2="41176"/>
                          <a14:foregroundMark x1="33333" y1="60504" x2="34211" y2="61345"/>
                          <a14:foregroundMark x1="39474" y1="72269" x2="42105" y2="73109"/>
                          <a14:foregroundMark x1="49123" y1="73109" x2="51754" y2="73109"/>
                          <a14:foregroundMark x1="71930" y1="49580" x2="71930" y2="47899"/>
                          <a14:foregroundMark x1="71930" y1="38655" x2="70175" y2="36134"/>
                          <a14:foregroundMark x1="69298" y1="27731" x2="65789" y2="26050"/>
                          <a14:foregroundMark x1="51754" y1="38655" x2="51754" y2="38655"/>
                          <a14:foregroundMark x1="50000" y1="53782" x2="50000" y2="53782"/>
                          <a14:foregroundMark x1="50000" y1="3361" x2="50000" y2="3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1969" y="1307590"/>
              <a:ext cx="619970" cy="647162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715941" y="2625179"/>
            <a:ext cx="230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스마트컨트랙트</a:t>
            </a:r>
            <a:endParaRPr lang="en-US" altLang="ko-KR" sz="1400" b="1" dirty="0"/>
          </a:p>
          <a:p>
            <a:pPr algn="ctr"/>
            <a:r>
              <a:rPr lang="en-US" altLang="ko-KR" sz="1400" b="1" dirty="0" smtClean="0"/>
              <a:t>O2O </a:t>
            </a:r>
            <a:r>
              <a:rPr lang="ko-KR" altLang="en-US" sz="1400" b="1" dirty="0" smtClean="0"/>
              <a:t>안전거래</a:t>
            </a:r>
            <a:endParaRPr lang="ko-KR" altLang="en-US" sz="14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45487" y="1381184"/>
            <a:ext cx="1255415" cy="12482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56480" y="3299362"/>
            <a:ext cx="27092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80000"/>
              </a:lnSpc>
            </a:pPr>
            <a:r>
              <a:rPr lang="ko-KR" altLang="en-US" sz="1600" b="1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저비용</a:t>
            </a: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b="1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단일결제</a:t>
            </a:r>
            <a:endParaRPr lang="en-US" altLang="ko-KR" sz="1600" b="1" dirty="0" smtClean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b="1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신속거래</a:t>
            </a:r>
            <a:endParaRPr lang="en-US" altLang="ko-KR" sz="1600" b="1" dirty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331640" y="3148399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854398" y="3311339"/>
            <a:ext cx="2376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8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고비용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이중결제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eaLnBrk="0">
              <a:lnSpc>
                <a:spcPct val="8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느린거래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3180" y="25704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안전거래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5973" y="1618642"/>
            <a:ext cx="704955" cy="70124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691680" y="1322186"/>
            <a:ext cx="1255415" cy="124828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644008" y="1203598"/>
            <a:ext cx="0" cy="3456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운영방안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35</a:t>
            </a:fld>
            <a:endParaRPr lang="ko-KR" altLang="en-US" sz="1800" dirty="0"/>
          </a:p>
        </p:txBody>
      </p:sp>
      <p:sp>
        <p:nvSpPr>
          <p:cNvPr id="3" name="다이아몬드 2"/>
          <p:cNvSpPr/>
          <p:nvPr/>
        </p:nvSpPr>
        <p:spPr>
          <a:xfrm>
            <a:off x="2789555" y="3365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796280" y="36283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147945" y="4603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083935" y="2794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1083945" y="7454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-190500" y="17811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732270" y="110426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637540" y="20447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1187450" y="27158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4925" y="7988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821815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164070" y="221170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560310" y="140271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-324485" y="33642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3602355" y="3302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920240" y="3406775"/>
            <a:ext cx="1738630" cy="1788160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4140200" y="698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507990" y="19685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961255" y="35159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862705" y="323024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1083945" y="4064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07315" y="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7020560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560310" y="1936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3203575" y="33762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4890" y="2691130"/>
            <a:ext cx="2988310" cy="264096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62965" y="353441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61290" y="279400"/>
            <a:ext cx="2898140" cy="255714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36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en-US" altLang="ko-KR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보관함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66157" y="5308054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9812" y="2586605"/>
            <a:ext cx="3571305" cy="23181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3568" y="1083576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역할</a:t>
            </a:r>
            <a:endParaRPr lang="en-US" altLang="ko-KR" sz="1600" b="1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앱과 연동되어 요청 물품 보관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요청 앱에 </a:t>
            </a:r>
            <a:r>
              <a:rPr lang="en-US" altLang="ko-KR" sz="1600" dirty="0" smtClean="0"/>
              <a:t>P·W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운영</a:t>
            </a:r>
            <a:endParaRPr lang="en-US" altLang="ko-KR" sz="1600" b="1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ko-KR" altLang="en-US" sz="1600" dirty="0" smtClean="0"/>
              <a:t>거점 지하철역에 설치 운영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9646" y="3075806"/>
            <a:ext cx="382671" cy="43204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0072" y="2625144"/>
            <a:ext cx="382671" cy="43204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743" y="3683958"/>
            <a:ext cx="382671" cy="43204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562" y="3741470"/>
            <a:ext cx="38267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3590" y="3717641"/>
            <a:ext cx="382671" cy="43204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7353" y="3385296"/>
            <a:ext cx="382671" cy="43204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878" y="3113419"/>
            <a:ext cx="382671" cy="43204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43" y="3086953"/>
            <a:ext cx="382671" cy="43204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2590" y="3075806"/>
            <a:ext cx="382671" cy="43204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599" y="3545467"/>
            <a:ext cx="382671" cy="43204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8736" y="3937192"/>
            <a:ext cx="382671" cy="43204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2466" y="3282173"/>
            <a:ext cx="382671" cy="43204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1102" y="2748297"/>
            <a:ext cx="382671" cy="43204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6875" y="2980342"/>
            <a:ext cx="382671" cy="43204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6153" y="2526423"/>
            <a:ext cx="382671" cy="43204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3581" y="4077154"/>
            <a:ext cx="382671" cy="43204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1710" y="4225103"/>
            <a:ext cx="382671" cy="432048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2544" y="3850316"/>
            <a:ext cx="382671" cy="43204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4" y1="81429" x2="46774" y2="81429"/>
                        <a14:foregroundMark x1="46774" y1="81429" x2="46774" y2="81429"/>
                        <a14:foregroundMark x1="46774" y1="82857" x2="46774" y2="82857"/>
                        <a14:backgroundMark x1="32258" y1="82857" x2="32258" y2="82857"/>
                        <a14:backgroundMark x1="41935" y1="81429" x2="41935" y2="81429"/>
                        <a14:backgroundMark x1="45161" y1="84286" x2="45161" y2="84286"/>
                        <a14:backgroundMark x1="45161" y1="82857" x2="45161" y2="8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1233" y="4423463"/>
            <a:ext cx="38267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4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37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신뢰할만한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운송자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66157" y="5308054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4189" y="1568439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최초 등록사항</a:t>
            </a:r>
            <a:endParaRPr lang="en-US" altLang="ko-KR" sz="16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개인인적사항 확인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범죄 경력 확인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평판 시스템</a:t>
            </a:r>
            <a:endParaRPr lang="en-US" altLang="ko-KR" sz="16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판매자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구매자가 </a:t>
            </a:r>
            <a:r>
              <a:rPr lang="ko-KR" altLang="en-US" sz="1600" dirty="0" err="1" smtClean="0"/>
              <a:t>운송자를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chemeClr val="accent1"/>
                </a:solidFill>
              </a:rPr>
              <a:t>평가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 smtClean="0"/>
              <a:t>운송자의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chemeClr val="accent1"/>
                </a:solidFill>
              </a:rPr>
              <a:t>평가점수 공개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한달내 같은 이유로 낮은 점수를 받은 </a:t>
            </a:r>
            <a:r>
              <a:rPr lang="ko-KR" altLang="en-US" sz="1600" dirty="0" err="1" smtClean="0"/>
              <a:t>운송자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chemeClr val="accent1"/>
                </a:solidFill>
              </a:rPr>
              <a:t>경고조치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경고 횟수 누적 시 </a:t>
            </a:r>
            <a:r>
              <a:rPr lang="ko-KR" altLang="en-US" sz="1600" dirty="0" smtClean="0">
                <a:solidFill>
                  <a:schemeClr val="accent1"/>
                </a:solidFill>
              </a:rPr>
              <a:t>자격박탈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64075"/>
            <a:ext cx="897035" cy="90136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770829" y="3091384"/>
            <a:ext cx="934985" cy="916802"/>
            <a:chOff x="1491615" y="3665855"/>
            <a:chExt cx="417956" cy="369570"/>
          </a:xfrm>
        </p:grpSpPr>
        <p:sp>
          <p:nvSpPr>
            <p:cNvPr id="30" name="도형 43"/>
            <p:cNvSpPr>
              <a:spLocks/>
            </p:cNvSpPr>
            <p:nvPr/>
          </p:nvSpPr>
          <p:spPr>
            <a:xfrm>
              <a:off x="1540510" y="3757930"/>
              <a:ext cx="251460" cy="26162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44"/>
            <p:cNvSpPr>
              <a:spLocks/>
            </p:cNvSpPr>
            <p:nvPr/>
          </p:nvSpPr>
          <p:spPr>
            <a:xfrm>
              <a:off x="1605280" y="3665855"/>
              <a:ext cx="123190" cy="12065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45"/>
            <p:cNvSpPr>
              <a:spLocks/>
            </p:cNvSpPr>
            <p:nvPr/>
          </p:nvSpPr>
          <p:spPr>
            <a:xfrm>
              <a:off x="1491615" y="3890645"/>
              <a:ext cx="340360" cy="14478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46"/>
            <p:cNvSpPr>
              <a:spLocks/>
            </p:cNvSpPr>
            <p:nvPr/>
          </p:nvSpPr>
          <p:spPr>
            <a:xfrm>
              <a:off x="1537970" y="3923665"/>
              <a:ext cx="66040" cy="71120"/>
            </a:xfrm>
            <a:prstGeom prst="star5">
              <a:avLst/>
            </a:prstGeom>
            <a:solidFill>
              <a:srgbClr val="FCCC00"/>
            </a:solidFill>
            <a:ln w="12700" cap="flat" cmpd="sng">
              <a:solidFill>
                <a:srgbClr val="FCCC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47"/>
            <p:cNvSpPr txBox="1">
              <a:spLocks/>
            </p:cNvSpPr>
            <p:nvPr/>
          </p:nvSpPr>
          <p:spPr>
            <a:xfrm>
              <a:off x="1528571" y="3899637"/>
              <a:ext cx="381000" cy="12458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 smtClean="0">
                  <a:latin typeface="맑은 고딕" charset="0"/>
                  <a:ea typeface="맑은 고딕" charset="0"/>
                </a:rPr>
                <a:t>4.3</a:t>
              </a:r>
              <a:endParaRPr lang="ko-KR" altLang="en-US" sz="14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611560" y="2715766"/>
            <a:ext cx="75513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38</a:t>
            </a:fld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062" y="374792"/>
            <a:ext cx="7520305" cy="389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손해 과실</a:t>
            </a:r>
            <a:endParaRPr lang="ko-KR" alt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6895" y="86573"/>
            <a:ext cx="12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운영방안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66157" y="5308054"/>
            <a:ext cx="67687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16978" y="2771184"/>
            <a:ext cx="1058548" cy="776331"/>
            <a:chOff x="863588" y="3142134"/>
            <a:chExt cx="1152128" cy="9130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0" b="97778" l="8654" r="88462">
                          <a14:foregroundMark x1="41346" y1="18519" x2="41346" y2="18519"/>
                          <a14:foregroundMark x1="34615" y1="85926" x2="34615" y2="85926"/>
                          <a14:foregroundMark x1="69231" y1="82963" x2="69231" y2="82963"/>
                          <a14:foregroundMark x1="69231" y1="94815" x2="69231" y2="94815"/>
                          <a14:foregroundMark x1="30769" y1="92593" x2="30769" y2="92593"/>
                          <a14:foregroundMark x1="30769" y1="97778" x2="30769" y2="97778"/>
                          <a14:foregroundMark x1="52885" y1="88148" x2="52885" y2="88148"/>
                          <a14:foregroundMark x1="51923" y1="78519" x2="51923" y2="78519"/>
                          <a14:foregroundMark x1="50000" y1="57037" x2="50000" y2="57037"/>
                        </a14:backgroundRemoval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34320" y="3142134"/>
              <a:ext cx="463674" cy="60188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63588" y="374740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변심</a:t>
              </a:r>
              <a:endParaRPr lang="ko-KR" altLang="en-US" sz="16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11155" y="4138661"/>
            <a:ext cx="1058548" cy="26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사기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36" b="89286" l="10000" r="98571">
                        <a14:foregroundMark x1="19286" y1="15179" x2="19286" y2="15179"/>
                        <a14:foregroundMark x1="32143" y1="23214" x2="32143" y2="23214"/>
                        <a14:foregroundMark x1="47857" y1="33036" x2="47857" y2="33036"/>
                        <a14:foregroundMark x1="40000" y1="8036" x2="40000" y2="8036"/>
                        <a14:foregroundMark x1="10714" y1="34821" x2="10714" y2="34821"/>
                        <a14:foregroundMark x1="10714" y1="41071" x2="10714" y2="41071"/>
                        <a14:foregroundMark x1="10714" y1="45536" x2="10714" y2="45536"/>
                        <a14:foregroundMark x1="10714" y1="51786" x2="10714" y2="51786"/>
                        <a14:foregroundMark x1="51429" y1="68750" x2="51429" y2="68750"/>
                        <a14:foregroundMark x1="78571" y1="83929" x2="78571" y2="83929"/>
                        <a14:foregroundMark x1="94286" y1="87500" x2="94286" y2="87500"/>
                        <a14:foregroundMark x1="98571" y1="89286" x2="98571" y2="89286"/>
                        <a14:backgroundMark x1="65000" y1="33036" x2="65000" y2="33036"/>
                        <a14:backgroundMark x1="71429" y1="27679" x2="71429" y2="27679"/>
                        <a14:backgroundMark x1="72143" y1="34821" x2="70714" y2="38393"/>
                        <a14:backgroundMark x1="68571" y1="43750" x2="67857" y2="44643"/>
                        <a14:backgroundMark x1="67143" y1="46429" x2="67143" y2="473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8291" y="1121874"/>
            <a:ext cx="727752" cy="538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439" y="1551267"/>
            <a:ext cx="1058548" cy="26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물품파손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162893" y="1863344"/>
            <a:ext cx="1058548" cy="751266"/>
            <a:chOff x="1006688" y="2215064"/>
            <a:chExt cx="1152128" cy="883573"/>
          </a:xfrm>
        </p:grpSpPr>
        <p:sp>
          <p:nvSpPr>
            <p:cNvPr id="6" name="정육면체 5"/>
            <p:cNvSpPr/>
            <p:nvPr/>
          </p:nvSpPr>
          <p:spPr>
            <a:xfrm>
              <a:off x="1251198" y="2377672"/>
              <a:ext cx="432048" cy="432048"/>
            </a:xfrm>
            <a:prstGeom prst="cub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158" y1="27152" x2="38158" y2="27152"/>
                          <a14:foregroundMark x1="64474" y1="18543" x2="64474" y2="18543"/>
                          <a14:foregroundMark x1="73684" y1="29801" x2="73684" y2="29801"/>
                          <a14:foregroundMark x1="71711" y1="37086" x2="71711" y2="37086"/>
                          <a14:foregroundMark x1="62500" y1="45695" x2="59868" y2="49007"/>
                          <a14:foregroundMark x1="57237" y1="54305" x2="57237" y2="54305"/>
                          <a14:foregroundMark x1="53947" y1="76821" x2="53947" y2="768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8211" y="2215064"/>
              <a:ext cx="648988" cy="64471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06688" y="279086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배송분실</a:t>
              </a:r>
              <a:endParaRPr lang="ko-KR" altLang="en-US" sz="1600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265358" y="1863344"/>
            <a:ext cx="67401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314" y="3622718"/>
            <a:ext cx="590314" cy="515942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1205439" y="2657026"/>
            <a:ext cx="68000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162893" y="3547515"/>
            <a:ext cx="68426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>
            <a:off x="2542859" y="1383646"/>
            <a:ext cx="860070" cy="160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2542859" y="2170135"/>
            <a:ext cx="860070" cy="160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542859" y="3016571"/>
            <a:ext cx="860070" cy="160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2542841" y="3901809"/>
            <a:ext cx="860070" cy="160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24206" y="1322022"/>
            <a:ext cx="81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판매자</a:t>
            </a:r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39681" y="2127535"/>
            <a:ext cx="79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운송자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024206" y="2971014"/>
            <a:ext cx="81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구매자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013639" y="3858584"/>
            <a:ext cx="82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사기꾼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3324" y="2985257"/>
            <a:ext cx="2514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고의 변심으로 의심될 경우 제재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57063" y="3858584"/>
            <a:ext cx="2315574" cy="22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형사사건 끝난 후 금액 환불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63324" y="1326864"/>
            <a:ext cx="2586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고의 포장 개봉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파손시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운송자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책임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6481" y="1463539"/>
            <a:ext cx="727752" cy="2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책임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6481" y="2294350"/>
            <a:ext cx="727752" cy="2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책임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6481" y="3143863"/>
            <a:ext cx="727752" cy="2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책임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16481" y="4010052"/>
            <a:ext cx="727752" cy="2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책임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57063" y="2144221"/>
            <a:ext cx="2315574" cy="22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가능성 미미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39</a:t>
            </a:fld>
            <a:endParaRPr lang="ko-KR" altLang="en-US" sz="1800" dirty="0"/>
          </a:p>
        </p:txBody>
      </p:sp>
      <p:sp>
        <p:nvSpPr>
          <p:cNvPr id="3" name="다이아몬드 2"/>
          <p:cNvSpPr/>
          <p:nvPr/>
        </p:nvSpPr>
        <p:spPr>
          <a:xfrm>
            <a:off x="2789555" y="3365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796280" y="36283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147945" y="4603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6083935" y="2794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1083945" y="74549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-190500" y="17811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732270" y="110426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637540" y="20447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1187450" y="27158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4925" y="7988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1821815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7164070" y="221170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560310" y="140271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-324485" y="336423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3602355" y="3302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1920240" y="3406775"/>
            <a:ext cx="1738630" cy="1788160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4140200" y="698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5507990" y="19685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961255" y="35159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862705" y="323024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1083945" y="4064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07315" y="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7020560" y="30480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7560310" y="19367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3203575" y="3376295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6104890" y="2691130"/>
            <a:ext cx="2988310" cy="264096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다이아몬드 29"/>
          <p:cNvSpPr/>
          <p:nvPr/>
        </p:nvSpPr>
        <p:spPr>
          <a:xfrm>
            <a:off x="862965" y="3534410"/>
            <a:ext cx="1656080" cy="158432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161290" y="279400"/>
            <a:ext cx="2898140" cy="2557145"/>
          </a:xfrm>
          <a:prstGeom prst="diamond">
            <a:avLst/>
          </a:prstGeom>
          <a:noFill/>
          <a:ln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중고거래 시장의 증가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4</a:t>
            </a:fld>
            <a:endParaRPr lang="ko-KR" altLang="en-US" sz="105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39750" y="1539875"/>
            <a:ext cx="4321175" cy="280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 strike="noStrike" cap="none" dirty="0" smtClean="0">
                <a:latin typeface="맑은 고딕" charset="0"/>
                <a:ea typeface="맑은 고딕" charset="0"/>
              </a:rPr>
              <a:t>시장규모</a:t>
            </a: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약 10조원</a:t>
            </a: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 strike="noStrike" cap="none" dirty="0" smtClean="0">
                <a:latin typeface="맑은 고딕" charset="0"/>
                <a:ea typeface="맑은 고딕" charset="0"/>
              </a:rPr>
              <a:t>회원 수</a:t>
            </a: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1690만명</a:t>
            </a: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1" strike="noStrike" cap="none" dirty="0" smtClean="0">
                <a:latin typeface="맑은 고딕" charset="0"/>
                <a:ea typeface="맑은 고딕" charset="0"/>
              </a:rPr>
              <a:t>거래유형</a:t>
            </a:r>
            <a:endParaRPr lang="ko-KR" altLang="en-US" sz="1600" b="1" strike="noStrike" cap="none" dirty="0" smtClean="0"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600" u="sng" strike="noStrike" cap="none" dirty="0" smtClean="0">
                <a:solidFill>
                  <a:schemeClr val="accent2"/>
                </a:solidFill>
                <a:latin typeface="맑은 고딕" charset="0"/>
                <a:ea typeface="맑은 고딕" charset="0"/>
              </a:rPr>
              <a:t>택배거래</a:t>
            </a:r>
            <a:endParaRPr lang="ko-KR" altLang="en-US" sz="1600" u="sng" strike="noStrike" cap="none" dirty="0" smtClean="0"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600" b="0" u="sng" strike="noStrike" cap="none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직거래</a:t>
            </a:r>
            <a:endParaRPr lang="ko-KR" altLang="en-US" sz="1600" b="0" u="sng" strike="noStrike" cap="none" dirty="0" smtClean="0">
              <a:solidFill>
                <a:srgbClr val="0070C0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r>
              <a:rPr lang="en-US" altLang="ko-KR" sz="1600" b="0" u="sng" strike="noStrike" cap="none" dirty="0" smtClean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안전거래</a:t>
            </a:r>
            <a:endParaRPr lang="ko-KR" altLang="en-US" sz="1600" b="0" u="sng" strike="noStrike" cap="none" dirty="0" smtClean="0">
              <a:solidFill>
                <a:schemeClr val="accent6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-"/>
            </a:pPr>
            <a:endParaRPr lang="ko-KR" altLang="en-US" sz="16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724060199"/>
              </p:ext>
            </p:extLst>
          </p:nvPr>
        </p:nvGraphicFramePr>
        <p:xfrm>
          <a:off x="3347864" y="1331106"/>
          <a:ext cx="4824536" cy="273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75965" y="4558030"/>
            <a:ext cx="54724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링크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superich.heraldcorp.com/view.php?ud=20140715000236&amp;sec=01-71-02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145" y="4027170"/>
            <a:ext cx="345630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자료 </a:t>
            </a: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인터넷카페 중고나라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이트레이드증권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리서치본부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7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832" y="195486"/>
            <a:ext cx="8229600" cy="576064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 및 기대효과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050" smtClean="0"/>
              <a:t>40</a:t>
            </a:fld>
            <a:endParaRPr lang="ko-KR" altLang="en-US" sz="105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91556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872" y="1420585"/>
            <a:ext cx="27203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중고 거래시장 활성화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endParaRPr lang="en-US" altLang="ko-KR" sz="1600" b="1" dirty="0" smtClean="0"/>
          </a:p>
          <a:p>
            <a:pPr algn="ctr"/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더 편리한 안전거래 가능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신규 고객 유입 용이</a:t>
            </a:r>
            <a:endParaRPr lang="en-US" altLang="ko-KR" sz="1400" dirty="0" smtClean="0"/>
          </a:p>
          <a:p>
            <a:pPr marL="285750" indent="-285750" algn="ctr">
              <a:buFontTx/>
              <a:buChar char="-"/>
            </a:pPr>
            <a:endParaRPr lang="en-US" altLang="ko-KR" sz="1600" dirty="0" smtClean="0"/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1196380"/>
            <a:ext cx="23762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 smtClean="0"/>
          </a:p>
          <a:p>
            <a:r>
              <a:rPr lang="ko-KR" altLang="en-US" sz="1600" b="1" dirty="0" smtClean="0"/>
              <a:t>범죄취약계층 안심거래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charset="0"/>
                <a:ea typeface="맑은 고딕" charset="0"/>
              </a:rPr>
              <a:t>비대면 거래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charset="0"/>
                <a:ea typeface="맑은 고딕" charset="0"/>
              </a:rPr>
              <a:t>물품 안심 보관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4" y="1896875"/>
            <a:ext cx="1101074" cy="10349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06100" y="1176303"/>
            <a:ext cx="24703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 smtClean="0"/>
          </a:p>
          <a:p>
            <a:pPr algn="ctr"/>
            <a:r>
              <a:rPr lang="ko-KR" altLang="en-US" sz="1600" b="1" dirty="0" err="1" smtClean="0"/>
              <a:t>공유경제</a:t>
            </a:r>
            <a:r>
              <a:rPr lang="ko-KR" altLang="en-US" sz="1600" b="1" dirty="0" smtClean="0"/>
              <a:t> 활성화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서비스비용</a:t>
            </a:r>
            <a:r>
              <a:rPr lang="ko-KR" altLang="en-US" sz="1400" dirty="0" smtClean="0"/>
              <a:t> 및 자원 절감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자투리 시간 이용 수입원</a:t>
            </a:r>
            <a:endParaRPr lang="en-US" altLang="ko-KR" sz="16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248" y="1989325"/>
            <a:ext cx="1025824" cy="10204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1989325"/>
            <a:ext cx="912767" cy="87433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275856" y="1264487"/>
            <a:ext cx="0" cy="28529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56176" y="1264487"/>
            <a:ext cx="0" cy="28529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4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360" y="2139950"/>
            <a:ext cx="8229600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870" cy="274955"/>
          </a:xfrm>
        </p:spPr>
        <p:txBody>
          <a:bodyPr/>
          <a:lstStyle/>
          <a:p>
            <a:fld id="{387EE12C-40A5-4698-B11D-1D8FB58A7D29}" type="slidenum">
              <a:rPr lang="ko-KR" altLang="en-US" sz="1800" smtClean="0"/>
              <a:t>41</a:t>
            </a:fld>
            <a:endParaRPr lang="ko-KR" altLang="en-US" sz="1800" dirty="0"/>
          </a:p>
        </p:txBody>
      </p:sp>
      <p:sp>
        <p:nvSpPr>
          <p:cNvPr id="5" name="실행 단추: 도움말 4"/>
          <p:cNvSpPr/>
          <p:nvPr/>
        </p:nvSpPr>
        <p:spPr>
          <a:xfrm>
            <a:off x="2123440" y="17780"/>
            <a:ext cx="4763135" cy="5112385"/>
          </a:xfrm>
          <a:prstGeom prst="actionButtonHelp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택배거래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5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205" y="3956634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맑은 고딕" charset="0"/>
                <a:ea typeface="맑은 고딕" charset="0"/>
              </a:rPr>
              <a:t>배송효율성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↓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499992" y="1131590"/>
            <a:ext cx="0" cy="3563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4678" y="397078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범죄 위협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17670"/>
            <a:ext cx="1132903" cy="132952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45" b="93182" l="9023" r="89474">
                        <a14:foregroundMark x1="54887" y1="93939" x2="54887" y2="93939"/>
                        <a14:foregroundMark x1="58647" y1="4545" x2="58647" y2="4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691" y="1995569"/>
            <a:ext cx="1317299" cy="13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택배거래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6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7145" y="1146238"/>
            <a:ext cx="3332291" cy="2765234"/>
            <a:chOff x="3937000" y="1123950"/>
            <a:chExt cx="4242435" cy="349948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000" y="1123950"/>
              <a:ext cx="4242435" cy="3499485"/>
            </a:xfrm>
            <a:prstGeom prst="rect">
              <a:avLst/>
            </a:prstGeom>
            <a:noFill/>
          </p:spPr>
        </p:pic>
        <p:sp>
          <p:nvSpPr>
            <p:cNvPr id="17" name="직사각형 16"/>
            <p:cNvSpPr>
              <a:spLocks/>
            </p:cNvSpPr>
            <p:nvPr/>
          </p:nvSpPr>
          <p:spPr>
            <a:xfrm>
              <a:off x="4839970" y="2139950"/>
              <a:ext cx="1771015" cy="1936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직사각형 17"/>
            <p:cNvSpPr>
              <a:spLocks/>
            </p:cNvSpPr>
            <p:nvPr/>
          </p:nvSpPr>
          <p:spPr>
            <a:xfrm>
              <a:off x="5398770" y="3778885"/>
              <a:ext cx="441960" cy="357505"/>
            </a:xfrm>
            <a:prstGeom prst="rect">
              <a:avLst/>
            </a:prstGeom>
            <a:noFill/>
            <a:ln w="19050" cap="flat" cmpd="sng">
              <a:solidFill>
                <a:schemeClr val="accent5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직사각형 18"/>
            <p:cNvSpPr>
              <a:spLocks/>
            </p:cNvSpPr>
            <p:nvPr/>
          </p:nvSpPr>
          <p:spPr>
            <a:xfrm>
              <a:off x="5398770" y="3561715"/>
              <a:ext cx="441960" cy="179070"/>
            </a:xfrm>
            <a:prstGeom prst="rect">
              <a:avLst/>
            </a:prstGeom>
            <a:noFill/>
            <a:ln w="19050" cap="flat" cmpd="sng">
              <a:solidFill>
                <a:schemeClr val="accent5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5332730" y="4388485"/>
              <a:ext cx="596900" cy="16319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5335905" y="3368040"/>
              <a:ext cx="596900" cy="16319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5398770" y="3561715"/>
              <a:ext cx="441960" cy="179070"/>
            </a:xfrm>
            <a:prstGeom prst="rect">
              <a:avLst/>
            </a:prstGeom>
            <a:noFill/>
            <a:ln w="19050" cap="flat" cmpd="sng">
              <a:solidFill>
                <a:schemeClr val="accent5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직사각형 22"/>
            <p:cNvSpPr>
              <a:spLocks/>
            </p:cNvSpPr>
            <p:nvPr/>
          </p:nvSpPr>
          <p:spPr>
            <a:xfrm>
              <a:off x="5394325" y="4173220"/>
              <a:ext cx="441960" cy="179070"/>
            </a:xfrm>
            <a:prstGeom prst="rect">
              <a:avLst/>
            </a:prstGeom>
            <a:noFill/>
            <a:ln w="19050" cap="flat" cmpd="sng">
              <a:solidFill>
                <a:schemeClr val="accent5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직사각형 23"/>
            <p:cNvSpPr>
              <a:spLocks/>
            </p:cNvSpPr>
            <p:nvPr/>
          </p:nvSpPr>
          <p:spPr>
            <a:xfrm>
              <a:off x="4845050" y="2364105"/>
              <a:ext cx="1772285" cy="193675"/>
            </a:xfrm>
            <a:prstGeom prst="rect">
              <a:avLst/>
            </a:pr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556205" y="3956634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맑은 고딕" charset="0"/>
                <a:ea typeface="맑은 고딕" charset="0"/>
              </a:rPr>
              <a:t>배송효율성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↓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499992" y="1131590"/>
            <a:ext cx="0" cy="3563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24678" y="397078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범죄 위협</a:t>
            </a:r>
            <a:endParaRPr lang="ko-KR" altLang="en-US" sz="16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45" b="93182" l="9023" r="89474">
                        <a14:foregroundMark x1="54887" y1="93939" x2="54887" y2="93939"/>
                        <a14:foregroundMark x1="58647" y1="4545" x2="58647" y2="4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691" y="1995569"/>
            <a:ext cx="1317299" cy="130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택배거래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7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205" y="3956634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맑은 고딕" charset="0"/>
                <a:ea typeface="맑은 고딕" charset="0"/>
              </a:rPr>
              <a:t>배송효율성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↓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499992" y="1131590"/>
            <a:ext cx="0" cy="3563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24678" y="397078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범죄 위협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45" b="93182" l="9023" r="89474">
                        <a14:foregroundMark x1="54887" y1="93939" x2="54887" y2="93939"/>
                        <a14:foregroundMark x1="58647" y1="4545" x2="58647" y2="4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4691" y="1995569"/>
            <a:ext cx="1317299" cy="13073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017670"/>
            <a:ext cx="1132903" cy="13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02. </a:t>
            </a:r>
            <a:r>
              <a:rPr lang="ko-KR" altLang="en-US" sz="2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택배거래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8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6205" y="3956634"/>
            <a:ext cx="1478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맑은 고딕" charset="0"/>
                <a:ea typeface="맑은 고딕" charset="0"/>
              </a:rPr>
              <a:t>배송효율성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↓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499992" y="1131590"/>
            <a:ext cx="0" cy="356398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378" y="2053787"/>
            <a:ext cx="910370" cy="8597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24678" y="397078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범죄 위협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23527" y="2980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사기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38" y="2147117"/>
            <a:ext cx="805261" cy="7847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11132" y="298051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도난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60330" y="1779662"/>
            <a:ext cx="3024336" cy="180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017670"/>
            <a:ext cx="1132903" cy="13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063" y="374792"/>
            <a:ext cx="3872194" cy="38936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03. </a:t>
            </a:r>
            <a:r>
              <a:rPr lang="ko-KR" altLang="en-US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직거래 문제점</a:t>
            </a:r>
            <a:endParaRPr lang="ko-KR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387EE12C-40A5-4698-B11D-1D8FB58A7D29}" type="slidenum">
              <a:rPr lang="ko-KR" altLang="en-US" sz="1050" smtClean="0"/>
              <a:t>9</a:t>
            </a:fld>
            <a:endParaRPr lang="ko-KR" altLang="en-US" sz="10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915670"/>
            <a:ext cx="9144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896" y="86573"/>
            <a:ext cx="68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0333" y="343584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시간제약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95686"/>
            <a:ext cx="948826" cy="11134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86634" y="3435846"/>
            <a:ext cx="1406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atin typeface="맑은 고딕" charset="0"/>
                <a:ea typeface="맑은 고딕" charset="0"/>
              </a:rPr>
              <a:t>공간접근성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↓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91542"/>
            <a:ext cx="1224136" cy="11337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748721" y="3411420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charset="0"/>
                <a:ea typeface="맑은 고딕" charset="0"/>
              </a:rPr>
              <a:t>비대면 선호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06215"/>
            <a:ext cx="0" cy="2571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12160" y="1419622"/>
            <a:ext cx="0" cy="2571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643" y="2348375"/>
            <a:ext cx="554541" cy="6951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617414" y="2345355"/>
            <a:ext cx="550257" cy="69820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444208" y="2139702"/>
            <a:ext cx="1872208" cy="10801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70" y="2576000"/>
            <a:ext cx="245258" cy="5355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329" y="2576000"/>
            <a:ext cx="245258" cy="5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Pages>24</Pages>
  <Words>1173</Words>
  <Characters>0</Characters>
  <Application>Microsoft Office PowerPoint</Application>
  <DocSecurity>0</DocSecurity>
  <PresentationFormat>화면 슬라이드 쇼(16:9)</PresentationFormat>
  <Lines>0</Lines>
  <Paragraphs>515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스마트컨트랙트기반 O2O 안전거래시스템 지하철역간 안전거래 배송시스템</vt:lpstr>
      <vt:lpstr>CONTENTS.</vt:lpstr>
      <vt:lpstr>서론</vt:lpstr>
      <vt:lpstr>01. 중고거래 시장의 증가</vt:lpstr>
      <vt:lpstr>02. 택배거래 문제점</vt:lpstr>
      <vt:lpstr>02. 택배거래 문제점</vt:lpstr>
      <vt:lpstr>02. 택배거래 문제점</vt:lpstr>
      <vt:lpstr>02. 택배거래 문제점</vt:lpstr>
      <vt:lpstr>03. 직거래 문제점</vt:lpstr>
      <vt:lpstr>04. 안전거래 문제점</vt:lpstr>
      <vt:lpstr>PowerPoint 프레젠테이션</vt:lpstr>
      <vt:lpstr>PowerPoint 프레젠테이션</vt:lpstr>
      <vt:lpstr>PowerPoint 프레젠테이션</vt:lpstr>
      <vt:lpstr>PowerPoint 프레젠테이션</vt:lpstr>
      <vt:lpstr>관련연구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제안방안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운영방안</vt:lpstr>
      <vt:lpstr>PowerPoint 프레젠테이션</vt:lpstr>
      <vt:lpstr>PowerPoint 프레젠테이션</vt:lpstr>
      <vt:lpstr>PowerPoint 프레젠테이션</vt:lpstr>
      <vt:lpstr>기대효과</vt:lpstr>
      <vt:lpstr>결론 및 기대효과</vt:lpstr>
      <vt:lpstr>Q &amp; 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92</cp:revision>
  <dcterms:modified xsi:type="dcterms:W3CDTF">2018-12-17T09:23:57Z</dcterms:modified>
</cp:coreProperties>
</file>