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1"/>
  </p:notesMasterIdLst>
  <p:sldIdLst>
    <p:sldId id="257" r:id="rId3"/>
    <p:sldId id="261" r:id="rId4"/>
    <p:sldId id="258" r:id="rId5"/>
    <p:sldId id="263" r:id="rId6"/>
    <p:sldId id="264" r:id="rId7"/>
    <p:sldId id="266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C13B-A8CE-8D4A-897F-6B6550A481DF}" v="309" dt="2023-04-10T08:23:11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558"/>
  </p:normalViewPr>
  <p:slideViewPr>
    <p:cSldViewPr snapToGrid="0">
      <p:cViewPr varScale="1">
        <p:scale>
          <a:sx n="116" d="100"/>
          <a:sy n="116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8026-86E4-2A4A-9F94-62ED6E40FDAE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98784-8F89-F74E-9162-11AB9FB90F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851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8784-8F89-F74E-9162-11AB9FB90FE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67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8784-8F89-F74E-9162-11AB9FB90FE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40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8784-8F89-F74E-9162-11AB9FB90FE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11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2023. 4. 10.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ZILgXpwRN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SGCM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https://youtu.be/nZILgXpwRNA</a:t>
            </a:r>
            <a:r>
              <a:rPr kumimoji="1" lang="en" altLang="ko-Kore-KR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SGCM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7054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400" dirty="0">
                    <a:latin typeface="+mn-ea"/>
                  </a:rPr>
                  <a:t>Sophie Germain Counter Mode</a:t>
                </a:r>
                <a:r>
                  <a:rPr kumimoji="1" lang="ko-KR" altLang="en-US" sz="2400" dirty="0">
                    <a:latin typeface="+mn-ea"/>
                  </a:rPr>
                  <a:t>의 약자</a:t>
                </a:r>
                <a:endParaRPr kumimoji="1" lang="en-US" altLang="ko-Kore-KR" sz="2400" dirty="0">
                  <a:latin typeface="+mn-ea"/>
                </a:endParaRPr>
              </a:p>
              <a:p>
                <a:r>
                  <a:rPr kumimoji="1" lang="ko-KR" altLang="en-US" sz="2400" dirty="0">
                    <a:latin typeface="+mn-ea"/>
                  </a:rPr>
                  <a:t>수학자 </a:t>
                </a:r>
                <a:r>
                  <a:rPr kumimoji="1" lang="en-US" altLang="ko-Kore-KR" sz="2400" dirty="0">
                    <a:latin typeface="+mn-ea"/>
                  </a:rPr>
                  <a:t>Sophie Germain</a:t>
                </a:r>
                <a:r>
                  <a:rPr kumimoji="1" lang="ko-KR" altLang="en-US" sz="2400" dirty="0">
                    <a:latin typeface="+mn-ea"/>
                  </a:rPr>
                  <a:t>이 발견한 소수</a:t>
                </a:r>
                <a:r>
                  <a:rPr kumimoji="1" lang="en-US" altLang="ko-KR" sz="2400" dirty="0">
                    <a:latin typeface="+mn-ea"/>
                  </a:rPr>
                  <a:t>(Sophie Germain Prime)</a:t>
                </a:r>
                <a:r>
                  <a:rPr kumimoji="1" lang="ko-KR" altLang="en-US" sz="2400" dirty="0">
                    <a:latin typeface="+mn-ea"/>
                  </a:rPr>
                  <a:t> 활용하여 </a:t>
                </a:r>
                <a:r>
                  <a:rPr kumimoji="1" lang="en-US" altLang="ko-KR" sz="2400" dirty="0">
                    <a:latin typeface="+mn-ea"/>
                  </a:rPr>
                  <a:t>CTR</a:t>
                </a:r>
                <a:r>
                  <a:rPr kumimoji="1" lang="ko-KR" altLang="en-US" sz="2400" dirty="0">
                    <a:latin typeface="+mn-ea"/>
                  </a:rPr>
                  <a:t> 보안성 강화</a:t>
                </a:r>
                <a:endParaRPr kumimoji="1" lang="en-US" altLang="ko-KR" sz="2400" dirty="0">
                  <a:latin typeface="+mn-ea"/>
                </a:endParaRPr>
              </a:p>
              <a:p>
                <a:pPr lvl="1"/>
                <a:r>
                  <a:rPr kumimoji="1" lang="en-US" altLang="ko-KR" sz="2000" dirty="0">
                    <a:latin typeface="+mn-ea"/>
                  </a:rPr>
                  <a:t>Sophie Germain Prime</a:t>
                </a:r>
                <a:r>
                  <a:rPr kumimoji="1" lang="ko-KR" altLang="en-US" sz="2000" dirty="0">
                    <a:latin typeface="+mn-ea"/>
                  </a:rPr>
                  <a:t> </a:t>
                </a:r>
                <a:r>
                  <a:rPr kumimoji="1" lang="en-US" altLang="ko-KR" sz="2000" dirty="0">
                    <a:latin typeface="+mn-ea"/>
                  </a:rPr>
                  <a:t> </a:t>
                </a:r>
              </a:p>
              <a:p>
                <a:pPr lvl="2"/>
                <a:r>
                  <a:rPr kumimoji="1" lang="en-US" altLang="ko-KR" dirty="0">
                    <a:latin typeface="+mn-ea"/>
                  </a:rPr>
                  <a:t>p</a:t>
                </a:r>
                <a:r>
                  <a:rPr kumimoji="1" lang="ko-KR" altLang="en-US" dirty="0">
                    <a:latin typeface="+mn-ea"/>
                  </a:rPr>
                  <a:t> 와</a:t>
                </a:r>
                <a:r>
                  <a:rPr kumimoji="1" lang="en-US" altLang="ko-KR" dirty="0">
                    <a:latin typeface="+mn-ea"/>
                  </a:rPr>
                  <a:t> 2p+1 </a:t>
                </a:r>
                <a:r>
                  <a:rPr kumimoji="1" lang="ko-KR" altLang="en-US" dirty="0">
                    <a:latin typeface="+mn-ea"/>
                  </a:rPr>
                  <a:t>모두 소수인 것</a:t>
                </a:r>
                <a:endParaRPr kumimoji="1" lang="en-US" altLang="ko-KR" dirty="0">
                  <a:latin typeface="+mn-ea"/>
                </a:endParaRPr>
              </a:p>
              <a:p>
                <a:pPr lvl="2"/>
                <a:r>
                  <a:rPr kumimoji="1" lang="en-US" altLang="ko-KR" dirty="0">
                    <a:latin typeface="+mn-ea"/>
                  </a:rPr>
                  <a:t>2,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3,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5,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11,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29,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41,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53,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83</a:t>
                </a:r>
                <a:r>
                  <a:rPr kumimoji="1" lang="ko-KR" altLang="en-US" dirty="0">
                    <a:latin typeface="+mn-ea"/>
                  </a:rPr>
                  <a:t> 등</a:t>
                </a:r>
                <a:endParaRPr kumimoji="1" lang="en-US" altLang="ko-KR" dirty="0">
                  <a:latin typeface="+mn-ea"/>
                </a:endParaRPr>
              </a:p>
              <a:p>
                <a:pPr marL="914400" lvl="2" indent="0">
                  <a:buNone/>
                </a:pPr>
                <a:endParaRPr kumimoji="1" lang="en-US" altLang="ko-KR" dirty="0">
                  <a:latin typeface="+mn-ea"/>
                </a:endParaRPr>
              </a:p>
              <a:p>
                <a:r>
                  <a:rPr kumimoji="1" lang="en-US" altLang="ko-Kore-KR" sz="2400" dirty="0">
                    <a:latin typeface="+mn-ea"/>
                  </a:rPr>
                  <a:t>Counter</a:t>
                </a:r>
                <a:r>
                  <a:rPr kumimoji="1" lang="en-US" altLang="ko-KR" sz="2400" dirty="0">
                    <a:latin typeface="+mn-ea"/>
                  </a:rPr>
                  <a:t>(CTR)</a:t>
                </a:r>
                <a:r>
                  <a:rPr kumimoji="1" lang="en-US" altLang="ko-Kore-KR" sz="2400" dirty="0">
                    <a:latin typeface="+mn-ea"/>
                  </a:rPr>
                  <a:t> </a:t>
                </a:r>
                <a:r>
                  <a:rPr kumimoji="1" lang="ko-KR" altLang="en-US" sz="2400" dirty="0">
                    <a:latin typeface="+mn-ea"/>
                  </a:rPr>
                  <a:t>운용 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ko-KR" altLang="en-US" sz="2000" dirty="0">
                    <a:latin typeface="+mn-ea"/>
                  </a:rPr>
                  <a:t>입력 </a:t>
                </a:r>
                <a:r>
                  <a:rPr kumimoji="1" lang="en-US" altLang="ko-KR" sz="2000" dirty="0">
                    <a:latin typeface="+mn-ea"/>
                  </a:rPr>
                  <a:t>:</a:t>
                </a:r>
                <a:r>
                  <a:rPr kumimoji="1" lang="ko-KR" altLang="en-US" sz="2000" dirty="0">
                    <a:latin typeface="+mn-ea"/>
                  </a:rPr>
                  <a:t> 카운터 값 </a:t>
                </a:r>
                <a:r>
                  <a:rPr kumimoji="1" lang="en-US" altLang="ko-KR" sz="2000" dirty="0">
                    <a:latin typeface="+mn-ea"/>
                  </a:rPr>
                  <a:t>+</a:t>
                </a:r>
                <a:r>
                  <a:rPr kumimoji="1" lang="ko-KR" altLang="en-US" sz="2000" dirty="0">
                    <a:latin typeface="+mn-ea"/>
                  </a:rPr>
                  <a:t> 고정된 </a:t>
                </a:r>
                <a:r>
                  <a:rPr kumimoji="1" lang="ko-KR" altLang="en-US" sz="2000" dirty="0" err="1">
                    <a:latin typeface="+mn-ea"/>
                  </a:rPr>
                  <a:t>논스값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ko-KR" altLang="en-US" sz="2000" dirty="0">
                    <a:latin typeface="+mn-ea"/>
                  </a:rPr>
                  <a:t>출력 </a:t>
                </a:r>
                <a:r>
                  <a:rPr kumimoji="1" lang="en-US" altLang="ko-KR" sz="2000" dirty="0">
                    <a:latin typeface="+mn-ea"/>
                  </a:rPr>
                  <a:t>:</a:t>
                </a:r>
                <a:r>
                  <a:rPr kumimoji="1" lang="ko-KR" altLang="en-US" sz="2000" dirty="0">
                    <a:latin typeface="+mn-ea"/>
                  </a:rPr>
                  <a:t> 출력된 키 스트림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ko-KR" altLang="en-US" sz="2000" dirty="0">
                    <a:latin typeface="+mn-ea"/>
                  </a:rPr>
                  <a:t>암호문 </a:t>
                </a:r>
                <a:r>
                  <a:rPr kumimoji="1" lang="en-US" altLang="ko-KR" sz="2000" dirty="0">
                    <a:latin typeface="+mn-ea"/>
                  </a:rPr>
                  <a:t>:</a:t>
                </a:r>
                <a:r>
                  <a:rPr kumimoji="1" lang="ko-KR" altLang="en-US" sz="2000" dirty="0">
                    <a:latin typeface="+mn-ea"/>
                  </a:rPr>
                  <a:t> 출력 값 </a:t>
                </a:r>
                <a14:m>
                  <m:oMath xmlns:m="http://schemas.openxmlformats.org/officeDocument/2006/math"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ko-KR" altLang="en-US" sz="2000" dirty="0">
                    <a:latin typeface="+mn-ea"/>
                  </a:rPr>
                  <a:t>  </a:t>
                </a:r>
                <a:r>
                  <a:rPr kumimoji="1" lang="ko-KR" altLang="en-US" sz="1800" dirty="0">
                    <a:latin typeface="+mn-ea"/>
                  </a:rPr>
                  <a:t>평문</a:t>
                </a:r>
                <a:endParaRPr kumimoji="1" lang="en-US" altLang="ko-KR" sz="1800" dirty="0">
                  <a:latin typeface="+mn-ea"/>
                </a:endParaRPr>
              </a:p>
              <a:p>
                <a:pPr lvl="1"/>
                <a:r>
                  <a:rPr kumimoji="1" lang="ko-KR" altLang="en-US" sz="1800" dirty="0">
                    <a:latin typeface="+mn-ea"/>
                  </a:rPr>
                  <a:t>이전 블록과 직접적인 상관관계가 없기 때문에 병렬화 가능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en-US" altLang="ko-Kore-KR" sz="1800" dirty="0">
                    <a:latin typeface="+mn-ea"/>
                  </a:rPr>
                  <a:t>CTR</a:t>
                </a:r>
                <a:r>
                  <a:rPr kumimoji="1" lang="ko-KR" altLang="en-US" sz="1800" dirty="0">
                    <a:latin typeface="+mn-ea"/>
                  </a:rPr>
                  <a:t> 모드에서 카운터 값을 무작위로 생성하는데 이 값은 예측되거나 중복되면 보안 위협</a:t>
                </a:r>
                <a:endParaRPr kumimoji="1" lang="en-US" altLang="ko-KR" sz="1800" dirty="0">
                  <a:latin typeface="+mn-ea"/>
                </a:endParaRPr>
              </a:p>
              <a:p>
                <a:pPr lvl="1"/>
                <a:endParaRPr kumimoji="1" lang="en-US" altLang="ko-KR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705475"/>
              </a:xfrm>
              <a:blipFill>
                <a:blip r:embed="rId2"/>
                <a:stretch>
                  <a:fillRect l="-781" t="-1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1A4681-23E5-3E47-7EB7-80D376041D3A}"/>
              </a:ext>
            </a:extLst>
          </p:cNvPr>
          <p:cNvSpPr txBox="1"/>
          <p:nvPr/>
        </p:nvSpPr>
        <p:spPr>
          <a:xfrm>
            <a:off x="9696692" y="6527142"/>
            <a:ext cx="22020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00"/>
              <a:t>https://eprint.iacr.org/2011/326.pdf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C3448A-D1E9-1787-D9F5-2A0E6777A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34122"/>
              </p:ext>
            </p:extLst>
          </p:nvPr>
        </p:nvGraphicFramePr>
        <p:xfrm>
          <a:off x="4978399" y="2437987"/>
          <a:ext cx="70067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677">
                  <a:extLst>
                    <a:ext uri="{9D8B030D-6E8A-4147-A177-3AD203B41FA5}">
                      <a16:colId xmlns:a16="http://schemas.microsoft.com/office/drawing/2014/main" val="955671566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605288173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148038656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3051106317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319501681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1074044189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4169932238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3333093718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184463120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3577987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...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5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2p+1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....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84165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739FE89-4AA4-BA68-6338-4400BA0D3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0" t="4050" r="2100" b="1074"/>
          <a:stretch/>
        </p:blipFill>
        <p:spPr>
          <a:xfrm>
            <a:off x="7453545" y="3561293"/>
            <a:ext cx="4738455" cy="1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GCM </a:t>
            </a:r>
            <a:r>
              <a:rPr kumimoji="1" lang="ko-Kore-KR" altLang="en-US"/>
              <a:t>운용모드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/>
              <a:t>갈루아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카운터모드</a:t>
            </a:r>
            <a:r>
              <a:rPr kumimoji="1" lang="en-US" altLang="ko-KR" sz="2400" dirty="0"/>
              <a:t>(</a:t>
            </a:r>
            <a:r>
              <a:rPr kumimoji="1" lang="en-US" altLang="ko-Kore-KR" sz="2400" dirty="0"/>
              <a:t>Galois/Counter Mode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ore-KR" altLang="en-US" sz="2400" dirty="0"/>
              <a:t>블록</a:t>
            </a:r>
            <a:r>
              <a:rPr kumimoji="1" lang="ko-KR" altLang="en-US" sz="2400" dirty="0"/>
              <a:t> 암호와 해시 함수를 조합하여 </a:t>
            </a:r>
            <a:r>
              <a:rPr kumimoji="1" lang="ko-KR" altLang="en-US" sz="2400" dirty="0">
                <a:solidFill>
                  <a:schemeClr val="accent1"/>
                </a:solidFill>
              </a:rPr>
              <a:t>암호화</a:t>
            </a:r>
            <a:r>
              <a:rPr kumimoji="1" lang="ko-KR" altLang="en-US" sz="2400" dirty="0"/>
              <a:t>와 </a:t>
            </a:r>
            <a:r>
              <a:rPr kumimoji="1" lang="ko-KR" altLang="en-US" sz="2400" dirty="0">
                <a:solidFill>
                  <a:schemeClr val="accent1"/>
                </a:solidFill>
              </a:rPr>
              <a:t>인증</a:t>
            </a:r>
            <a:r>
              <a:rPr kumimoji="1" lang="ko-KR" altLang="en-US" sz="2400" dirty="0"/>
              <a:t>을 동시 제공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CTR</a:t>
            </a:r>
            <a:r>
              <a:rPr kumimoji="1" lang="ko-KR" altLang="en-US" sz="2000" dirty="0"/>
              <a:t> 모드를 통해 암호화 제공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암호화된 데이터 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AAD</a:t>
            </a:r>
            <a:r>
              <a:rPr kumimoji="1" lang="ko-KR" altLang="en-US" sz="2000" dirty="0"/>
              <a:t> 데이터 활용하여</a:t>
            </a:r>
            <a:r>
              <a:rPr kumimoji="1" lang="en-US" altLang="ko-KR" sz="2000" dirty="0"/>
              <a:t> GHASH</a:t>
            </a:r>
            <a:r>
              <a:rPr kumimoji="1" lang="ko-KR" altLang="en-US" sz="2000" dirty="0"/>
              <a:t> 연산 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AAD</a:t>
            </a:r>
            <a:r>
              <a:rPr kumimoji="1" lang="en-US" altLang="ko-KR" sz="2000" dirty="0"/>
              <a:t>(Additional Authentication Data)?</a:t>
            </a:r>
          </a:p>
          <a:p>
            <a:pPr lvl="2"/>
            <a:r>
              <a:rPr kumimoji="1" lang="ko-KR" altLang="en-US" sz="1600" dirty="0"/>
              <a:t>메시지 데이터와 함께 인증되었지만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암호화되지 않는</a:t>
            </a:r>
            <a:endParaRPr kumimoji="1" lang="en-US" altLang="ko-KR" sz="1600" dirty="0"/>
          </a:p>
          <a:p>
            <a:pPr marL="914400" lvl="2" indent="0">
              <a:buNone/>
            </a:pPr>
            <a:r>
              <a:rPr kumimoji="1" lang="ko-KR" altLang="en-US" sz="1600" dirty="0"/>
              <a:t>추가 데이터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알려져도 상관없는 메시지 헤더 등의 메타 데이터를 </a:t>
            </a:r>
            <a:endParaRPr kumimoji="1" lang="en-US" altLang="ko-KR" sz="1600" dirty="0"/>
          </a:p>
          <a:p>
            <a:pPr marL="914400" lvl="2" indent="0">
              <a:buNone/>
            </a:pPr>
            <a:r>
              <a:rPr kumimoji="1" lang="ko-KR" altLang="en-US" sz="1600" dirty="0"/>
              <a:t>인증할 때 사용</a:t>
            </a:r>
            <a:endParaRPr kumimoji="1" lang="en-US" altLang="ko-KR" sz="1600" dirty="0"/>
          </a:p>
          <a:p>
            <a:pPr lvl="2"/>
            <a:r>
              <a:rPr kumimoji="1" lang="en-US" altLang="ko-KR" sz="1600" dirty="0"/>
              <a:t>AAD</a:t>
            </a:r>
            <a:r>
              <a:rPr kumimoji="1" lang="ko-KR" altLang="en-US" sz="1600" dirty="0"/>
              <a:t> 몰라도 인증이 가능한 메시지 데이터에 대한 인증 보안 </a:t>
            </a:r>
            <a:endParaRPr kumimoji="1" lang="en-US" altLang="ko-KR" sz="1600" dirty="0"/>
          </a:p>
          <a:p>
            <a:pPr marL="914400" lvl="2" indent="0">
              <a:buNone/>
            </a:pPr>
            <a:r>
              <a:rPr kumimoji="1" lang="ko-KR" altLang="en-US" sz="1600" dirty="0"/>
              <a:t>제공할 때 사용</a:t>
            </a:r>
            <a:endParaRPr kumimoji="1" lang="en-US" altLang="ko-KR" sz="1600" dirty="0"/>
          </a:p>
          <a:p>
            <a:pPr marL="914400" lvl="2" indent="0">
              <a:buNone/>
            </a:pPr>
            <a:endParaRPr kumimoji="1" lang="en-US" altLang="ko-KR" sz="1600" dirty="0"/>
          </a:p>
          <a:p>
            <a:pPr marL="914400" lvl="2" indent="0">
              <a:buNone/>
            </a:pP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endParaRPr kumimoji="1" lang="en-US" altLang="ko-KR" sz="2400" dirty="0"/>
          </a:p>
          <a:p>
            <a:endParaRPr kumimoji="1" lang="ko-Kore-KR" altLang="en-US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171567-E866-C091-B8CF-F9BA22E229CC}"/>
              </a:ext>
            </a:extLst>
          </p:cNvPr>
          <p:cNvGrpSpPr/>
          <p:nvPr/>
        </p:nvGrpSpPr>
        <p:grpSpPr>
          <a:xfrm>
            <a:off x="7358540" y="2161001"/>
            <a:ext cx="4523847" cy="4696999"/>
            <a:chOff x="7727326" y="2114944"/>
            <a:chExt cx="3953062" cy="4277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E59B9E-7749-3061-D1AA-D443D97A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7326" y="2114944"/>
              <a:ext cx="3953062" cy="427797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0175BC-1330-71ED-8E26-83711DB8E1BA}"/>
                </a:ext>
              </a:extLst>
            </p:cNvPr>
            <p:cNvSpPr/>
            <p:nvPr/>
          </p:nvSpPr>
          <p:spPr>
            <a:xfrm>
              <a:off x="9151434" y="2453269"/>
              <a:ext cx="1004282" cy="15243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000CE3-7C2F-D204-A660-E883917C9B1B}"/>
                </a:ext>
              </a:extLst>
            </p:cNvPr>
            <p:cNvSpPr/>
            <p:nvPr/>
          </p:nvSpPr>
          <p:spPr>
            <a:xfrm>
              <a:off x="7779834" y="2114944"/>
              <a:ext cx="843776" cy="6654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5D7596-587B-852E-D345-24448CA57560}"/>
              </a:ext>
            </a:extLst>
          </p:cNvPr>
          <p:cNvGrpSpPr/>
          <p:nvPr/>
        </p:nvGrpSpPr>
        <p:grpSpPr>
          <a:xfrm>
            <a:off x="3501012" y="4877730"/>
            <a:ext cx="3257823" cy="1655490"/>
            <a:chOff x="2253590" y="3449263"/>
            <a:chExt cx="3257823" cy="165549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89D088-1440-A8CE-4D6A-D3663954B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3590" y="3449263"/>
              <a:ext cx="3257823" cy="165549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915FD5-811E-EF8A-7BF3-8496C9E749C4}"/>
                </a:ext>
              </a:extLst>
            </p:cNvPr>
            <p:cNvSpPr/>
            <p:nvPr/>
          </p:nvSpPr>
          <p:spPr>
            <a:xfrm>
              <a:off x="2355139" y="3465568"/>
              <a:ext cx="1309755" cy="3132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A68F9F-5DEC-2139-8A99-579951F8B82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912316" y="4931801"/>
            <a:ext cx="3112543" cy="11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1DD645-11AD-D54D-84F6-407B0890A583}"/>
              </a:ext>
            </a:extLst>
          </p:cNvPr>
          <p:cNvSpPr txBox="1"/>
          <p:nvPr/>
        </p:nvSpPr>
        <p:spPr>
          <a:xfrm>
            <a:off x="8342022" y="2123062"/>
            <a:ext cx="20453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0" i="0" dirty="0">
                <a:solidFill>
                  <a:srgbClr val="363636"/>
                </a:solidFill>
                <a:effectLst/>
                <a:latin typeface="roboto slab" panose="020F0502020204030204" pitchFamily="34" charset="0"/>
              </a:rPr>
              <a:t> counter increment function</a:t>
            </a:r>
            <a:endParaRPr lang="ko-Kore-KR" altLang="en-US" sz="105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D06AFD-5FAD-7236-E1CB-169442EA8C86}"/>
              </a:ext>
            </a:extLst>
          </p:cNvPr>
          <p:cNvCxnSpPr>
            <a:cxnSpLocks/>
          </p:cNvCxnSpPr>
          <p:nvPr/>
        </p:nvCxnSpPr>
        <p:spPr>
          <a:xfrm flipV="1">
            <a:off x="8617965" y="2346733"/>
            <a:ext cx="268004" cy="2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21398-CFBA-C5EA-E775-0D7763BD70BC}"/>
              </a:ext>
            </a:extLst>
          </p:cNvPr>
          <p:cNvSpPr txBox="1"/>
          <p:nvPr/>
        </p:nvSpPr>
        <p:spPr>
          <a:xfrm>
            <a:off x="8309426" y="5574670"/>
            <a:ext cx="23783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0" i="0" dirty="0">
                <a:solidFill>
                  <a:srgbClr val="363636"/>
                </a:solidFill>
                <a:effectLst/>
                <a:latin typeface="roboto slab" panose="020F0502020204030204" pitchFamily="34" charset="0"/>
              </a:rPr>
              <a:t>Additional Authentication Data</a:t>
            </a:r>
            <a:endParaRPr lang="ko-Kore-KR" altLang="en-US" sz="105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482A56E-2B50-7268-C5A4-76EB111D284C}"/>
              </a:ext>
            </a:extLst>
          </p:cNvPr>
          <p:cNvCxnSpPr>
            <a:cxnSpLocks/>
          </p:cNvCxnSpPr>
          <p:nvPr/>
        </p:nvCxnSpPr>
        <p:spPr>
          <a:xfrm>
            <a:off x="8617965" y="5455789"/>
            <a:ext cx="599705" cy="11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GCM </a:t>
            </a:r>
            <a:r>
              <a:rPr kumimoji="1" lang="ko-Kore-KR" altLang="en-US"/>
              <a:t>운용모드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GHASH</a:t>
                </a:r>
              </a:p>
              <a:p>
                <a:pPr lvl="1"/>
                <a:r>
                  <a:rPr kumimoji="1" lang="en-US" altLang="ko-KR" sz="2000" dirty="0"/>
                  <a:t>Galois Field(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  <m:r>
                      <a:rPr kumimoji="1"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상에서 다항식 연산을 통해 해시 값 계산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입력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128-bit</a:t>
                </a:r>
                <a:r>
                  <a:rPr kumimoji="1" lang="ko-KR" altLang="en-US" sz="2000" dirty="0"/>
                  <a:t> 메시지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128-bit</a:t>
                </a:r>
                <a:r>
                  <a:rPr kumimoji="1" lang="ko-KR" altLang="en-US" sz="2000" dirty="0"/>
                  <a:t> 인증 키 </a:t>
                </a:r>
                <a:r>
                  <a:rPr kumimoji="1" lang="en-US" altLang="ko-KR" sz="2000" dirty="0"/>
                  <a:t>H</a:t>
                </a:r>
              </a:p>
              <a:p>
                <a:pPr lvl="1"/>
                <a:r>
                  <a:rPr kumimoji="1" lang="ko-KR" altLang="en-US" sz="2000" dirty="0"/>
                  <a:t>출력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128-bit</a:t>
                </a:r>
                <a:r>
                  <a:rPr kumimoji="1" lang="ko-KR" altLang="en-US" sz="2000" dirty="0"/>
                  <a:t> 인증 태그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메시지 </a:t>
                </a:r>
                <a:r>
                  <a:rPr kumimoji="1" lang="en-US" altLang="ko-KR" sz="2000" dirty="0"/>
                  <a:t>M</a:t>
                </a:r>
                <a:r>
                  <a:rPr kumimoji="1" lang="ko-KR" altLang="en-US" sz="2000" dirty="0"/>
                  <a:t>을 </a:t>
                </a:r>
                <a:r>
                  <a:rPr kumimoji="1" lang="en-US" altLang="ko-KR" sz="2000" dirty="0"/>
                  <a:t>128-bit</a:t>
                </a:r>
                <a:r>
                  <a:rPr kumimoji="1" lang="ko-KR" altLang="en-US" sz="2000" dirty="0"/>
                  <a:t> 블록으로 나눠 다항식 연산 수행</a:t>
                </a:r>
                <a:endParaRPr kumimoji="1" lang="en-US" altLang="ko-KR" sz="2000" dirty="0"/>
              </a:p>
              <a:p>
                <a:r>
                  <a:rPr kumimoji="1" lang="en-US" altLang="ko-KR" sz="2000" b="1" dirty="0"/>
                  <a:t>Cycle Swapping Attack</a:t>
                </a:r>
                <a:r>
                  <a:rPr kumimoji="1" lang="ko-KR" altLang="en-US" sz="2000" dirty="0"/>
                  <a:t>에 취약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1600" dirty="0"/>
                  <a:t>다항식의 주기성 </a:t>
                </a:r>
                <a:r>
                  <a:rPr kumimoji="1" lang="en-US" altLang="ko-KR" sz="1600" dirty="0"/>
                  <a:t>+</a:t>
                </a:r>
                <a:r>
                  <a:rPr kumimoji="1" lang="ko-KR" altLang="en-US" sz="1600" dirty="0"/>
                  <a:t> 동일한 라운드 함수 반복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87FC1FC-9091-204B-45B7-26558CE8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683" y="3919954"/>
            <a:ext cx="5639790" cy="19159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A6104C-E263-DA26-BDC1-E457A9A16EB7}"/>
              </a:ext>
            </a:extLst>
          </p:cNvPr>
          <p:cNvSpPr/>
          <p:nvPr/>
        </p:nvSpPr>
        <p:spPr>
          <a:xfrm>
            <a:off x="2506683" y="3919954"/>
            <a:ext cx="5639790" cy="87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34BB0-25E4-802B-8301-30804739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462" y="4508458"/>
            <a:ext cx="3633061" cy="5783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C32399-746A-F15B-A2BF-1B3CDE47B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462" y="1377356"/>
            <a:ext cx="3204617" cy="26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SGCM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곱셈 연산과 </a:t>
                </a:r>
                <a:r>
                  <a:rPr kumimoji="1" lang="en-US" altLang="ko-KR" sz="2400" dirty="0"/>
                  <a:t>GHASH</a:t>
                </a:r>
                <a:r>
                  <a:rPr kumimoji="1" lang="ko-KR" altLang="en-US" sz="2400" dirty="0"/>
                  <a:t> 함수를 제외하고 </a:t>
                </a:r>
                <a:r>
                  <a:rPr kumimoji="1" lang="en-US" altLang="ko-KR" sz="2400" dirty="0"/>
                  <a:t>GCM</a:t>
                </a:r>
                <a:r>
                  <a:rPr kumimoji="1" lang="ko-KR" altLang="en-US" sz="2400" dirty="0"/>
                  <a:t>과 동일</a:t>
                </a:r>
                <a:endParaRPr kumimoji="1" lang="en-US" altLang="ko-KR" sz="2400" dirty="0"/>
              </a:p>
              <a:p>
                <a:pPr lvl="1"/>
                <a:r>
                  <a:rPr kumimoji="1" lang="en-US" altLang="ko-KR" sz="2000" dirty="0"/>
                  <a:t>Sophie Germain </a:t>
                </a:r>
                <a:r>
                  <a:rPr kumimoji="1" lang="ko-KR" altLang="en-US" sz="2000" dirty="0"/>
                  <a:t>소수 기반으로 하는 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</a:rPr>
                  <a:t>기약 다항식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ko-KR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사용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CD6335-D25E-4CDC-97D6-557B4B556824}"/>
              </a:ext>
            </a:extLst>
          </p:cNvPr>
          <p:cNvSpPr txBox="1"/>
          <p:nvPr/>
        </p:nvSpPr>
        <p:spPr>
          <a:xfrm>
            <a:off x="6315638" y="6470089"/>
            <a:ext cx="5464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/>
              <a:t>https://nvlpubs.nist.gov/nistpubs/legacy/sp/nistspecialpublication800-38d.pdf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CCDB29-331D-C74A-B572-5B7D0AA8EF97}"/>
              </a:ext>
            </a:extLst>
          </p:cNvPr>
          <p:cNvGrpSpPr/>
          <p:nvPr/>
        </p:nvGrpSpPr>
        <p:grpSpPr>
          <a:xfrm>
            <a:off x="3302034" y="2529840"/>
            <a:ext cx="5587932" cy="1798320"/>
            <a:chOff x="2373177" y="2129760"/>
            <a:chExt cx="7445645" cy="259848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B212EE-E4AB-88FC-1C7A-73426295D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177" y="2129760"/>
              <a:ext cx="7445645" cy="259848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F52BD9-C07F-52E8-2B84-5BD9B803034A}"/>
                </a:ext>
              </a:extLst>
            </p:cNvPr>
            <p:cNvSpPr/>
            <p:nvPr/>
          </p:nvSpPr>
          <p:spPr>
            <a:xfrm>
              <a:off x="2701058" y="3834164"/>
              <a:ext cx="7117764" cy="472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89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SGCM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곱셈 연산과 </a:t>
                </a:r>
                <a:r>
                  <a:rPr kumimoji="1" lang="en-US" altLang="ko-KR" sz="2400" dirty="0"/>
                  <a:t>GHASH</a:t>
                </a:r>
                <a:r>
                  <a:rPr kumimoji="1" lang="ko-KR" altLang="en-US" sz="2400" dirty="0"/>
                  <a:t> 함수를 제외하고 </a:t>
                </a:r>
                <a:r>
                  <a:rPr kumimoji="1" lang="en-US" altLang="ko-KR" sz="2400" dirty="0"/>
                  <a:t>GCM</a:t>
                </a:r>
                <a:r>
                  <a:rPr kumimoji="1" lang="ko-KR" altLang="en-US" sz="2400" dirty="0"/>
                  <a:t>과 동일</a:t>
                </a:r>
                <a:endParaRPr kumimoji="1"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kumimoji="1" lang="en-US" altLang="ko-Kore-KR" sz="1600" dirty="0"/>
              </a:p>
              <a:p>
                <a:pPr lvl="1"/>
                <a:r>
                  <a:rPr kumimoji="1" lang="en-US" altLang="ko-Kore-KR" sz="1600" dirty="0"/>
                  <a:t>GCM</a:t>
                </a:r>
                <a:r>
                  <a:rPr kumimoji="1" lang="ko-KR" altLang="en-US" sz="1600" dirty="0"/>
                  <a:t>과 다른 다항식 사용</a:t>
                </a:r>
                <a:endParaRPr kumimoji="1" lang="ko-Kore-KR" altLang="en-US" sz="16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CD6335-D25E-4CDC-97D6-557B4B556824}"/>
              </a:ext>
            </a:extLst>
          </p:cNvPr>
          <p:cNvSpPr txBox="1"/>
          <p:nvPr/>
        </p:nvSpPr>
        <p:spPr>
          <a:xfrm>
            <a:off x="6315638" y="6470089"/>
            <a:ext cx="5464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/>
              <a:t>https://nvlpubs.nist.gov/nistpubs/legacy/sp/nistspecialpublication800-38d.pdf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CAD2F6-2892-EBF7-0417-6DF0B296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38" y="2787847"/>
            <a:ext cx="5704134" cy="2368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514CBF-DD73-1923-B53D-30D2CAC82134}"/>
              </a:ext>
            </a:extLst>
          </p:cNvPr>
          <p:cNvSpPr/>
          <p:nvPr/>
        </p:nvSpPr>
        <p:spPr>
          <a:xfrm>
            <a:off x="6776410" y="3681412"/>
            <a:ext cx="5341858" cy="327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76041C-90F1-E7EA-FA8E-CE023FB1E57B}"/>
              </a:ext>
            </a:extLst>
          </p:cNvPr>
          <p:cNvGrpSpPr/>
          <p:nvPr/>
        </p:nvGrpSpPr>
        <p:grpSpPr>
          <a:xfrm>
            <a:off x="165431" y="2787847"/>
            <a:ext cx="6150207" cy="3160939"/>
            <a:chOff x="173596" y="3179256"/>
            <a:chExt cx="6150207" cy="31609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5C51B77-BB40-4FBF-6AE5-293E38C8F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596" y="4151289"/>
              <a:ext cx="6150207" cy="218890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BB2CC0-FE2C-1F63-7A91-8DF767651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830" y="3179256"/>
              <a:ext cx="5997737" cy="88072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77BAF2-1979-CBC6-116E-37DC70B99DB9}"/>
              </a:ext>
            </a:extLst>
          </p:cNvPr>
          <p:cNvSpPr/>
          <p:nvPr/>
        </p:nvSpPr>
        <p:spPr>
          <a:xfrm>
            <a:off x="249830" y="3972247"/>
            <a:ext cx="608773" cy="3270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B01E9A-5808-7B9A-257B-5A88B6D437E9}"/>
              </a:ext>
            </a:extLst>
          </p:cNvPr>
          <p:cNvSpPr/>
          <p:nvPr/>
        </p:nvSpPr>
        <p:spPr>
          <a:xfrm>
            <a:off x="6585860" y="3176587"/>
            <a:ext cx="1266550" cy="211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4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SGCM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AES</a:t>
            </a:r>
            <a:r>
              <a:rPr kumimoji="1" lang="ko-KR" altLang="en-US" sz="2400" dirty="0"/>
              <a:t> 와 </a:t>
            </a:r>
            <a:r>
              <a:rPr kumimoji="1" lang="en-US" altLang="ko-KR" sz="2400" dirty="0"/>
              <a:t>GHASH</a:t>
            </a:r>
            <a:r>
              <a:rPr kumimoji="1" lang="ko-KR" altLang="en-US" sz="2400" dirty="0"/>
              <a:t> 사용하여 암호화와 인증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수행</a:t>
            </a:r>
            <a:endParaRPr kumimoji="1" lang="en-US" altLang="ko-KR" sz="2400" dirty="0"/>
          </a:p>
          <a:p>
            <a:r>
              <a:rPr kumimoji="1" lang="ko-KR" altLang="en-US" sz="2400" dirty="0"/>
              <a:t>입력도 </a:t>
            </a:r>
            <a:r>
              <a:rPr kumimoji="1" lang="en-US" altLang="ko-KR" sz="2400" dirty="0"/>
              <a:t>GCM</a:t>
            </a:r>
            <a:r>
              <a:rPr kumimoji="1" lang="ko-KR" altLang="en-US" sz="2400" dirty="0"/>
              <a:t> 운용모드와 동일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IV(</a:t>
            </a:r>
            <a:r>
              <a:rPr kumimoji="1" lang="ko-KR" altLang="en-US" sz="2000" dirty="0"/>
              <a:t>초기벡터</a:t>
            </a:r>
            <a:r>
              <a:rPr kumimoji="1" lang="en-US" altLang="ko-KR" sz="2000" dirty="0"/>
              <a:t>)+ </a:t>
            </a:r>
            <a:r>
              <a:rPr kumimoji="1" lang="ko-KR" altLang="en-US" sz="2000" dirty="0"/>
              <a:t>카운터 값</a:t>
            </a:r>
            <a:endParaRPr kumimoji="1" lang="en-US" altLang="ko-KR" sz="2000" dirty="0"/>
          </a:p>
          <a:p>
            <a:r>
              <a:rPr kumimoji="1" lang="ko-KR" altLang="en-US" sz="2400" dirty="0"/>
              <a:t>내부 알고리즘 </a:t>
            </a:r>
            <a:r>
              <a:rPr kumimoji="1" lang="en-US" altLang="ko-KR" sz="2400" dirty="0"/>
              <a:t>GCM</a:t>
            </a:r>
            <a:r>
              <a:rPr kumimoji="1" lang="ko-KR" altLang="en-US" sz="2400" dirty="0"/>
              <a:t>과 유사</a:t>
            </a:r>
            <a:endParaRPr kumimoji="1" lang="en-US" altLang="ko-KR" sz="2400" dirty="0"/>
          </a:p>
          <a:p>
            <a:r>
              <a:rPr kumimoji="1" lang="en-US" altLang="ko-Kore-KR" sz="2400" dirty="0"/>
              <a:t>GCM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GHASH</a:t>
            </a:r>
            <a:r>
              <a:rPr kumimoji="1" lang="ko-KR" altLang="en-US" sz="2400" dirty="0"/>
              <a:t> 함수의 취약점을 </a:t>
            </a:r>
            <a:r>
              <a:rPr kumimoji="1" lang="en-US" altLang="ko-KR" sz="2400" dirty="0"/>
              <a:t>Sophie Germain Prime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Cycle</a:t>
            </a:r>
            <a:r>
              <a:rPr kumimoji="1" lang="ko-KR" altLang="en-US" sz="2400" dirty="0"/>
              <a:t>을 사용하여 </a:t>
            </a:r>
            <a:r>
              <a:rPr kumimoji="1" lang="en-US" altLang="ko-KR" sz="2400" dirty="0"/>
              <a:t>GHASH </a:t>
            </a:r>
            <a:r>
              <a:rPr kumimoji="1" lang="ko-KR" altLang="en-US" sz="2400" dirty="0"/>
              <a:t>다항식의 보안성 강화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332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0</TotalTime>
  <Words>375</Words>
  <Application>Microsoft Macintosh PowerPoint</Application>
  <PresentationFormat>와이드스크린</PresentationFormat>
  <Paragraphs>80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Cambria Math</vt:lpstr>
      <vt:lpstr>roboto slab</vt:lpstr>
      <vt:lpstr>제목 테마</vt:lpstr>
      <vt:lpstr>CryptoCraft 테마</vt:lpstr>
      <vt:lpstr>SGCM</vt:lpstr>
      <vt:lpstr>SGCM</vt:lpstr>
      <vt:lpstr>GCM 운용모드</vt:lpstr>
      <vt:lpstr>GCM 운용모드</vt:lpstr>
      <vt:lpstr>SGCM</vt:lpstr>
      <vt:lpstr>SGCM</vt:lpstr>
      <vt:lpstr>SGCM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3</cp:revision>
  <dcterms:created xsi:type="dcterms:W3CDTF">2023-04-02T11:11:21Z</dcterms:created>
  <dcterms:modified xsi:type="dcterms:W3CDTF">2023-04-10T09:44:28Z</dcterms:modified>
</cp:coreProperties>
</file>