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7"/>
  </p:notesMasterIdLst>
  <p:handoutMasterIdLst>
    <p:handoutMasterId r:id="rId28"/>
  </p:handoutMasterIdLst>
  <p:sldIdLst>
    <p:sldId id="269" r:id="rId3"/>
    <p:sldId id="275" r:id="rId4"/>
    <p:sldId id="289" r:id="rId5"/>
    <p:sldId id="290" r:id="rId6"/>
    <p:sldId id="292" r:id="rId7"/>
    <p:sldId id="293" r:id="rId8"/>
    <p:sldId id="298" r:id="rId9"/>
    <p:sldId id="295" r:id="rId10"/>
    <p:sldId id="294" r:id="rId11"/>
    <p:sldId id="296" r:id="rId12"/>
    <p:sldId id="291" r:id="rId13"/>
    <p:sldId id="297" r:id="rId14"/>
    <p:sldId id="299" r:id="rId15"/>
    <p:sldId id="304" r:id="rId16"/>
    <p:sldId id="301" r:id="rId17"/>
    <p:sldId id="302" r:id="rId18"/>
    <p:sldId id="303" r:id="rId19"/>
    <p:sldId id="305" r:id="rId20"/>
    <p:sldId id="306" r:id="rId21"/>
    <p:sldId id="309" r:id="rId22"/>
    <p:sldId id="310" r:id="rId23"/>
    <p:sldId id="311" r:id="rId24"/>
    <p:sldId id="308" r:id="rId25"/>
    <p:sldId id="27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E6559B9-4205-1ABA-0C55-CA5F9549CFF9}" name="이민우" initials="" userId="S::1771397@hansung.edu::9cdfcc9b-ce9d-4012-855e-f297241b1a8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2" autoAdjust="0"/>
    <p:restoredTop sz="94692"/>
  </p:normalViewPr>
  <p:slideViewPr>
    <p:cSldViewPr snapToGrid="0">
      <p:cViewPr varScale="1">
        <p:scale>
          <a:sx n="126" d="100"/>
          <a:sy n="126" d="100"/>
        </p:scale>
        <p:origin x="4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2023. 11. 14.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2023. 11. 14.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12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85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154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78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14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112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026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310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726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89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44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90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615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19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6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9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14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67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37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679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개인키 암호화 시 </a:t>
            </a:r>
            <a:r>
              <a:rPr kumimoji="1" lang="en-US" altLang="ko-KR" dirty="0"/>
              <a:t>AIM</a:t>
            </a:r>
            <a:r>
              <a:rPr kumimoji="1" lang="ko-KR" altLang="en-US" dirty="0"/>
              <a:t> 사용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2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263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ECilwIWWT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MRSS7ZYM50&amp;ab_channel=PowerCertAnimatedVideo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vn0EptL2qA&amp;ab_channel=%ED%95%9C%EA%B5%AD%EC%A0%84%EC%9E%90%ED%86%B5%EC%8B%A0%EC%97%B0%EA%B5%AC%EC%9B%90ETR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Full-Duplex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" altLang="ko-KR" dirty="0">
                <a:hlinkClick r:id="rId2"/>
              </a:rPr>
              <a:t>https://</a:t>
            </a:r>
            <a:r>
              <a:rPr lang="en" altLang="ko-KR" dirty="0" err="1">
                <a:hlinkClick r:id="rId2"/>
              </a:rPr>
              <a:t>youtu.be</a:t>
            </a:r>
            <a:r>
              <a:rPr lang="en" altLang="ko-KR" dirty="0">
                <a:hlinkClick r:id="rId2"/>
              </a:rPr>
              <a:t>/sECilwIWWT8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정보</a:t>
            </a:r>
            <a:r>
              <a:rPr kumimoji="1" lang="ko-KR" altLang="en-US" dirty="0"/>
              <a:t> 전송 방식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b="1" dirty="0"/>
              <a:t>Full-Duplex(</a:t>
            </a:r>
            <a:r>
              <a:rPr kumimoji="1" lang="ko-KR" altLang="en-US" b="1" dirty="0" err="1"/>
              <a:t>전이중</a:t>
            </a:r>
            <a:r>
              <a:rPr kumimoji="1" lang="en-US" altLang="ko-KR" b="1" dirty="0"/>
              <a:t>)</a:t>
            </a:r>
          </a:p>
          <a:p>
            <a:r>
              <a:rPr kumimoji="1" lang="ko-Kore-KR" altLang="en-US" dirty="0"/>
              <a:t>예시</a:t>
            </a:r>
            <a:r>
              <a:rPr kumimoji="1" lang="en-US" altLang="ko-Kore-KR" dirty="0"/>
              <a:t>:</a:t>
            </a:r>
            <a:r>
              <a:rPr kumimoji="1" lang="ko-KR" altLang="en-US" dirty="0"/>
              <a:t> 왕복 </a:t>
            </a:r>
            <a:r>
              <a:rPr kumimoji="1" lang="en-US" altLang="ko-KR" dirty="0"/>
              <a:t>2</a:t>
            </a:r>
            <a:r>
              <a:rPr kumimoji="1" lang="ko-KR" altLang="en-US" dirty="0"/>
              <a:t>차로 도로</a:t>
            </a:r>
            <a:endParaRPr kumimoji="1" lang="ko-Kore-KR" altLang="en-US" dirty="0"/>
          </a:p>
        </p:txBody>
      </p:sp>
      <p:pic>
        <p:nvPicPr>
          <p:cNvPr id="3074" name="Picture 2" descr="88올림픽고속도로 - 나무위키">
            <a:extLst>
              <a:ext uri="{FF2B5EF4-FFF2-40B4-BE49-F238E27FC236}">
                <a16:creationId xmlns:a16="http://schemas.microsoft.com/office/drawing/2014/main" id="{C3864918-2D41-C5CC-5BD4-E45F86EA5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81" y="1249616"/>
            <a:ext cx="7297289" cy="540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02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정보</a:t>
            </a:r>
            <a:r>
              <a:rPr kumimoji="1" lang="ko-KR" altLang="en-US" dirty="0"/>
              <a:t> 전송 방식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dirty="0"/>
              <a:t>Half-Duplex vs Full-Duplex</a:t>
            </a:r>
            <a:r>
              <a:rPr kumimoji="1" lang="ko-KR" altLang="en-US" sz="2400" dirty="0"/>
              <a:t> 설명 영상</a:t>
            </a:r>
            <a:endParaRPr kumimoji="1" lang="en-US" altLang="ko-Kore-KR" sz="2400" dirty="0"/>
          </a:p>
          <a:p>
            <a:r>
              <a:rPr kumimoji="1" lang="en" altLang="ko-Kore-KR" sz="2400" dirty="0">
                <a:hlinkClick r:id="rId3"/>
              </a:rPr>
              <a:t>https://www.youtube.com/watch?v=LMRSS7ZYM50&amp;ab_channel=PowerCertAnimatedVideos</a:t>
            </a:r>
            <a:endParaRPr kumimoji="1" lang="ko-Kore-KR" altLang="en-US" sz="2400" dirty="0"/>
          </a:p>
          <a:p>
            <a:endParaRPr kumimoji="1" lang="en-US" altLang="ko-Kore-KR" sz="2400" dirty="0"/>
          </a:p>
          <a:p>
            <a:r>
              <a:rPr kumimoji="1" lang="ko-Kore-KR" altLang="en-US" sz="2400" dirty="0"/>
              <a:t>네트워크</a:t>
            </a:r>
            <a:r>
              <a:rPr kumimoji="1" lang="ko-KR" altLang="en-US" sz="2400" dirty="0"/>
              <a:t> 허브의 등장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네트워크 토폴로지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버스형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선형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-&gt;</a:t>
            </a:r>
            <a:r>
              <a:rPr kumimoji="1" lang="ko-KR" altLang="en-US" sz="2000" dirty="0"/>
              <a:t> 스타형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성형</a:t>
            </a:r>
            <a:r>
              <a:rPr kumimoji="1" lang="en-US" altLang="ko-KR" sz="2000" dirty="0"/>
              <a:t>)</a:t>
            </a:r>
          </a:p>
          <a:p>
            <a:r>
              <a:rPr kumimoji="1" lang="ko-KR" altLang="en-US" sz="2400" dirty="0"/>
              <a:t>허브의 업그레이드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허브 </a:t>
            </a:r>
            <a:r>
              <a:rPr kumimoji="1" lang="en-US" altLang="ko-KR" sz="2000" dirty="0"/>
              <a:t>-&gt;</a:t>
            </a:r>
            <a:r>
              <a:rPr kumimoji="1" lang="ko-KR" altLang="en-US" sz="2000" dirty="0"/>
              <a:t> 스위칭 허브 </a:t>
            </a:r>
            <a:r>
              <a:rPr kumimoji="1" lang="en-US" altLang="ko-KR" sz="2000" dirty="0"/>
              <a:t>or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L2</a:t>
            </a:r>
            <a:r>
              <a:rPr kumimoji="1" lang="ko-KR" altLang="en-US" sz="2000" dirty="0"/>
              <a:t> 스위치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허브의 업그레이드로 이더넷은 실질적으로 충돌이 발생하지 않는 구조가 됨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즉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랜 케이블을 사용하는 현재의 이더넷은 충돌이 발생하지 않음</a:t>
            </a:r>
            <a:endParaRPr kumimoji="1" lang="en-US" altLang="ko-KR" sz="2000" dirty="0"/>
          </a:p>
          <a:p>
            <a:pPr lvl="2"/>
            <a:r>
              <a:rPr kumimoji="1" lang="ko-KR" altLang="en-US" sz="1800" dirty="0"/>
              <a:t>이로 인해 기가 인터넷 등의 고속 인터넷 서비스를 제공할 수 있게 됨</a:t>
            </a:r>
            <a:endParaRPr kumimoji="1" lang="en-US" altLang="ko-KR" sz="1800" dirty="0"/>
          </a:p>
          <a:p>
            <a:pPr lvl="1"/>
            <a:r>
              <a:rPr kumimoji="1" lang="ko-KR" altLang="en-US" sz="2000" dirty="0"/>
              <a:t>그러나 과거와의 호환성을 이유로 </a:t>
            </a:r>
            <a:r>
              <a:rPr kumimoji="1" lang="en-US" altLang="ko-KR" sz="2000" dirty="0"/>
              <a:t>CSMA/CD</a:t>
            </a:r>
            <a:r>
              <a:rPr kumimoji="1" lang="ko-KR" altLang="en-US" sz="2000" dirty="0"/>
              <a:t>는 여전히 이더넷 표준에 </a:t>
            </a:r>
            <a:r>
              <a:rPr kumimoji="1" lang="ko-KR" altLang="en-US" sz="2000" dirty="0" err="1"/>
              <a:t>포함되어있음</a:t>
            </a:r>
            <a:endParaRPr kumimoji="1" lang="ko-Kore-KR" altLang="en-US" sz="2000" dirty="0"/>
          </a:p>
        </p:txBody>
      </p:sp>
      <p:pic>
        <p:nvPicPr>
          <p:cNvPr id="5" name="그림 4" descr="시계, 라인, 디자인이(가) 표시된 사진&#10;&#10;자동 생성된 설명">
            <a:extLst>
              <a:ext uri="{FF2B5EF4-FFF2-40B4-BE49-F238E27FC236}">
                <a16:creationId xmlns:a16="http://schemas.microsoft.com/office/drawing/2014/main" id="{D5E2510C-3E48-237C-3FC0-00564C4C5F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0"/>
          <a:stretch/>
        </p:blipFill>
        <p:spPr>
          <a:xfrm>
            <a:off x="7738947" y="2352815"/>
            <a:ext cx="1656730" cy="1485900"/>
          </a:xfrm>
          <a:prstGeom prst="rect">
            <a:avLst/>
          </a:prstGeom>
        </p:spPr>
      </p:pic>
      <p:pic>
        <p:nvPicPr>
          <p:cNvPr id="6" name="그림 5" descr="시계, 라인, 디자인이(가) 표시된 사진&#10;&#10;자동 생성된 설명">
            <a:extLst>
              <a:ext uri="{FF2B5EF4-FFF2-40B4-BE49-F238E27FC236}">
                <a16:creationId xmlns:a16="http://schemas.microsoft.com/office/drawing/2014/main" id="{FC47BD9A-0C53-C616-5D4B-F100A5CB0F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36"/>
          <a:stretch/>
        </p:blipFill>
        <p:spPr>
          <a:xfrm>
            <a:off x="9519269" y="2348315"/>
            <a:ext cx="1457933" cy="14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47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Full-Duplex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b="1" dirty="0"/>
              <a:t>무선 통신에서의 </a:t>
            </a:r>
            <a:r>
              <a:rPr kumimoji="1" lang="en-US" altLang="ko-KR" b="1" dirty="0"/>
              <a:t>Full-Duplex</a:t>
            </a:r>
            <a:r>
              <a:rPr kumimoji="1" lang="ko-KR" altLang="en-US" b="1" dirty="0"/>
              <a:t>는 아직 제대로 사용 </a:t>
            </a:r>
            <a:r>
              <a:rPr kumimoji="1" lang="en-US" altLang="ko-KR" b="1" dirty="0"/>
              <a:t>X</a:t>
            </a:r>
          </a:p>
          <a:p>
            <a:pPr lvl="1"/>
            <a:r>
              <a:rPr kumimoji="1" lang="ko-KR" altLang="en-US" dirty="0"/>
              <a:t>구현 및 상용화에 어려움이 있기 때문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어려움</a:t>
            </a:r>
            <a:r>
              <a:rPr kumimoji="1" lang="en-US" altLang="ko-KR" dirty="0"/>
              <a:t>:</a:t>
            </a:r>
            <a:r>
              <a:rPr kumimoji="1" lang="ko-KR" altLang="en-US" dirty="0"/>
              <a:t> 주파수 대역의 물리적 한계 및 비용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자기 간섭</a:t>
            </a:r>
            <a:r>
              <a:rPr kumimoji="1" lang="en-US" altLang="ko-KR" dirty="0"/>
              <a:t>(self-interference)</a:t>
            </a:r>
            <a:r>
              <a:rPr kumimoji="1" lang="ko-KR" altLang="en-US" dirty="0"/>
              <a:t>문제 등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r>
              <a:rPr kumimoji="1" lang="ko-KR" altLang="en-US" b="1" dirty="0"/>
              <a:t>현재는 </a:t>
            </a:r>
            <a:r>
              <a:rPr kumimoji="1" lang="en-US" altLang="ko-KR" b="1" dirty="0"/>
              <a:t>Half-Duplex</a:t>
            </a:r>
            <a:r>
              <a:rPr kumimoji="1" lang="ko-KR" altLang="en-US" b="1" dirty="0"/>
              <a:t> 방식을 </a:t>
            </a:r>
            <a:r>
              <a:rPr kumimoji="1" lang="en-US" altLang="ko-KR" b="1" dirty="0"/>
              <a:t>Full-Duplex</a:t>
            </a:r>
            <a:r>
              <a:rPr kumimoji="1" lang="ko-KR" altLang="en-US" b="1" dirty="0" err="1"/>
              <a:t>처럼</a:t>
            </a:r>
            <a:r>
              <a:rPr kumimoji="1" lang="ko-KR" altLang="en-US" b="1" dirty="0"/>
              <a:t> 사용</a:t>
            </a:r>
            <a:endParaRPr kumimoji="1" lang="en-US" altLang="ko-KR" b="1" dirty="0"/>
          </a:p>
          <a:p>
            <a:pPr lvl="1"/>
            <a:r>
              <a:rPr kumimoji="1" lang="en-US" altLang="ko-KR" dirty="0"/>
              <a:t>TDD </a:t>
            </a:r>
            <a:r>
              <a:rPr kumimoji="1" lang="ko-KR" altLang="en-US" dirty="0"/>
              <a:t>및 </a:t>
            </a:r>
            <a:r>
              <a:rPr kumimoji="1" lang="en-US" altLang="ko-KR" dirty="0"/>
              <a:t>FDD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</a:t>
            </a:r>
            <a:endParaRPr kumimoji="1" lang="en-US" altLang="ko-KR" dirty="0"/>
          </a:p>
          <a:p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DFCF99B-D2C4-8F42-9E05-1C1E812B1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3949700"/>
            <a:ext cx="82931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038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Full-Duplex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b="1" dirty="0"/>
              <a:t>주파수 분할 이중 통신</a:t>
            </a:r>
            <a:r>
              <a:rPr kumimoji="1" lang="en-US" altLang="ko-KR" sz="2400" b="1" dirty="0"/>
              <a:t>(</a:t>
            </a:r>
            <a:r>
              <a:rPr kumimoji="1" lang="en-US" altLang="ko-Kore-KR" sz="2400" b="1" dirty="0"/>
              <a:t>FDD</a:t>
            </a:r>
            <a:r>
              <a:rPr kumimoji="1" lang="en-US" altLang="ko-KR" sz="2400" b="1" dirty="0"/>
              <a:t>: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Frequency Division Duplex)</a:t>
            </a:r>
          </a:p>
          <a:p>
            <a:pPr lvl="1"/>
            <a:r>
              <a:rPr kumimoji="1" lang="ko-KR" altLang="en-US" sz="2000" b="1" dirty="0">
                <a:solidFill>
                  <a:srgbClr val="FF0000"/>
                </a:solidFill>
              </a:rPr>
              <a:t>통신하는 주파수 대역을 분할하여 </a:t>
            </a:r>
            <a:r>
              <a:rPr kumimoji="1" lang="ko-KR" altLang="en-US" sz="2000" dirty="0"/>
              <a:t>전송되는 데이터가 충돌하지 않게 함</a:t>
            </a:r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r>
              <a:rPr kumimoji="1" lang="ko-KR" altLang="en-US" sz="2400" b="1" dirty="0"/>
              <a:t>주파수를 나누어서 </a:t>
            </a:r>
            <a:r>
              <a:rPr kumimoji="1" lang="en-US" altLang="ko-KR" sz="2400" b="1" dirty="0">
                <a:solidFill>
                  <a:schemeClr val="accent5"/>
                </a:solidFill>
              </a:rPr>
              <a:t>UL(Up Link)</a:t>
            </a:r>
            <a:r>
              <a:rPr kumimoji="1" lang="ko-KR" altLang="en-US" sz="2400" b="1" dirty="0">
                <a:solidFill>
                  <a:schemeClr val="accent5"/>
                </a:solidFill>
              </a:rPr>
              <a:t>와 </a:t>
            </a:r>
            <a:r>
              <a:rPr kumimoji="1" lang="en-US" altLang="ko-KR" sz="2400" b="1" dirty="0">
                <a:solidFill>
                  <a:schemeClr val="accent5"/>
                </a:solidFill>
              </a:rPr>
              <a:t>DL(Down Link)</a:t>
            </a:r>
            <a:r>
              <a:rPr kumimoji="1" lang="ko-KR" altLang="en-US" sz="2400" b="1" dirty="0" err="1"/>
              <a:t>를</a:t>
            </a:r>
            <a:r>
              <a:rPr kumimoji="1" lang="ko-KR" altLang="en-US" sz="2400" b="1" dirty="0"/>
              <a:t> 동시에 사용 가능하게 함</a:t>
            </a:r>
            <a:endParaRPr kumimoji="1" lang="en-US" altLang="ko-KR" sz="2400" b="1" dirty="0"/>
          </a:p>
          <a:p>
            <a:pPr lvl="1"/>
            <a:r>
              <a:rPr kumimoji="1" lang="en-US" altLang="ko-KR" sz="2000" dirty="0"/>
              <a:t>UL, DL</a:t>
            </a:r>
            <a:r>
              <a:rPr kumimoji="1" lang="ko-KR" altLang="en-US" sz="2000" dirty="0"/>
              <a:t>단에 사용자들을 별도로 할당</a:t>
            </a:r>
            <a:endParaRPr kumimoji="1" lang="en-US" altLang="ko-KR" dirty="0"/>
          </a:p>
          <a:p>
            <a:endParaRPr kumimoji="1" lang="en-US" altLang="ko-KR" sz="2400" dirty="0"/>
          </a:p>
          <a:p>
            <a:r>
              <a:rPr kumimoji="1" lang="en-US" altLang="ko-KR" sz="2400" b="1" dirty="0"/>
              <a:t>UL, DL</a:t>
            </a:r>
            <a:r>
              <a:rPr kumimoji="1" lang="ko-KR" altLang="en-US" sz="2400" b="1" dirty="0"/>
              <a:t>단에 같은 주파수 량을 대칭적으로 할당</a:t>
            </a:r>
            <a:endParaRPr kumimoji="1" lang="en-US" altLang="ko-KR" sz="2400" b="1" dirty="0"/>
          </a:p>
          <a:p>
            <a:pPr lvl="1"/>
            <a:r>
              <a:rPr kumimoji="1" lang="en-US" altLang="ko-KR" sz="2000" dirty="0"/>
              <a:t>UL</a:t>
            </a:r>
            <a:r>
              <a:rPr kumimoji="1" lang="ko-KR" altLang="en-US" sz="2000" dirty="0"/>
              <a:t>은 낮은 주파수에</a:t>
            </a:r>
            <a:r>
              <a:rPr kumimoji="1" lang="en-US" altLang="ko-KR" sz="2000" dirty="0"/>
              <a:t>, DL</a:t>
            </a:r>
            <a:r>
              <a:rPr kumimoji="1" lang="ko-KR" altLang="en-US" sz="2000" dirty="0"/>
              <a:t>은 높은 주파수에 배치</a:t>
            </a:r>
            <a:endParaRPr kumimoji="1" lang="en-US" altLang="ko-KR" sz="2000" dirty="0"/>
          </a:p>
          <a:p>
            <a:pPr lvl="1"/>
            <a:r>
              <a:rPr kumimoji="1" lang="ko-KR" altLang="en-US" sz="2000" b="1" dirty="0">
                <a:solidFill>
                  <a:schemeClr val="accent5"/>
                </a:solidFill>
              </a:rPr>
              <a:t>일정 보호 대역</a:t>
            </a:r>
            <a:r>
              <a:rPr kumimoji="1" lang="en-US" altLang="ko-KR" sz="2000" b="1" dirty="0">
                <a:solidFill>
                  <a:schemeClr val="accent5"/>
                </a:solidFill>
              </a:rPr>
              <a:t>(Guard Band)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을 </a:t>
            </a:r>
            <a:r>
              <a:rPr kumimoji="1" lang="ko-KR" altLang="en-US" sz="2000" b="1" dirty="0"/>
              <a:t>기준으로 </a:t>
            </a:r>
            <a:r>
              <a:rPr kumimoji="1" lang="en-US" altLang="ko-KR" sz="2000" b="1" dirty="0"/>
              <a:t>UL</a:t>
            </a:r>
            <a:r>
              <a:rPr kumimoji="1" lang="ko-KR" altLang="en-US" sz="2000" b="1" dirty="0"/>
              <a:t>과 </a:t>
            </a:r>
            <a:r>
              <a:rPr kumimoji="1" lang="en-US" altLang="ko-KR" sz="2000" b="1" dirty="0"/>
              <a:t>DL</a:t>
            </a:r>
            <a:r>
              <a:rPr kumimoji="1" lang="ko-KR" altLang="en-US" sz="2000" b="1" dirty="0"/>
              <a:t>을 구분</a:t>
            </a:r>
            <a:endParaRPr kumimoji="1" lang="en-US" altLang="ko-KR" sz="2000" b="1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특징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보호대역의 존재로 인해 효율성이 낮음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전송 지연 시간이 적고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고속 전송 및 이동성에 유리함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무선망 설계가 용이함</a:t>
            </a:r>
            <a:endParaRPr kumimoji="1" lang="en-US" altLang="ko-KR" sz="2000" dirty="0"/>
          </a:p>
          <a:p>
            <a:endParaRPr kumimoji="1" lang="en-US" altLang="ko-KR" sz="2400" dirty="0"/>
          </a:p>
        </p:txBody>
      </p:sp>
      <p:pic>
        <p:nvPicPr>
          <p:cNvPr id="8" name="그림 7" descr="텍스트, 도표, 라인, 폰트이(가) 표시된 사진&#10;&#10;자동 생성된 설명">
            <a:extLst>
              <a:ext uri="{FF2B5EF4-FFF2-40B4-BE49-F238E27FC236}">
                <a16:creationId xmlns:a16="http://schemas.microsoft.com/office/drawing/2014/main" id="{2572C5EB-97B3-5912-75EB-3755C885D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354" y="3514260"/>
            <a:ext cx="3407726" cy="30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7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Full-Duplex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b="1" dirty="0"/>
              <a:t>주파수 분할 이중 통신</a:t>
            </a:r>
            <a:r>
              <a:rPr kumimoji="1" lang="en-US" altLang="ko-KR" sz="2400" b="1" dirty="0"/>
              <a:t>(</a:t>
            </a:r>
            <a:r>
              <a:rPr kumimoji="1" lang="en-US" altLang="ko-Kore-KR" sz="2400" b="1" dirty="0"/>
              <a:t>FDD</a:t>
            </a:r>
            <a:r>
              <a:rPr kumimoji="1" lang="en-US" altLang="ko-KR" sz="2400" b="1" dirty="0"/>
              <a:t>: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Frequency Division Duplex)</a:t>
            </a:r>
          </a:p>
          <a:p>
            <a:pPr marL="0" indent="0">
              <a:buNone/>
            </a:pPr>
            <a:endParaRPr kumimoji="1" lang="en-US" altLang="ko-KR" sz="2400" b="1" dirty="0"/>
          </a:p>
          <a:p>
            <a:r>
              <a:rPr kumimoji="1" lang="en-US" altLang="ko-KR" sz="2400" b="1" dirty="0"/>
              <a:t>GSM, UMTS, LTE</a:t>
            </a:r>
            <a:r>
              <a:rPr kumimoji="1" lang="ko-KR" altLang="en-US" sz="2400" b="1" dirty="0"/>
              <a:t>와 같은 </a:t>
            </a:r>
            <a:r>
              <a:rPr kumimoji="1" lang="en-US" altLang="ko-KR" sz="2400" b="1" dirty="0"/>
              <a:t>2G,3G,4G</a:t>
            </a:r>
            <a:r>
              <a:rPr kumimoji="1" lang="ko-KR" altLang="en-US" sz="2400" b="1" dirty="0"/>
              <a:t> 통신의 경우 </a:t>
            </a:r>
            <a:r>
              <a:rPr kumimoji="1" lang="en-US" altLang="ko-KR" sz="2400" b="1" dirty="0"/>
              <a:t>FDD</a:t>
            </a:r>
            <a:r>
              <a:rPr kumimoji="1" lang="ko-KR" altLang="en-US" sz="2400" b="1" dirty="0" err="1"/>
              <a:t>를</a:t>
            </a:r>
            <a:r>
              <a:rPr kumimoji="1" lang="ko-KR" altLang="en-US" sz="2400" b="1" dirty="0"/>
              <a:t> 메인으로 채택</a:t>
            </a:r>
            <a:endParaRPr kumimoji="1" lang="en-US" altLang="ko-KR" sz="2400" b="1" dirty="0"/>
          </a:p>
          <a:p>
            <a:pPr lvl="1"/>
            <a:r>
              <a:rPr kumimoji="1" lang="en-US" altLang="ko-KR" sz="2000" b="1" dirty="0"/>
              <a:t>E.g. GSM: 890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~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960 MHz </a:t>
            </a:r>
            <a:r>
              <a:rPr kumimoji="1" lang="ko-KR" altLang="en-US" sz="2000" b="1" dirty="0"/>
              <a:t>대역 사용</a:t>
            </a:r>
            <a:endParaRPr kumimoji="1" lang="en-US" altLang="ko-KR" sz="2000" b="1" dirty="0"/>
          </a:p>
          <a:p>
            <a:pPr lvl="1"/>
            <a:r>
              <a:rPr kumimoji="1" lang="en-US" altLang="ko-KR" sz="2000" dirty="0"/>
              <a:t>890~915MHz</a:t>
            </a:r>
            <a:r>
              <a:rPr kumimoji="1" lang="ko-KR" altLang="en-US" sz="2000" dirty="0"/>
              <a:t>는 </a:t>
            </a:r>
            <a:r>
              <a:rPr kumimoji="1" lang="en-US" altLang="ko-KR" sz="2000" dirty="0"/>
              <a:t>Up Link </a:t>
            </a:r>
            <a:r>
              <a:rPr kumimoji="1" lang="ko-KR" altLang="en-US" sz="2000" dirty="0"/>
              <a:t>대역으로 설정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935~960MHz</a:t>
            </a:r>
            <a:r>
              <a:rPr kumimoji="1" lang="ko-KR" altLang="en-US" sz="2000" dirty="0"/>
              <a:t>는 </a:t>
            </a:r>
            <a:r>
              <a:rPr kumimoji="1" lang="en-US" altLang="ko-KR" sz="2000" dirty="0"/>
              <a:t>Down Link </a:t>
            </a:r>
            <a:r>
              <a:rPr kumimoji="1" lang="ko-KR" altLang="en-US" sz="2000" dirty="0"/>
              <a:t>대역으로 설정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915~935MHz</a:t>
            </a:r>
            <a:r>
              <a:rPr kumimoji="1" lang="ko-KR" altLang="en-US" sz="2000" dirty="0"/>
              <a:t>의 </a:t>
            </a:r>
            <a:r>
              <a:rPr kumimoji="1" lang="en-US" altLang="ko-KR" sz="2000" dirty="0"/>
              <a:t>20MHz</a:t>
            </a:r>
            <a:r>
              <a:rPr kumimoji="1" lang="ko-KR" altLang="en-US" sz="2000" dirty="0"/>
              <a:t>는 </a:t>
            </a:r>
            <a:r>
              <a:rPr kumimoji="1" lang="en-US" altLang="ko-KR" sz="2000" dirty="0"/>
              <a:t>Guard Band</a:t>
            </a:r>
            <a:r>
              <a:rPr kumimoji="1" lang="ko-KR" altLang="en-US" sz="2000" dirty="0"/>
              <a:t>로 활용</a:t>
            </a:r>
            <a:endParaRPr kumimoji="1" lang="en-US" altLang="ko-KR" sz="2000" dirty="0"/>
          </a:p>
          <a:p>
            <a:endParaRPr kumimoji="1" lang="en-US" altLang="ko-KR" sz="2400" dirty="0"/>
          </a:p>
          <a:p>
            <a:endParaRPr kumimoji="1" lang="en-US" altLang="ko-KR" sz="2400" dirty="0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4666C78-940A-D4CC-0DF0-4AF72948AA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267" y="2583706"/>
            <a:ext cx="5726673" cy="406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07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Full-Duplex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029862"/>
            <a:ext cx="11369675" cy="5828138"/>
          </a:xfrm>
        </p:spPr>
        <p:txBody>
          <a:bodyPr>
            <a:normAutofit/>
          </a:bodyPr>
          <a:lstStyle/>
          <a:p>
            <a:r>
              <a:rPr kumimoji="1" lang="ko-KR" altLang="en-US" sz="2000" b="1" dirty="0"/>
              <a:t>시간 분할 이중화 통신</a:t>
            </a:r>
            <a:r>
              <a:rPr kumimoji="1" lang="en-US" altLang="ko-KR" sz="2000" b="1" dirty="0"/>
              <a:t>(TDD: Time Division Duplexing)</a:t>
            </a:r>
          </a:p>
          <a:p>
            <a:pPr lvl="1"/>
            <a:r>
              <a:rPr kumimoji="1" lang="ko-KR" altLang="en-US" sz="1800" b="1" dirty="0">
                <a:solidFill>
                  <a:srgbClr val="FF0000"/>
                </a:solidFill>
              </a:rPr>
              <a:t>주파수 대역을 시간적으로 분할하여 </a:t>
            </a:r>
            <a:r>
              <a:rPr kumimoji="1" lang="ko-KR" altLang="en-US" sz="1800" dirty="0"/>
              <a:t>전송되는 데이터가 충돌하지 않게 함</a:t>
            </a:r>
            <a:endParaRPr kumimoji="1" lang="en-US" altLang="ko-KR" sz="1800" dirty="0"/>
          </a:p>
          <a:p>
            <a:pPr lvl="8"/>
            <a:endParaRPr kumimoji="1" lang="en-US" altLang="ko-KR" sz="1200" dirty="0"/>
          </a:p>
          <a:p>
            <a:r>
              <a:rPr kumimoji="1" lang="en-US" altLang="ko-KR" sz="2000" b="1" dirty="0">
                <a:solidFill>
                  <a:schemeClr val="accent5"/>
                </a:solidFill>
              </a:rPr>
              <a:t>FDD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와 달리 상</a:t>
            </a:r>
            <a:r>
              <a:rPr kumimoji="1" lang="en-US" altLang="ko-KR" sz="2000" b="1" dirty="0">
                <a:solidFill>
                  <a:schemeClr val="accent5"/>
                </a:solidFill>
              </a:rPr>
              <a:t>,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하향 같은 주파수를 활용</a:t>
            </a:r>
            <a:endParaRPr kumimoji="1" lang="en-US" altLang="ko-KR" sz="2000" b="1" dirty="0">
              <a:solidFill>
                <a:schemeClr val="accent5"/>
              </a:solidFill>
            </a:endParaRPr>
          </a:p>
          <a:p>
            <a:pPr lvl="1"/>
            <a:r>
              <a:rPr kumimoji="1" lang="en-US" altLang="ko-KR" sz="1800" dirty="0"/>
              <a:t>FDD</a:t>
            </a:r>
            <a:r>
              <a:rPr kumimoji="1" lang="ko-KR" altLang="en-US" sz="1800" dirty="0"/>
              <a:t>는 상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하향 주파수가 다름</a:t>
            </a:r>
            <a:r>
              <a:rPr kumimoji="1" lang="en-US" altLang="ko-KR" sz="1800" dirty="0"/>
              <a:t>(</a:t>
            </a:r>
            <a:r>
              <a:rPr kumimoji="1" lang="ko-KR" altLang="en-US" sz="1800" dirty="0" err="1"/>
              <a:t>반씩</a:t>
            </a:r>
            <a:r>
              <a:rPr kumimoji="1" lang="ko-KR" altLang="en-US" sz="1800" dirty="0"/>
              <a:t> 나누어 사용</a:t>
            </a:r>
            <a:r>
              <a:rPr kumimoji="1" lang="en-US" altLang="ko-KR" sz="1800" dirty="0"/>
              <a:t>)</a:t>
            </a:r>
          </a:p>
          <a:p>
            <a:pPr lvl="1"/>
            <a:r>
              <a:rPr kumimoji="1" lang="en-US" altLang="ko-KR" sz="1800" dirty="0"/>
              <a:t>Guard Interval</a:t>
            </a:r>
            <a:r>
              <a:rPr kumimoji="1" lang="ko-KR" altLang="en-US" sz="1800" dirty="0"/>
              <a:t>을 두어 시간 전환 간 간섭을 방지</a:t>
            </a:r>
            <a:endParaRPr kumimoji="1" lang="en-US" altLang="ko-KR" sz="1800" dirty="0"/>
          </a:p>
          <a:p>
            <a:pPr lvl="8"/>
            <a:endParaRPr kumimoji="1" lang="en-US" altLang="ko-KR" sz="1200" dirty="0"/>
          </a:p>
          <a:p>
            <a:r>
              <a:rPr kumimoji="1" lang="ko-KR" altLang="en-US" sz="2000" b="1" dirty="0"/>
              <a:t>상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하향 링크가 시간에 따라 분리되기에 정확한 시간 동기가 필요</a:t>
            </a:r>
            <a:endParaRPr kumimoji="1" lang="en-US" altLang="ko-KR" sz="2000" b="1" dirty="0"/>
          </a:p>
          <a:p>
            <a:pPr lvl="1"/>
            <a:r>
              <a:rPr kumimoji="1" lang="ko-KR" altLang="en-US" sz="1600" dirty="0"/>
              <a:t>이로 인해 고속 전송에는 </a:t>
            </a:r>
            <a:r>
              <a:rPr kumimoji="1" lang="en-US" altLang="ko-KR" sz="1600" dirty="0"/>
              <a:t>FDD</a:t>
            </a:r>
            <a:r>
              <a:rPr kumimoji="1" lang="ko-KR" altLang="en-US" sz="1600" dirty="0"/>
              <a:t>보다 불리</a:t>
            </a:r>
            <a:endParaRPr kumimoji="1" lang="en-US" altLang="ko-KR" sz="1600" dirty="0"/>
          </a:p>
          <a:p>
            <a:pPr lvl="1"/>
            <a:endParaRPr kumimoji="1" lang="en-US" altLang="ko-KR" sz="1200" dirty="0"/>
          </a:p>
          <a:p>
            <a:r>
              <a:rPr kumimoji="1" lang="ko-KR" altLang="en-US" sz="2000" b="1" dirty="0"/>
              <a:t>채널 할당이 유연함</a:t>
            </a:r>
            <a:endParaRPr kumimoji="1" lang="en-US" altLang="ko-KR" sz="2000" b="1" dirty="0"/>
          </a:p>
          <a:p>
            <a:pPr lvl="1"/>
            <a:r>
              <a:rPr kumimoji="1" lang="ko-KR" altLang="en-US" sz="1800" dirty="0"/>
              <a:t>상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하향에 동적으로 타임 슬롯을 할당</a:t>
            </a:r>
            <a:endParaRPr kumimoji="1" lang="en-US" altLang="ko-KR" sz="1800" dirty="0"/>
          </a:p>
          <a:p>
            <a:pPr lvl="1"/>
            <a:r>
              <a:rPr kumimoji="1" lang="ko-KR" altLang="en-US" sz="1800" dirty="0"/>
              <a:t>동적 할당으로 인해 비대칭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혹은 </a:t>
            </a:r>
            <a:r>
              <a:rPr kumimoji="1" lang="en-US" altLang="ko-KR" sz="1800" dirty="0" err="1"/>
              <a:t>Bursty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급증</a:t>
            </a:r>
            <a:r>
              <a:rPr kumimoji="1" lang="en-US" altLang="ko-KR" sz="1800" dirty="0"/>
              <a:t>)</a:t>
            </a:r>
            <a:r>
              <a:rPr kumimoji="1" lang="ko-KR" altLang="en-US" sz="1800" dirty="0"/>
              <a:t>한 트래픽 전송에 적합</a:t>
            </a:r>
            <a:endParaRPr kumimoji="1" lang="en-US" altLang="ko-KR" sz="1800" dirty="0"/>
          </a:p>
          <a:p>
            <a:pPr lvl="8"/>
            <a:endParaRPr kumimoji="1" lang="en-US" altLang="ko-KR" sz="1000" dirty="0"/>
          </a:p>
          <a:p>
            <a:r>
              <a:rPr kumimoji="1" lang="en-US" altLang="ko-KR" sz="2000" b="1" dirty="0"/>
              <a:t>FDD</a:t>
            </a:r>
            <a:r>
              <a:rPr kumimoji="1" lang="ko-KR" altLang="en-US" sz="2000" b="1" dirty="0"/>
              <a:t>보다 적은 주파수 대역을 필요로 하기에 주파수 효율성이 좋음</a:t>
            </a:r>
            <a:endParaRPr kumimoji="1" lang="en-US" altLang="ko-KR" sz="2000" b="1" dirty="0"/>
          </a:p>
          <a:p>
            <a:pPr lvl="1"/>
            <a:r>
              <a:rPr kumimoji="1" lang="en-US" altLang="ko-KR" sz="1600" dirty="0"/>
              <a:t>FDD</a:t>
            </a:r>
            <a:r>
              <a:rPr kumimoji="1" lang="ko-KR" altLang="en-US" sz="1600" dirty="0"/>
              <a:t>보다 적은 주파수 대역</a:t>
            </a:r>
            <a:r>
              <a:rPr kumimoji="1" lang="en-US" altLang="ko-KR" sz="1600" dirty="0"/>
              <a:t>(1/2), </a:t>
            </a:r>
            <a:r>
              <a:rPr kumimoji="1" lang="ko-KR" altLang="en-US" sz="1600" dirty="0"/>
              <a:t>즉 </a:t>
            </a:r>
            <a:r>
              <a:rPr kumimoji="1" lang="ko-KR" altLang="en-US" sz="1600" b="1" dirty="0">
                <a:solidFill>
                  <a:schemeClr val="accent5"/>
                </a:solidFill>
              </a:rPr>
              <a:t>적은 가격</a:t>
            </a:r>
            <a:r>
              <a:rPr kumimoji="1" lang="en-US" altLang="ko-KR" sz="1600" b="1" dirty="0">
                <a:solidFill>
                  <a:schemeClr val="accent5"/>
                </a:solidFill>
              </a:rPr>
              <a:t>(1/2)</a:t>
            </a:r>
            <a:r>
              <a:rPr kumimoji="1" lang="ko-KR" altLang="en-US" sz="1600" b="1" dirty="0" err="1">
                <a:solidFill>
                  <a:schemeClr val="accent5"/>
                </a:solidFill>
              </a:rPr>
              <a:t>으로</a:t>
            </a:r>
            <a:r>
              <a:rPr kumimoji="1" lang="ko-KR" altLang="en-US" sz="1600" b="1" dirty="0">
                <a:solidFill>
                  <a:schemeClr val="accent5"/>
                </a:solidFill>
              </a:rPr>
              <a:t> 서비스 제공 가능</a:t>
            </a:r>
            <a:endParaRPr kumimoji="1" lang="en-US" altLang="ko-KR" sz="1600" b="1" dirty="0">
              <a:solidFill>
                <a:schemeClr val="accent5"/>
              </a:solidFill>
            </a:endParaRPr>
          </a:p>
          <a:p>
            <a:pPr lvl="1"/>
            <a:endParaRPr kumimoji="1" lang="en-US" altLang="ko-KR" sz="1600" dirty="0"/>
          </a:p>
          <a:p>
            <a:r>
              <a:rPr kumimoji="1" lang="ko-KR" altLang="en-US" sz="2000" dirty="0"/>
              <a:t>상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하향 링크의 채널 특성이 같기에 스마트 안테나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링크 적응 등의 기술의 적용이 쉬움</a:t>
            </a:r>
            <a:endParaRPr kumimoji="1"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62D1F6-9D41-C925-EA0D-405C599EE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7"/>
          <a:stretch/>
        </p:blipFill>
        <p:spPr>
          <a:xfrm>
            <a:off x="8834610" y="1053544"/>
            <a:ext cx="2755900" cy="23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8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Full-Duplex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현재의 이동 통신 방식</a:t>
            </a:r>
            <a:r>
              <a:rPr kumimoji="1" lang="en-US" altLang="ko-KR" sz="2000" dirty="0"/>
              <a:t>(FDD,TDD)</a:t>
            </a:r>
            <a:r>
              <a:rPr kumimoji="1" lang="ko-KR" altLang="en-US" sz="2000" dirty="0"/>
              <a:t>은 </a:t>
            </a:r>
            <a:r>
              <a:rPr kumimoji="1" lang="en-US" altLang="ko-KR" sz="2000" dirty="0"/>
              <a:t>UL</a:t>
            </a:r>
            <a:r>
              <a:rPr kumimoji="1" lang="ko-KR" altLang="en-US" sz="2000" dirty="0"/>
              <a:t>와 </a:t>
            </a:r>
            <a:r>
              <a:rPr kumimoji="1" lang="en-US" altLang="ko-KR" sz="2000" dirty="0"/>
              <a:t>DL</a:t>
            </a:r>
            <a:r>
              <a:rPr kumimoji="1" lang="ko-KR" altLang="en-US" sz="2000" dirty="0"/>
              <a:t>가 각각 별도의 무선 자원을 사용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Full-Duplex</a:t>
            </a:r>
            <a:r>
              <a:rPr kumimoji="1" lang="ko-KR" altLang="en-US" sz="2000" dirty="0"/>
              <a:t> 통신은 노드가 무선 신호를 전송함과 동시에 신호를 수신 가능</a:t>
            </a:r>
            <a:endParaRPr kumimoji="1" lang="en-US" altLang="ko-KR" sz="2000" dirty="0"/>
          </a:p>
          <a:p>
            <a:pPr lvl="1"/>
            <a:r>
              <a:rPr kumimoji="1" lang="ko-KR" altLang="en-US" sz="1800" dirty="0"/>
              <a:t>동일 무선 자원을 사용하여 상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하향 링크 전송을 모두 수행</a:t>
            </a:r>
            <a:endParaRPr kumimoji="1" lang="en-US" altLang="ko-KR" sz="1800" dirty="0"/>
          </a:p>
          <a:p>
            <a:endParaRPr kumimoji="1" lang="en-US" altLang="ko-KR" sz="2000" dirty="0"/>
          </a:p>
          <a:p>
            <a:r>
              <a:rPr kumimoji="1" lang="ko-KR" altLang="en-US" sz="2000" b="1" dirty="0"/>
              <a:t>즉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Full-Duplex </a:t>
            </a:r>
            <a:r>
              <a:rPr kumimoji="1" lang="ko-KR" altLang="en-US" sz="2000" b="1" dirty="0"/>
              <a:t>방식은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현재의 방식 대비 전송 용량을 최대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2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배까지 향상 가능</a:t>
            </a:r>
            <a:endParaRPr kumimoji="1" lang="en-US" altLang="ko-KR" sz="2000" b="1" dirty="0">
              <a:solidFill>
                <a:srgbClr val="FF0000"/>
              </a:solidFill>
            </a:endParaRPr>
          </a:p>
          <a:p>
            <a:endParaRPr kumimoji="1" lang="en-US" altLang="ko-KR" sz="2000" dirty="0"/>
          </a:p>
          <a:p>
            <a:r>
              <a:rPr kumimoji="1" lang="ko-KR" altLang="en-US" sz="2000" b="1" dirty="0"/>
              <a:t>그러나 </a:t>
            </a:r>
            <a:r>
              <a:rPr kumimoji="1" lang="en-US" altLang="ko-KR" sz="2000" b="1" dirty="0"/>
              <a:t>Full-Duplex </a:t>
            </a:r>
            <a:r>
              <a:rPr kumimoji="1" lang="ko-KR" altLang="en-US" sz="2000" b="1" dirty="0"/>
              <a:t>방식은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심각한 자기 간섭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(self-Interference)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문제 존재</a:t>
            </a:r>
            <a:endParaRPr kumimoji="1" lang="en-US" altLang="ko-KR" sz="2000" b="1" dirty="0">
              <a:solidFill>
                <a:srgbClr val="FF0000"/>
              </a:solidFill>
            </a:endParaRPr>
          </a:p>
          <a:p>
            <a:pPr lvl="1"/>
            <a:r>
              <a:rPr kumimoji="1" lang="ko-KR" altLang="en-US" sz="1800" dirty="0"/>
              <a:t>노드가 수신하고자 하는 신호는 멀리 떨어진 다른 노드로부터 전송되어 큰 폭의 신호 감쇄를 겪음</a:t>
            </a:r>
            <a:endParaRPr kumimoji="1" lang="en-US" altLang="ko-KR" sz="1800" dirty="0"/>
          </a:p>
          <a:p>
            <a:pPr lvl="1"/>
            <a:r>
              <a:rPr kumimoji="1" lang="ko-KR" altLang="en-US" sz="1800" dirty="0"/>
              <a:t>자기 간섭 신호는 자신이 전송하는 신호이기에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수신하고자 하는 신호보다 더 큰 전력 세기로 수신됨</a:t>
            </a:r>
            <a:endParaRPr kumimoji="1" lang="en-US" altLang="ko-KR" sz="1800" dirty="0"/>
          </a:p>
          <a:p>
            <a:pPr lvl="1"/>
            <a:r>
              <a:rPr kumimoji="1" lang="ko-KR" altLang="en-US" sz="1800" b="1" dirty="0"/>
              <a:t>이에 수신하고자 하는 신호를 디코딩하여 </a:t>
            </a:r>
            <a:r>
              <a:rPr kumimoji="1" lang="ko-KR" altLang="en-US" sz="1800" b="1" dirty="0">
                <a:solidFill>
                  <a:schemeClr val="accent5"/>
                </a:solidFill>
              </a:rPr>
              <a:t>오류가 없는 데이터를 추출하는 것이 어려움</a:t>
            </a:r>
            <a:endParaRPr kumimoji="1" lang="en-US" altLang="ko-KR" sz="1800" b="1" dirty="0">
              <a:solidFill>
                <a:schemeClr val="accent5"/>
              </a:solidFill>
            </a:endParaRPr>
          </a:p>
          <a:p>
            <a:endParaRPr kumimoji="1" lang="en-US" altLang="ko-KR" sz="2200" dirty="0"/>
          </a:p>
          <a:p>
            <a:r>
              <a:rPr kumimoji="1" lang="en-US" altLang="ko-KR" sz="2200" b="1" dirty="0">
                <a:solidFill>
                  <a:schemeClr val="accent5"/>
                </a:solidFill>
              </a:rPr>
              <a:t>Full-Duplex </a:t>
            </a:r>
            <a:r>
              <a:rPr kumimoji="1" lang="ko-KR" altLang="en-US" sz="2200" b="1" dirty="0">
                <a:solidFill>
                  <a:schemeClr val="accent5"/>
                </a:solidFill>
              </a:rPr>
              <a:t>방식을 구현하려면 자기 간섭 문제를 해결해야함</a:t>
            </a:r>
            <a:endParaRPr kumimoji="1" lang="en-US" altLang="ko-KR" sz="2200" b="1" dirty="0">
              <a:solidFill>
                <a:schemeClr val="accent5"/>
              </a:solidFill>
            </a:endParaRPr>
          </a:p>
          <a:p>
            <a:pPr lvl="1"/>
            <a:r>
              <a:rPr kumimoji="1" lang="ko-KR" altLang="en-US" sz="1800" dirty="0"/>
              <a:t>해당 문제를 해결하기 위한 여러 연구 진행 중</a:t>
            </a: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60298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Full-Duplex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ETRI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In-band Full Duplex </a:t>
            </a:r>
            <a:r>
              <a:rPr kumimoji="1" lang="ko-KR" altLang="en-US" dirty="0"/>
              <a:t>통신 기술 영상</a:t>
            </a:r>
            <a:endParaRPr kumimoji="1" lang="en-US" altLang="ko-KR" dirty="0"/>
          </a:p>
          <a:p>
            <a:r>
              <a:rPr kumimoji="1" lang="en-US" altLang="ko-KR" dirty="0">
                <a:hlinkClick r:id="rId3"/>
              </a:rPr>
              <a:t>https://</a:t>
            </a:r>
            <a:r>
              <a:rPr kumimoji="1" lang="en-US" altLang="ko-KR" dirty="0" err="1">
                <a:hlinkClick r:id="rId3"/>
              </a:rPr>
              <a:t>www.youtube.com</a:t>
            </a:r>
            <a:r>
              <a:rPr kumimoji="1" lang="en-US" altLang="ko-KR" dirty="0">
                <a:hlinkClick r:id="rId3"/>
              </a:rPr>
              <a:t>/</a:t>
            </a:r>
            <a:r>
              <a:rPr kumimoji="1" lang="en-US" altLang="ko-KR" dirty="0" err="1">
                <a:hlinkClick r:id="rId3"/>
              </a:rPr>
              <a:t>watch?v</a:t>
            </a:r>
            <a:r>
              <a:rPr kumimoji="1" lang="en-US" altLang="ko-KR" dirty="0">
                <a:hlinkClick r:id="rId3"/>
              </a:rPr>
              <a:t>=cvn0EptL2qA&amp;ab_channel=%ED%95%9C%EA%B5%AD%EC%A0%84%EC%9E%90%ED%86%B5%EC%8B%A0%EC%97%B0%EA%B5%AC%EC%9B%90ETRI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6206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 of Full-Duplex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000" b="1" dirty="0"/>
              <a:t>Full-Duplex Small-Cell Networks: A Physical-Layer Security Perspective</a:t>
            </a:r>
          </a:p>
          <a:p>
            <a:pPr lvl="1"/>
            <a:r>
              <a:rPr kumimoji="1" lang="ko-KR" altLang="en-US" sz="1800" dirty="0"/>
              <a:t>물리적 보안 관점에서의 </a:t>
            </a:r>
            <a:r>
              <a:rPr kumimoji="1" lang="en-US" altLang="ko-KR" sz="1800" dirty="0"/>
              <a:t>Full-Duplex</a:t>
            </a:r>
            <a:r>
              <a:rPr kumimoji="1" lang="ko-KR" altLang="en-US" sz="1800" dirty="0"/>
              <a:t> 소형 셀 네트워크 연구</a:t>
            </a:r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r>
              <a:rPr kumimoji="1" lang="ko-KR" altLang="en-US" sz="2000" dirty="0"/>
              <a:t>다중 안테나 기지국</a:t>
            </a:r>
            <a:r>
              <a:rPr kumimoji="1" lang="en-US" altLang="ko-KR" sz="2000" dirty="0"/>
              <a:t>(BS)</a:t>
            </a:r>
            <a:r>
              <a:rPr kumimoji="1" lang="ko-KR" altLang="en-US" sz="2000" dirty="0"/>
              <a:t> 및 사용자 장비</a:t>
            </a:r>
            <a:r>
              <a:rPr kumimoji="1" lang="en-US" altLang="ko-KR" sz="2000" dirty="0"/>
              <a:t>(UE)</a:t>
            </a:r>
            <a:r>
              <a:rPr kumimoji="1" lang="ko-KR" altLang="en-US" sz="2000" dirty="0"/>
              <a:t>가 동질 </a:t>
            </a:r>
            <a:r>
              <a:rPr kumimoji="1" lang="ko-KR" altLang="en-US" sz="2000" dirty="0" err="1"/>
              <a:t>포아송</a:t>
            </a:r>
            <a:r>
              <a:rPr kumimoji="1" lang="ko-KR" altLang="en-US" sz="2000" dirty="0"/>
              <a:t> 포인트 프로세스</a:t>
            </a:r>
            <a:r>
              <a:rPr kumimoji="1" lang="en-US" altLang="ko-KR" sz="2000" dirty="0"/>
              <a:t>(PPP)</a:t>
            </a:r>
            <a:r>
              <a:rPr kumimoji="1" lang="ko-KR" altLang="en-US" sz="2000" dirty="0"/>
              <a:t> 기반 모델을 다르는 환경에서 수행</a:t>
            </a:r>
            <a:endParaRPr kumimoji="1" lang="en-US" altLang="ko-KR" sz="2000" dirty="0"/>
          </a:p>
          <a:p>
            <a:pPr lvl="1"/>
            <a:r>
              <a:rPr kumimoji="1" lang="en-US" altLang="ko-KR" sz="1800" dirty="0"/>
              <a:t>PPP: </a:t>
            </a:r>
            <a:r>
              <a:rPr kumimoji="1" lang="ko-KR" altLang="en-US" sz="1800" dirty="0"/>
              <a:t>어떤 공간에서의 무작위한 이벤트 발생을 모델링하는 확률</a:t>
            </a:r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r>
              <a:rPr kumimoji="1" lang="ko-KR" altLang="en-US" sz="2000" dirty="0"/>
              <a:t>해당 연구에서는 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무선 </a:t>
            </a:r>
            <a:r>
              <a:rPr kumimoji="1" lang="ko-KR" altLang="en-US" sz="2000" b="1" dirty="0" err="1">
                <a:solidFill>
                  <a:schemeClr val="accent5"/>
                </a:solidFill>
              </a:rPr>
              <a:t>소형셀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 네트워크의 물리적 계층 보안 성능을 조사</a:t>
            </a:r>
            <a:endParaRPr kumimoji="1" lang="en-US" altLang="ko-KR" sz="2000" b="1" dirty="0">
              <a:solidFill>
                <a:schemeClr val="accent5"/>
              </a:solidFill>
            </a:endParaRPr>
          </a:p>
          <a:p>
            <a:pPr lvl="1"/>
            <a:r>
              <a:rPr kumimoji="1" lang="ko-KR" altLang="en-US" sz="1800" dirty="0"/>
              <a:t>다양한 시나리오에서의 </a:t>
            </a:r>
            <a:r>
              <a:rPr kumimoji="1" lang="ko-KR" altLang="en-US" sz="1800" dirty="0" err="1"/>
              <a:t>도청차</a:t>
            </a:r>
            <a:r>
              <a:rPr kumimoji="1" lang="en-US" altLang="ko-KR" sz="1800" dirty="0"/>
              <a:t>(ED)</a:t>
            </a:r>
            <a:r>
              <a:rPr kumimoji="1" lang="ko-KR" altLang="en-US" sz="1800" dirty="0"/>
              <a:t>들의</a:t>
            </a:r>
            <a:r>
              <a:rPr kumimoji="1" lang="en-US" altLang="ko-KR" sz="1800" dirty="0"/>
              <a:t> </a:t>
            </a:r>
            <a:r>
              <a:rPr kumimoji="1" lang="ko-KR" altLang="en-US" sz="1800" dirty="0" err="1"/>
              <a:t>포아송</a:t>
            </a:r>
            <a:r>
              <a:rPr kumimoji="1" lang="ko-KR" altLang="en-US" sz="1800" dirty="0"/>
              <a:t> 필드가 존재한다고 가정</a:t>
            </a:r>
            <a:endParaRPr kumimoji="1" lang="en-US" altLang="ko-KR" sz="1800" dirty="0"/>
          </a:p>
          <a:p>
            <a:pPr lvl="1"/>
            <a:r>
              <a:rPr kumimoji="1" lang="ko-KR" altLang="en-US" sz="1800" dirty="0"/>
              <a:t>선형 </a:t>
            </a:r>
            <a:r>
              <a:rPr kumimoji="1" lang="en-US" altLang="ko-KR" sz="1800" dirty="0"/>
              <a:t>Zero-Forcing </a:t>
            </a:r>
            <a:r>
              <a:rPr kumimoji="1" lang="ko-KR" altLang="en-US" sz="1800" dirty="0"/>
              <a:t>빔 </a:t>
            </a:r>
            <a:r>
              <a:rPr kumimoji="1" lang="ko-KR" altLang="en-US" sz="1800" dirty="0" err="1"/>
              <a:t>포밍을</a:t>
            </a:r>
            <a:r>
              <a:rPr kumimoji="1" lang="ko-KR" altLang="en-US" sz="1800" dirty="0"/>
              <a:t> 고려하여 </a:t>
            </a:r>
            <a:r>
              <a:rPr kumimoji="1" lang="en-US" altLang="ko-KR" sz="1800" dirty="0"/>
              <a:t>DL </a:t>
            </a:r>
            <a:r>
              <a:rPr kumimoji="1" lang="ko-KR" altLang="en-US" sz="1800" dirty="0"/>
              <a:t>및 </a:t>
            </a:r>
            <a:r>
              <a:rPr kumimoji="1" lang="en-US" altLang="ko-KR" sz="1800" dirty="0"/>
              <a:t>UL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에르고딕</a:t>
            </a:r>
            <a:r>
              <a:rPr kumimoji="1" lang="ko-KR" altLang="en-US" sz="1800" dirty="0"/>
              <a:t> 보안율을 특성화</a:t>
            </a:r>
            <a:endParaRPr kumimoji="1" lang="en-US" altLang="ko-KR" sz="1800" dirty="0"/>
          </a:p>
          <a:p>
            <a:pPr lvl="2"/>
            <a:r>
              <a:rPr kumimoji="1" lang="ko-KR" altLang="en-US" sz="1400" dirty="0" err="1"/>
              <a:t>에르고딕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보안율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통신 채널의 특성에 대한 통계적 정보를 이용하여 보안 통신에서의 메시지의 보호 수준을 평가하는데 사용</a:t>
            </a:r>
            <a:endParaRPr kumimoji="1" lang="en-US" altLang="ko-KR" sz="1400" dirty="0"/>
          </a:p>
          <a:p>
            <a:pPr lvl="1"/>
            <a:r>
              <a:rPr kumimoji="1" lang="ko-KR" altLang="en-US" sz="1800" dirty="0"/>
              <a:t>다양한 유용한 신호 및 간섭 신호 통계에 대한 폐쇄형 표현을 유도</a:t>
            </a:r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r>
              <a:rPr kumimoji="1" lang="ko-KR" altLang="en-US" sz="2000" b="1" dirty="0">
                <a:solidFill>
                  <a:schemeClr val="accent5"/>
                </a:solidFill>
              </a:rPr>
              <a:t>해당 연구 결과는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>
                <a:solidFill>
                  <a:schemeClr val="accent5"/>
                </a:solidFill>
              </a:rPr>
              <a:t>FD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의 물리적 계층 보안 성능을 향상시킬 수 있음을 보여줌</a:t>
            </a:r>
            <a:endParaRPr kumimoji="1" lang="en-US" altLang="ko-KR" sz="2000" b="1" dirty="0">
              <a:solidFill>
                <a:schemeClr val="accent5"/>
              </a:solidFill>
            </a:endParaRPr>
          </a:p>
          <a:p>
            <a:pPr lvl="1"/>
            <a:r>
              <a:rPr kumimoji="1" lang="ko-KR" altLang="en-US" sz="1800" dirty="0"/>
              <a:t>간섭 취소 체계를 지원</a:t>
            </a:r>
            <a:endParaRPr kumimoji="1" lang="en-US" altLang="ko-KR" sz="1800" dirty="0"/>
          </a:p>
          <a:p>
            <a:pPr lvl="1"/>
            <a:r>
              <a:rPr kumimoji="1" lang="en-US" altLang="ko-KR" sz="1800" dirty="0"/>
              <a:t>Full-Duplex</a:t>
            </a:r>
            <a:r>
              <a:rPr kumimoji="1" lang="ko-KR" altLang="en-US" sz="1800" dirty="0"/>
              <a:t>가 스펙트럼 효율성</a:t>
            </a:r>
            <a:r>
              <a:rPr kumimoji="1" lang="en-US" altLang="ko-KR" sz="1800" dirty="0"/>
              <a:t>(SE)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향상시키는 데 도움이 됨을 보여줌</a:t>
            </a: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365834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 of Full-Duplex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시뮬레이션 환경</a:t>
            </a:r>
            <a:endParaRPr kumimoji="1" lang="en-US" altLang="ko-KR" sz="2000" dirty="0"/>
          </a:p>
          <a:p>
            <a:pPr lvl="1"/>
            <a:r>
              <a:rPr kumimoji="1" lang="ko-KR" altLang="en-US" sz="1600" dirty="0"/>
              <a:t>소형 셀 기지국들의 의 공간 밀도는 </a:t>
            </a:r>
            <a:r>
              <a:rPr lang="el-GR" altLang="ko-Kore-KR" sz="1600" i="0" dirty="0">
                <a:effectLst/>
                <a:latin typeface="Söhne"/>
              </a:rPr>
              <a:t>λ(</a:t>
            </a:r>
            <a:r>
              <a:rPr lang="en" altLang="ko-Kore-KR" sz="1600" i="0" dirty="0">
                <a:effectLst/>
                <a:latin typeface="Söhne"/>
              </a:rPr>
              <a:t>d) = 4</a:t>
            </a:r>
            <a:r>
              <a:rPr lang="el-GR" altLang="ko-Kore-KR" sz="1600" i="0" dirty="0">
                <a:effectLst/>
                <a:latin typeface="Söhne"/>
              </a:rPr>
              <a:t>π </a:t>
            </a:r>
            <a:r>
              <a:rPr lang="en" altLang="ko-Kore-KR" sz="1600" i="0" dirty="0">
                <a:effectLst/>
                <a:latin typeface="Söhne"/>
              </a:rPr>
              <a:t>per km^2</a:t>
            </a:r>
            <a:r>
              <a:rPr lang="ko-KR" altLang="en-US" sz="1600" i="0" dirty="0">
                <a:effectLst/>
                <a:latin typeface="Söhne"/>
              </a:rPr>
              <a:t>로 설정</a:t>
            </a:r>
            <a:endParaRPr kumimoji="1" lang="en-US" altLang="ko-KR" sz="2800" dirty="0"/>
          </a:p>
          <a:p>
            <a:pPr lvl="1"/>
            <a:r>
              <a:rPr kumimoji="1" lang="ko-KR" altLang="en-US" sz="1600" dirty="0"/>
              <a:t>사용자 당 기지국과 사용자 장치의 송신 전력은 각각 </a:t>
            </a:r>
            <a:r>
              <a:rPr kumimoji="1" lang="en-US" altLang="ko-KR" sz="1600" dirty="0"/>
              <a:t>pd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=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23dBm, </a:t>
            </a:r>
            <a:r>
              <a:rPr kumimoji="1" lang="en-US" altLang="ko-KR" sz="1600" dirty="0" err="1"/>
              <a:t>pu</a:t>
            </a:r>
            <a:r>
              <a:rPr kumimoji="1" lang="en-US" altLang="ko-KR" sz="1600" dirty="0"/>
              <a:t>= 20dBm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고정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모든 수신기에서의 잡음 </a:t>
            </a:r>
            <a:r>
              <a:rPr kumimoji="1" lang="ko-KR" altLang="en-US" sz="1600" dirty="0" err="1"/>
              <a:t>스펙트럴</a:t>
            </a:r>
            <a:r>
              <a:rPr kumimoji="1" lang="ko-KR" altLang="en-US" sz="1600" dirty="0"/>
              <a:t> 밀도는 </a:t>
            </a:r>
            <a:r>
              <a:rPr kumimoji="1" lang="en-US" altLang="ko-KR" sz="1600" dirty="0"/>
              <a:t>-170dBm/Hz</a:t>
            </a:r>
          </a:p>
          <a:p>
            <a:pPr lvl="1"/>
            <a:r>
              <a:rPr kumimoji="1" lang="ko-KR" altLang="en-US" sz="1600" dirty="0"/>
              <a:t>전체 시스템 대역폭은 </a:t>
            </a:r>
            <a:r>
              <a:rPr kumimoji="1" lang="en-US" altLang="ko-KR" sz="1600" dirty="0"/>
              <a:t>W = 10MHz</a:t>
            </a:r>
          </a:p>
          <a:p>
            <a:pPr lvl="1"/>
            <a:r>
              <a:rPr kumimoji="1" lang="ko-KR" altLang="en-US" sz="1600" dirty="0"/>
              <a:t>시뮬레이션은 반지름이 </a:t>
            </a:r>
            <a:r>
              <a:rPr kumimoji="1" lang="en-US" altLang="ko-KR" sz="1600" dirty="0"/>
              <a:t>10km</a:t>
            </a:r>
            <a:r>
              <a:rPr kumimoji="1" lang="ko-KR" altLang="en-US" sz="1600" dirty="0"/>
              <a:t>인 원형 영역에서 </a:t>
            </a:r>
            <a:r>
              <a:rPr kumimoji="1" lang="en-US" altLang="ko-KR" sz="1600" dirty="0"/>
              <a:t>20,000</a:t>
            </a:r>
            <a:r>
              <a:rPr kumimoji="1" lang="ko-KR" altLang="en-US" sz="1600" dirty="0"/>
              <a:t>회 시행</a:t>
            </a:r>
            <a:endParaRPr kumimoji="1" lang="en-US" altLang="ko-KR" sz="1600" dirty="0"/>
          </a:p>
          <a:p>
            <a:pPr lvl="1"/>
            <a:endParaRPr kumimoji="1" lang="en-US" altLang="ko-KR" sz="2000" dirty="0"/>
          </a:p>
          <a:p>
            <a:r>
              <a:rPr kumimoji="1" lang="ko-KR" altLang="en-US" sz="2000" dirty="0"/>
              <a:t>모든 결과는 두 개의 리소스 블록을 통한 사용자 당 </a:t>
            </a:r>
            <a:r>
              <a:rPr kumimoji="1" lang="ko-KR" altLang="en-US" sz="2000" dirty="0" err="1"/>
              <a:t>에르고딕</a:t>
            </a:r>
            <a:r>
              <a:rPr kumimoji="1" lang="ko-KR" altLang="en-US" sz="2000" dirty="0"/>
              <a:t> 보안 성능에 해당함</a:t>
            </a:r>
            <a:endParaRPr kumimoji="1" lang="en-US" altLang="ko-KR" sz="2000" dirty="0"/>
          </a:p>
          <a:p>
            <a:pPr lvl="1"/>
            <a:r>
              <a:rPr kumimoji="1" lang="en-US" altLang="ko-KR" sz="1600" dirty="0"/>
              <a:t>FD </a:t>
            </a:r>
            <a:r>
              <a:rPr kumimoji="1" lang="ko-KR" altLang="en-US" sz="1600" dirty="0" err="1"/>
              <a:t>소형셀</a:t>
            </a:r>
            <a:r>
              <a:rPr kumimoji="1" lang="ko-KR" altLang="en-US" sz="1600" dirty="0"/>
              <a:t> 네트워크에선 </a:t>
            </a:r>
            <a:r>
              <a:rPr kumimoji="1" lang="en-US" altLang="ko-KR" sz="1600" dirty="0"/>
              <a:t>DL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UL</a:t>
            </a:r>
            <a:r>
              <a:rPr kumimoji="1" lang="ko-KR" altLang="en-US" sz="1600" dirty="0"/>
              <a:t>가 두 개의 리소스 블록 상에서 동시에 진행</a:t>
            </a:r>
            <a:endParaRPr kumimoji="1" lang="en-US" altLang="ko-KR" sz="1600" dirty="0"/>
          </a:p>
          <a:p>
            <a:pPr lvl="1"/>
            <a:r>
              <a:rPr kumimoji="1" lang="en-US" altLang="ko-KR" sz="1600" dirty="0"/>
              <a:t>HD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소형셀</a:t>
            </a:r>
            <a:r>
              <a:rPr kumimoji="1" lang="ko-KR" altLang="en-US" sz="1600" dirty="0"/>
              <a:t> 네트워크에선 </a:t>
            </a:r>
            <a:r>
              <a:rPr kumimoji="1" lang="en-US" altLang="ko-KR" sz="1600" dirty="0"/>
              <a:t>DL</a:t>
            </a:r>
            <a:r>
              <a:rPr kumimoji="1" lang="ko-KR" altLang="en-US" sz="1600" dirty="0"/>
              <a:t>와 </a:t>
            </a:r>
            <a:r>
              <a:rPr kumimoji="1" lang="en-US" altLang="ko-KR" sz="1600" dirty="0"/>
              <a:t>UL</a:t>
            </a:r>
            <a:r>
              <a:rPr kumimoji="1" lang="ko-KR" altLang="en-US" sz="1600" dirty="0"/>
              <a:t>가 서로 다른 리소스 블록에서 발생</a:t>
            </a:r>
            <a:endParaRPr kumimoji="1" lang="en-US" altLang="ko-KR" sz="1600" dirty="0"/>
          </a:p>
          <a:p>
            <a:pPr lvl="1"/>
            <a:endParaRPr kumimoji="1" lang="en-US" altLang="ko-KR" sz="2000" dirty="0"/>
          </a:p>
          <a:p>
            <a:r>
              <a:rPr kumimoji="1" lang="ko-KR" altLang="en-US" sz="2000" b="1" dirty="0"/>
              <a:t>특히 </a:t>
            </a:r>
            <a:r>
              <a:rPr kumimoji="1" lang="en-US" altLang="ko-KR" sz="2000" b="1" dirty="0"/>
              <a:t>DL</a:t>
            </a:r>
            <a:r>
              <a:rPr kumimoji="1" lang="ko-KR" altLang="en-US" sz="2000" b="1" dirty="0"/>
              <a:t>에서는 </a:t>
            </a:r>
            <a:r>
              <a:rPr kumimoji="1" lang="en-US" altLang="ko-KR" sz="2000" b="1" dirty="0"/>
              <a:t>UE</a:t>
            </a:r>
            <a:r>
              <a:rPr kumimoji="1" lang="ko-KR" altLang="en-US" sz="2000" b="1" dirty="0"/>
              <a:t>측의 </a:t>
            </a:r>
            <a:r>
              <a:rPr kumimoji="1" lang="en-US" altLang="ko-KR" sz="2000" b="1" dirty="0"/>
              <a:t>SIC </a:t>
            </a:r>
            <a:r>
              <a:rPr kumimoji="1" lang="ko-KR" altLang="en-US" sz="2000" b="1" dirty="0"/>
              <a:t>기능이 있는 경우와 없는 경우를 고려</a:t>
            </a:r>
            <a:endParaRPr kumimoji="1" lang="en-US" altLang="ko-KR" sz="2000" b="1" dirty="0"/>
          </a:p>
          <a:p>
            <a:pPr lvl="1"/>
            <a:r>
              <a:rPr kumimoji="1" lang="en-US" altLang="ko-KR" sz="1600" b="1" dirty="0">
                <a:solidFill>
                  <a:srgbClr val="0070C0"/>
                </a:solidFill>
              </a:rPr>
              <a:t>SIC:</a:t>
            </a:r>
            <a:r>
              <a:rPr kumimoji="1" lang="ko-KR" altLang="en-US" sz="1600" b="1" dirty="0">
                <a:solidFill>
                  <a:srgbClr val="0070C0"/>
                </a:solidFill>
              </a:rPr>
              <a:t> 자기 간섭을 약화시키는 기술</a:t>
            </a:r>
            <a:endParaRPr kumimoji="1" lang="en-US" altLang="ko-KR" sz="1600" b="1" dirty="0">
              <a:solidFill>
                <a:srgbClr val="0070C0"/>
              </a:solidFill>
            </a:endParaRPr>
          </a:p>
          <a:p>
            <a:pPr lvl="1"/>
            <a:r>
              <a:rPr kumimoji="1" lang="ko-KR" altLang="en-US" sz="1600" dirty="0"/>
              <a:t>동시에 수신되는 신호 중 가장 강력한 신호를 먼저 감지하고 </a:t>
            </a:r>
            <a:r>
              <a:rPr kumimoji="1" lang="ko-KR" altLang="en-US" sz="1600" dirty="0" err="1"/>
              <a:t>복조하여</a:t>
            </a:r>
            <a:r>
              <a:rPr kumimoji="1" lang="ko-KR" altLang="en-US" sz="1600" dirty="0"/>
              <a:t> 제거 후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다음으로 강력한 신호를 감지하고 이를 반복적으로 처리하여 간섭을 최소화하는 방식</a:t>
            </a:r>
            <a:endParaRPr kumimoji="1" lang="en-US" altLang="ko-KR" sz="1600" dirty="0"/>
          </a:p>
          <a:p>
            <a:pPr lvl="1"/>
            <a:r>
              <a:rPr kumimoji="1" lang="ko-KR" altLang="en-US" sz="1600" dirty="0"/>
              <a:t>이를 통해 동시에 여러 신호를 수신하고 처리할 수 있어 전송 효율성을 향상시키고 통신의 안정성을 </a:t>
            </a:r>
            <a:r>
              <a:rPr kumimoji="1" lang="ko-KR" altLang="en-US" sz="1600" dirty="0" err="1"/>
              <a:t>높힘</a:t>
            </a:r>
            <a:endParaRPr kumimoji="1" lang="en-US" altLang="ko-KR" sz="16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36070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정보 전송 방식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TDD &amp; FDD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Security of Full-Duplex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 of Full-Duplex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b="1" dirty="0" err="1"/>
              <a:t>소형셀</a:t>
            </a:r>
            <a:r>
              <a:rPr kumimoji="1" lang="ko-KR" altLang="en-US" sz="2000" b="1" dirty="0"/>
              <a:t> 기지국의 송신 및 수신 안테나 수가 </a:t>
            </a:r>
            <a:r>
              <a:rPr kumimoji="1" lang="en-US" altLang="ko-KR" sz="2000" b="1" dirty="0"/>
              <a:t>DL</a:t>
            </a:r>
            <a:r>
              <a:rPr kumimoji="1" lang="ko-KR" altLang="en-US" sz="2000" b="1" dirty="0"/>
              <a:t>와 </a:t>
            </a:r>
            <a:r>
              <a:rPr kumimoji="1" lang="en-US" altLang="ko-KR" sz="2000" b="1" dirty="0"/>
              <a:t>UL</a:t>
            </a:r>
            <a:r>
              <a:rPr kumimoji="1" lang="ko-KR" altLang="en-US" sz="2000" b="1" dirty="0"/>
              <a:t> 물리계층의 보안 성능에 미치는 영향의 수치</a:t>
            </a:r>
            <a:endParaRPr kumimoji="1" lang="en-US" altLang="ko-KR" sz="2000" b="1" dirty="0"/>
          </a:p>
          <a:p>
            <a:pPr lvl="1"/>
            <a:r>
              <a:rPr kumimoji="1" lang="ko-KR" altLang="en-US" sz="1600" dirty="0"/>
              <a:t>수동 도청기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통신 망에 대한 수동적인 감시 및 정보 수집에 사용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</a:t>
            </a:r>
            <a:r>
              <a:rPr kumimoji="1" lang="ko-KR" altLang="en-US" sz="1600" dirty="0" err="1"/>
              <a:t>포아송</a:t>
            </a:r>
            <a:r>
              <a:rPr kumimoji="1" lang="ko-KR" altLang="en-US" sz="1600" dirty="0"/>
              <a:t> 필드 상에서 테스트</a:t>
            </a:r>
            <a:endParaRPr kumimoji="1" lang="en-US" altLang="ko-KR" sz="1600" dirty="0"/>
          </a:p>
          <a:p>
            <a:r>
              <a:rPr kumimoji="1" lang="ko-KR" altLang="en-US" sz="2000" b="1" dirty="0">
                <a:solidFill>
                  <a:schemeClr val="accent5"/>
                </a:solidFill>
              </a:rPr>
              <a:t>모든 경우에서 </a:t>
            </a:r>
            <a:r>
              <a:rPr kumimoji="1" lang="ko-KR" altLang="en-US" sz="2000" b="1" dirty="0" err="1">
                <a:solidFill>
                  <a:schemeClr val="accent5"/>
                </a:solidFill>
              </a:rPr>
              <a:t>에르고딕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 </a:t>
            </a:r>
            <a:r>
              <a:rPr kumimoji="1" lang="ko-KR" altLang="en-US" sz="2000" b="1" dirty="0" err="1">
                <a:solidFill>
                  <a:schemeClr val="accent5"/>
                </a:solidFill>
              </a:rPr>
              <a:t>보안률은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 안테나 수가 증가함에 따라 같이 증가하는 것을 확인</a:t>
            </a:r>
            <a:endParaRPr kumimoji="1" lang="en-US" altLang="ko-KR" sz="2000" b="1" dirty="0">
              <a:solidFill>
                <a:schemeClr val="accent5"/>
              </a:solidFill>
            </a:endParaRPr>
          </a:p>
          <a:p>
            <a:r>
              <a:rPr kumimoji="1" lang="en-US" altLang="ko-KR" sz="2000" b="1" dirty="0"/>
              <a:t>FD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 err="1"/>
              <a:t>물리층</a:t>
            </a:r>
            <a:r>
              <a:rPr kumimoji="1" lang="ko-KR" altLang="en-US" sz="2000" b="1" dirty="0"/>
              <a:t> 보안 성능 </a:t>
            </a:r>
            <a:r>
              <a:rPr kumimoji="1" lang="ko-KR" altLang="en-US" sz="2000" b="1" dirty="0" err="1"/>
              <a:t>향상률</a:t>
            </a:r>
            <a:r>
              <a:rPr kumimoji="1" lang="ko-KR" altLang="en-US" sz="2000" b="1" dirty="0"/>
              <a:t> 또한 안테나 수가 증가함에 따라 같이 증가</a:t>
            </a:r>
            <a:endParaRPr kumimoji="1" lang="en-US" altLang="ko-KR" sz="2000" b="1" dirty="0"/>
          </a:p>
          <a:p>
            <a:pPr lvl="1"/>
            <a:r>
              <a:rPr kumimoji="1" lang="en-US" altLang="ko-KR" sz="1600" b="1" dirty="0"/>
              <a:t>SIC</a:t>
            </a:r>
            <a:r>
              <a:rPr kumimoji="1" lang="ko-KR" altLang="en-US" sz="1600" b="1" dirty="0"/>
              <a:t>기능이 있을 경우에도 안테나 수가 적다면 미미한 </a:t>
            </a:r>
            <a:r>
              <a:rPr kumimoji="1" lang="ko-KR" altLang="en-US" sz="1600" b="1" dirty="0" err="1"/>
              <a:t>에르고딕</a:t>
            </a:r>
            <a:r>
              <a:rPr kumimoji="1" lang="ko-KR" altLang="en-US" sz="1600" b="1" dirty="0"/>
              <a:t> </a:t>
            </a:r>
            <a:r>
              <a:rPr kumimoji="1" lang="ko-KR" altLang="en-US" sz="1600" b="1" dirty="0" err="1"/>
              <a:t>보안률</a:t>
            </a:r>
            <a:r>
              <a:rPr kumimoji="1" lang="ko-KR" altLang="en-US" sz="1600" b="1" dirty="0"/>
              <a:t> 향상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보안성 향상</a:t>
            </a:r>
            <a:r>
              <a:rPr kumimoji="1" lang="en-US" altLang="ko-KR" sz="1600" b="1" dirty="0"/>
              <a:t>)</a:t>
            </a:r>
            <a:r>
              <a:rPr kumimoji="1" lang="ko-KR" altLang="en-US" sz="1600" b="1" dirty="0"/>
              <a:t>을 의미</a:t>
            </a:r>
            <a:endParaRPr kumimoji="1" lang="en-US" altLang="ko-KR" sz="1600" b="1" dirty="0"/>
          </a:p>
        </p:txBody>
      </p:sp>
      <p:pic>
        <p:nvPicPr>
          <p:cNvPr id="5" name="그림 4" descr="라인, 그래프, 도표, 텍스트이(가) 표시된 사진&#10;&#10;자동 생성된 설명">
            <a:extLst>
              <a:ext uri="{FF2B5EF4-FFF2-40B4-BE49-F238E27FC236}">
                <a16:creationId xmlns:a16="http://schemas.microsoft.com/office/drawing/2014/main" id="{CBFFFE05-755F-8EFA-A1C3-4AAFD3D9C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98" y="2919271"/>
            <a:ext cx="9896203" cy="37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52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 of Full-Duplex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b="1" dirty="0" err="1"/>
              <a:t>소형셀</a:t>
            </a:r>
            <a:r>
              <a:rPr kumimoji="1" lang="ko-KR" altLang="en-US" sz="2000" b="1" dirty="0"/>
              <a:t> 기지국 안테나 수가 공모 도청의 </a:t>
            </a:r>
            <a:r>
              <a:rPr kumimoji="1" lang="ko-KR" altLang="en-US" sz="2000" b="1" dirty="0" err="1"/>
              <a:t>포아송</a:t>
            </a:r>
            <a:r>
              <a:rPr kumimoji="1" lang="ko-KR" altLang="en-US" sz="2000" b="1" dirty="0"/>
              <a:t> 필드 하에서의 보안 성능에 미치는 영향의 수치</a:t>
            </a:r>
            <a:endParaRPr kumimoji="1" lang="en-US" altLang="ko-KR" sz="2000" b="1" dirty="0"/>
          </a:p>
          <a:p>
            <a:pPr lvl="1"/>
            <a:r>
              <a:rPr kumimoji="1" lang="ko-KR" altLang="en-US" sz="1600" dirty="0"/>
              <a:t>공모 도청기</a:t>
            </a:r>
            <a:r>
              <a:rPr kumimoji="1" lang="en-US" altLang="ko-KR" sz="1600" dirty="0"/>
              <a:t>(Colluding Eavesdroppers):</a:t>
            </a:r>
            <a:r>
              <a:rPr kumimoji="1" lang="ko-KR" altLang="en-US" sz="1600" dirty="0"/>
              <a:t> 여러 도청기들이 협력하여 정보를 수집하거나 공유하는 도청 기법</a:t>
            </a:r>
            <a:endParaRPr kumimoji="1" lang="en-US" altLang="ko-KR" sz="1600" dirty="0"/>
          </a:p>
          <a:p>
            <a:r>
              <a:rPr kumimoji="1" lang="ko-KR" altLang="en-US" sz="2000" b="1" dirty="0">
                <a:solidFill>
                  <a:schemeClr val="accent5"/>
                </a:solidFill>
              </a:rPr>
              <a:t>수동 도청기의 경우와 유사하게</a:t>
            </a:r>
            <a:r>
              <a:rPr kumimoji="1" lang="en-US" altLang="ko-KR" sz="2000" b="1" dirty="0">
                <a:solidFill>
                  <a:schemeClr val="accent5"/>
                </a:solidFill>
              </a:rPr>
              <a:t>,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 안테나 수를 증가시키면 더 높은 </a:t>
            </a:r>
            <a:r>
              <a:rPr kumimoji="1" lang="ko-KR" altLang="en-US" sz="2000" b="1" dirty="0" err="1">
                <a:solidFill>
                  <a:schemeClr val="accent5"/>
                </a:solidFill>
              </a:rPr>
              <a:t>에르고딕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 </a:t>
            </a:r>
            <a:r>
              <a:rPr kumimoji="1" lang="ko-KR" altLang="en-US" sz="2000" b="1" dirty="0" err="1">
                <a:solidFill>
                  <a:schemeClr val="accent5"/>
                </a:solidFill>
              </a:rPr>
              <a:t>보안률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 향상을 보임</a:t>
            </a:r>
            <a:endParaRPr kumimoji="1" lang="en-US" altLang="ko-KR" sz="2000" b="1" dirty="0">
              <a:solidFill>
                <a:schemeClr val="accent5"/>
              </a:solidFill>
            </a:endParaRPr>
          </a:p>
          <a:p>
            <a:pPr lvl="1"/>
            <a:r>
              <a:rPr kumimoji="1" lang="ko-KR" altLang="en-US" sz="1600" dirty="0"/>
              <a:t>상대적으로 </a:t>
            </a:r>
            <a:r>
              <a:rPr kumimoji="1" lang="en-US" altLang="ko-KR" sz="1600" dirty="0"/>
              <a:t>FD </a:t>
            </a:r>
            <a:r>
              <a:rPr kumimoji="1" lang="ko-KR" altLang="en-US" sz="1600" dirty="0"/>
              <a:t>대 </a:t>
            </a:r>
            <a:r>
              <a:rPr kumimoji="1" lang="en-US" altLang="ko-KR" sz="1600" dirty="0"/>
              <a:t>HD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에르고딕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보안률</a:t>
            </a:r>
            <a:r>
              <a:rPr kumimoji="1" lang="ko-KR" altLang="en-US" sz="1600" dirty="0"/>
              <a:t> 향상이 더 높을 수 있음을 의미</a:t>
            </a:r>
            <a:endParaRPr kumimoji="1" lang="en-US" altLang="ko-KR" sz="1600" dirty="0"/>
          </a:p>
        </p:txBody>
      </p:sp>
      <p:pic>
        <p:nvPicPr>
          <p:cNvPr id="6" name="그림 5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4F2BAB4E-2891-004D-E192-A03C8076B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15" y="2674036"/>
            <a:ext cx="10437570" cy="397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15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 of Full-Duplex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b="1" dirty="0"/>
              <a:t>수동 도청 장치들의 </a:t>
            </a:r>
            <a:r>
              <a:rPr kumimoji="1" lang="ko-KR" altLang="en-US" sz="2000" b="1" dirty="0" err="1"/>
              <a:t>포아송</a:t>
            </a:r>
            <a:r>
              <a:rPr kumimoji="1" lang="ko-KR" altLang="en-US" sz="2000" b="1" dirty="0"/>
              <a:t> 필드 하에서 서비스되는 사용자 수가 물리적 보안 성능에 미치는 영향</a:t>
            </a:r>
            <a:endParaRPr kumimoji="1" lang="en-US" altLang="ko-KR" sz="2000" b="1" dirty="0"/>
          </a:p>
          <a:p>
            <a:pPr lvl="1"/>
            <a:r>
              <a:rPr kumimoji="1" lang="ko-KR" altLang="en-US" sz="1600" dirty="0" err="1"/>
              <a:t>소형셀</a:t>
            </a:r>
            <a:r>
              <a:rPr kumimoji="1" lang="ko-KR" altLang="en-US" sz="1600" dirty="0"/>
              <a:t> 네트워크의 </a:t>
            </a:r>
            <a:r>
              <a:rPr kumimoji="1" lang="en-US" altLang="ko-KR" sz="1600" dirty="0"/>
              <a:t>DL </a:t>
            </a:r>
            <a:r>
              <a:rPr kumimoji="1" lang="ko-KR" altLang="en-US" sz="1600" dirty="0"/>
              <a:t>및 </a:t>
            </a:r>
            <a:r>
              <a:rPr kumimoji="1" lang="en-US" altLang="ko-KR" sz="1600" dirty="0"/>
              <a:t>UL</a:t>
            </a:r>
            <a:r>
              <a:rPr kumimoji="1" lang="ko-KR" altLang="en-US" sz="1600" dirty="0"/>
              <a:t> 물리 계층 보안 성능에 미치는 영향을 조사</a:t>
            </a:r>
            <a:endParaRPr kumimoji="1" lang="en-US" altLang="ko-KR" sz="1600" dirty="0"/>
          </a:p>
          <a:p>
            <a:r>
              <a:rPr kumimoji="1" lang="ko-KR" altLang="en-US" sz="2000" b="1" dirty="0">
                <a:solidFill>
                  <a:schemeClr val="accent5"/>
                </a:solidFill>
              </a:rPr>
              <a:t>모든 시스템에서 사용자 당 </a:t>
            </a:r>
            <a:r>
              <a:rPr kumimoji="1" lang="ko-KR" altLang="en-US" sz="2000" b="1" dirty="0" err="1">
                <a:solidFill>
                  <a:schemeClr val="accent5"/>
                </a:solidFill>
              </a:rPr>
              <a:t>에르고딕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 </a:t>
            </a:r>
            <a:r>
              <a:rPr kumimoji="1" lang="ko-KR" altLang="en-US" sz="2000" b="1" dirty="0" err="1">
                <a:solidFill>
                  <a:schemeClr val="accent5"/>
                </a:solidFill>
              </a:rPr>
              <a:t>보안률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 성능이 감소되는 것을 보여줌</a:t>
            </a:r>
            <a:endParaRPr kumimoji="1" lang="en-US" altLang="ko-KR" sz="2000" b="1" dirty="0">
              <a:solidFill>
                <a:schemeClr val="accent5"/>
              </a:solidFill>
            </a:endParaRPr>
          </a:p>
          <a:p>
            <a:pPr lvl="1"/>
            <a:r>
              <a:rPr kumimoji="1" lang="ko-KR" altLang="en-US" sz="1600" dirty="0"/>
              <a:t>셀 당 서비스 되는</a:t>
            </a:r>
            <a:r>
              <a:rPr kumimoji="1" lang="en-US" altLang="ko-KR" sz="1600" dirty="0"/>
              <a:t> UE</a:t>
            </a:r>
            <a:r>
              <a:rPr kumimoji="1" lang="ko-KR" altLang="en-US" sz="1600" dirty="0"/>
              <a:t> 수가 증가함에 따라 항상 감소하는 것을 보여줌</a:t>
            </a:r>
            <a:endParaRPr kumimoji="1" lang="en-US" altLang="ko-KR" sz="1600" dirty="0"/>
          </a:p>
          <a:p>
            <a:endParaRPr kumimoji="1" lang="en-US" altLang="ko-KR" sz="2000" dirty="0"/>
          </a:p>
        </p:txBody>
      </p:sp>
      <p:pic>
        <p:nvPicPr>
          <p:cNvPr id="5" name="그림 4" descr="라인, 그래프, 도표, 경사이(가) 표시된 사진&#10;&#10;자동 생성된 설명">
            <a:extLst>
              <a:ext uri="{FF2B5EF4-FFF2-40B4-BE49-F238E27FC236}">
                <a16:creationId xmlns:a16="http://schemas.microsoft.com/office/drawing/2014/main" id="{28280DCC-64C9-AA05-AFC1-518383F94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" y="2853622"/>
            <a:ext cx="10383317" cy="390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47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 of Full-Duplex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6028860"/>
          </a:xfrm>
        </p:spPr>
        <p:txBody>
          <a:bodyPr>
            <a:normAutofit fontScale="92500" lnSpcReduction="10000"/>
          </a:bodyPr>
          <a:lstStyle/>
          <a:p>
            <a:r>
              <a:rPr kumimoji="1" lang="ko-KR" altLang="en-US" sz="2000" b="1" dirty="0"/>
              <a:t>소형 셀 네트워크 물리 계층에 대한 사용자 장비</a:t>
            </a:r>
            <a:r>
              <a:rPr kumimoji="1" lang="en-US" altLang="ko-KR" sz="2000" b="1" dirty="0"/>
              <a:t>(UE)</a:t>
            </a:r>
            <a:r>
              <a:rPr kumimoji="1" lang="ko-KR" altLang="en-US" sz="2000" b="1" dirty="0"/>
              <a:t> 수가 미치는 영향을 표시</a:t>
            </a:r>
            <a:endParaRPr kumimoji="1" lang="en-US" altLang="ko-KR" sz="2000" b="1" dirty="0">
              <a:solidFill>
                <a:schemeClr val="accent5"/>
              </a:solidFill>
            </a:endParaRPr>
          </a:p>
          <a:p>
            <a:r>
              <a:rPr kumimoji="1" lang="en-US" altLang="ko-KR" sz="2000" b="1" dirty="0">
                <a:solidFill>
                  <a:schemeClr val="accent5"/>
                </a:solidFill>
              </a:rPr>
              <a:t>UE</a:t>
            </a:r>
            <a:r>
              <a:rPr kumimoji="1" lang="ko-KR" altLang="en-US" sz="2000" b="1" dirty="0" err="1">
                <a:solidFill>
                  <a:schemeClr val="accent5"/>
                </a:solidFill>
              </a:rPr>
              <a:t>를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 증가시키면 사용자 별 </a:t>
            </a:r>
            <a:r>
              <a:rPr kumimoji="1" lang="ko-KR" altLang="en-US" sz="2000" b="1" dirty="0" err="1">
                <a:solidFill>
                  <a:schemeClr val="accent5"/>
                </a:solidFill>
              </a:rPr>
              <a:t>에르고딕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 비밀율은 낮아지고</a:t>
            </a:r>
            <a:r>
              <a:rPr kumimoji="1" lang="en-US" altLang="ko-KR" sz="2000" b="1" dirty="0">
                <a:solidFill>
                  <a:schemeClr val="accent5"/>
                </a:solidFill>
              </a:rPr>
              <a:t>,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 면적 </a:t>
            </a:r>
            <a:r>
              <a:rPr kumimoji="1" lang="ko-KR" altLang="en-US" sz="2000" b="1" dirty="0" err="1">
                <a:solidFill>
                  <a:schemeClr val="accent5"/>
                </a:solidFill>
              </a:rPr>
              <a:t>에르고딕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 비밀율은 상승</a:t>
            </a:r>
            <a:endParaRPr kumimoji="1" lang="en-US" altLang="ko-KR" sz="2000" b="1" dirty="0">
              <a:solidFill>
                <a:schemeClr val="accent5"/>
              </a:solidFill>
            </a:endParaRPr>
          </a:p>
          <a:p>
            <a:r>
              <a:rPr kumimoji="1" lang="ko-KR" altLang="en-US" sz="2000" dirty="0"/>
              <a:t>대규모 </a:t>
            </a:r>
            <a:r>
              <a:rPr kumimoji="1" lang="en-US" altLang="ko-KR" sz="2000" dirty="0"/>
              <a:t>ED</a:t>
            </a:r>
            <a:r>
              <a:rPr kumimoji="1" lang="ko-KR" altLang="en-US" sz="2000" dirty="0"/>
              <a:t>의 경우 </a:t>
            </a:r>
            <a:r>
              <a:rPr kumimoji="1" lang="en-US" altLang="ko-KR" sz="2000" dirty="0"/>
              <a:t>DL</a:t>
            </a:r>
            <a:r>
              <a:rPr kumimoji="1" lang="ko-KR" altLang="en-US" sz="2000" dirty="0"/>
              <a:t> 및 </a:t>
            </a:r>
            <a:r>
              <a:rPr kumimoji="1" lang="en-US" altLang="ko-KR" sz="2000" dirty="0"/>
              <a:t>UL</a:t>
            </a:r>
            <a:r>
              <a:rPr kumimoji="1" lang="ko-KR" altLang="en-US" sz="2000" dirty="0"/>
              <a:t>수를 동시에 늘리면 </a:t>
            </a:r>
            <a:r>
              <a:rPr kumimoji="1" lang="en-US" altLang="ko-KR" sz="2000" dirty="0"/>
              <a:t>FD </a:t>
            </a:r>
            <a:r>
              <a:rPr kumimoji="1" lang="ko-KR" altLang="en-US" sz="2000" dirty="0"/>
              <a:t>대비 </a:t>
            </a:r>
            <a:r>
              <a:rPr kumimoji="1" lang="en-US" altLang="ko-KR" sz="2000" dirty="0"/>
              <a:t>HD</a:t>
            </a:r>
            <a:r>
              <a:rPr kumimoji="1" lang="ko-KR" altLang="en-US" sz="2000" dirty="0"/>
              <a:t>의 물리적 보안 성능이 감소함을 확인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b="1" dirty="0"/>
              <a:t>모든 결과에서 </a:t>
            </a:r>
            <a:r>
              <a:rPr kumimoji="1" lang="en-US" altLang="ko-KR" sz="2000" b="1" dirty="0"/>
              <a:t>FD</a:t>
            </a:r>
            <a:r>
              <a:rPr kumimoji="1" lang="ko-KR" altLang="en-US" sz="2000" b="1" dirty="0"/>
              <a:t>가 </a:t>
            </a:r>
            <a:r>
              <a:rPr kumimoji="1" lang="en-US" altLang="ko-KR" sz="2000" b="1" dirty="0"/>
              <a:t>HD</a:t>
            </a:r>
            <a:r>
              <a:rPr kumimoji="1" lang="ko-KR" altLang="en-US" sz="2000" b="1" dirty="0"/>
              <a:t>보다 나은 </a:t>
            </a:r>
            <a:r>
              <a:rPr kumimoji="1" lang="ko-KR" altLang="en-US" sz="2000" b="1" dirty="0" err="1"/>
              <a:t>에르고딕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 err="1"/>
              <a:t>보안률을</a:t>
            </a:r>
            <a:r>
              <a:rPr kumimoji="1" lang="ko-KR" altLang="en-US" sz="2000" b="1" dirty="0"/>
              <a:t> 보임</a:t>
            </a:r>
            <a:endParaRPr kumimoji="1" lang="en-US" altLang="ko-KR" sz="2000" b="1" dirty="0"/>
          </a:p>
          <a:p>
            <a:r>
              <a:rPr kumimoji="1" lang="en-US" altLang="ko-KR" sz="2000" b="1" dirty="0"/>
              <a:t>SIC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적용한 </a:t>
            </a:r>
            <a:r>
              <a:rPr kumimoji="1" lang="en-US" altLang="ko-KR" sz="2000" b="1" dirty="0"/>
              <a:t>FD</a:t>
            </a:r>
            <a:r>
              <a:rPr kumimoji="1" lang="ko-KR" altLang="en-US" sz="2000" b="1" dirty="0"/>
              <a:t>의 경우</a:t>
            </a:r>
            <a:r>
              <a:rPr kumimoji="1" lang="en-US" altLang="ko-KR" sz="2000" b="1" dirty="0"/>
              <a:t>,</a:t>
            </a:r>
            <a:r>
              <a:rPr kumimoji="1" lang="ko-KR" altLang="en-US" sz="2000" b="1" dirty="0"/>
              <a:t> 적용하지 않은 </a:t>
            </a:r>
            <a:r>
              <a:rPr kumimoji="1" lang="en-US" altLang="ko-KR" sz="2000" b="1" dirty="0"/>
              <a:t>FD</a:t>
            </a:r>
            <a:r>
              <a:rPr kumimoji="1" lang="ko-KR" altLang="en-US" sz="2000" b="1" dirty="0"/>
              <a:t>보다 더 나은 </a:t>
            </a:r>
            <a:r>
              <a:rPr kumimoji="1" lang="ko-KR" altLang="en-US" sz="2000" b="1" dirty="0" err="1"/>
              <a:t>에르고딕</a:t>
            </a:r>
            <a:r>
              <a:rPr kumimoji="1" lang="ko-KR" altLang="en-US" sz="2000" b="1" dirty="0"/>
              <a:t> </a:t>
            </a:r>
            <a:r>
              <a:rPr kumimoji="1" lang="ko-KR" altLang="en-US" sz="2000" b="1" dirty="0" err="1"/>
              <a:t>보안률을</a:t>
            </a:r>
            <a:r>
              <a:rPr kumimoji="1" lang="ko-KR" altLang="en-US" sz="2000" b="1" dirty="0"/>
              <a:t> 보임</a:t>
            </a:r>
            <a:endParaRPr kumimoji="1" lang="en-US" altLang="ko-KR" sz="2000" dirty="0"/>
          </a:p>
          <a:p>
            <a:r>
              <a:rPr kumimoji="1" lang="en-US" altLang="ko-KR" sz="2000" dirty="0"/>
              <a:t>FD</a:t>
            </a:r>
            <a:r>
              <a:rPr kumimoji="1" lang="ko-KR" altLang="en-US" sz="2000" dirty="0"/>
              <a:t> 기술을 사용한다면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물리 계층에서의 보안 성능을 상당히 향상시킬 수 있음을 확인</a:t>
            </a:r>
            <a:endParaRPr kumimoji="1" lang="en-US" altLang="ko-KR" sz="2000" dirty="0"/>
          </a:p>
          <a:p>
            <a:r>
              <a:rPr kumimoji="1" lang="ko-KR" altLang="en-US" sz="2000" dirty="0"/>
              <a:t>특히 다중 안테나 통신 및 간섭 제거 기술과 결합 시 </a:t>
            </a:r>
            <a:r>
              <a:rPr kumimoji="1" lang="ko-KR" altLang="en-US" sz="2000" dirty="0" err="1"/>
              <a:t>보안률</a:t>
            </a:r>
            <a:r>
              <a:rPr kumimoji="1" lang="ko-KR" altLang="en-US" sz="2000" dirty="0"/>
              <a:t> 향상이 뚜렷하게 나타남을 확인</a:t>
            </a:r>
            <a:endParaRPr kumimoji="1" lang="en-US" altLang="ko-KR" sz="2000" dirty="0"/>
          </a:p>
        </p:txBody>
      </p:sp>
      <p:pic>
        <p:nvPicPr>
          <p:cNvPr id="4" name="그림 3" descr="텍스트, 라인, 그래프, 도표이(가) 표시된 사진&#10;&#10;자동 생성된 설명">
            <a:extLst>
              <a:ext uri="{FF2B5EF4-FFF2-40B4-BE49-F238E27FC236}">
                <a16:creationId xmlns:a16="http://schemas.microsoft.com/office/drawing/2014/main" id="{8EEDEEBD-36ED-7E41-C6F1-C981E02C1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14" y="2315632"/>
            <a:ext cx="7561861" cy="287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57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정보</a:t>
            </a:r>
            <a:r>
              <a:rPr kumimoji="1" lang="ko-KR" altLang="en-US" dirty="0"/>
              <a:t> 전송 방식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b="1" dirty="0"/>
              <a:t>전송</a:t>
            </a:r>
            <a:r>
              <a:rPr kumimoji="1" lang="ko-KR" altLang="en-US" b="1" dirty="0"/>
              <a:t> 방식은 </a:t>
            </a:r>
            <a:r>
              <a:rPr kumimoji="1" lang="en-US" altLang="ko-KR" b="1" dirty="0"/>
              <a:t>3</a:t>
            </a:r>
            <a:r>
              <a:rPr kumimoji="1" lang="ko-KR" altLang="en-US" b="1" dirty="0"/>
              <a:t>가지 존재</a:t>
            </a:r>
            <a:endParaRPr kumimoji="1" lang="en-US" altLang="ko-KR" b="1" dirty="0"/>
          </a:p>
          <a:p>
            <a:pPr lvl="1"/>
            <a:r>
              <a:rPr kumimoji="1" lang="ko-Kore-KR" altLang="en-US" dirty="0"/>
              <a:t>전송</a:t>
            </a:r>
            <a:r>
              <a:rPr kumimoji="1" lang="ko-KR" altLang="en-US" dirty="0"/>
              <a:t> 방식은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개의 연결된 장치에서의 </a:t>
            </a:r>
            <a:r>
              <a:rPr kumimoji="1" lang="ko-KR" altLang="en-US" b="1" dirty="0">
                <a:solidFill>
                  <a:srgbClr val="FF0000"/>
                </a:solidFill>
              </a:rPr>
              <a:t>신호의 방향</a:t>
            </a:r>
            <a:r>
              <a:rPr kumimoji="1" lang="ko-KR" altLang="en-US" dirty="0"/>
              <a:t>으로 결정</a:t>
            </a:r>
            <a:endParaRPr kumimoji="1" lang="en-US" altLang="ko-KR" dirty="0"/>
          </a:p>
          <a:p>
            <a:pPr lvl="2"/>
            <a:endParaRPr kumimoji="1" lang="en-US" altLang="ko-Kore-KR" dirty="0"/>
          </a:p>
          <a:p>
            <a:r>
              <a:rPr kumimoji="1" lang="en-US" altLang="ko-Kore-KR" b="1" dirty="0"/>
              <a:t>Simplex(</a:t>
            </a:r>
            <a:r>
              <a:rPr kumimoji="1" lang="ko-KR" altLang="en-US" b="1" dirty="0"/>
              <a:t>단방향</a:t>
            </a:r>
            <a:r>
              <a:rPr kumimoji="1" lang="en-US" altLang="ko-KR" b="1" dirty="0"/>
              <a:t>)</a:t>
            </a:r>
          </a:p>
          <a:p>
            <a:pPr lvl="1"/>
            <a:r>
              <a:rPr kumimoji="1" lang="ko-KR" altLang="en-US" dirty="0"/>
              <a:t>정보의 전송이 </a:t>
            </a:r>
            <a:r>
              <a:rPr kumimoji="1" lang="ko-KR" altLang="en-US" b="1" dirty="0">
                <a:solidFill>
                  <a:srgbClr val="FF0000"/>
                </a:solidFill>
              </a:rPr>
              <a:t>한 방향으로만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R" altLang="en-US" dirty="0"/>
              <a:t>이루어지는 방식</a:t>
            </a:r>
            <a:endParaRPr kumimoji="1" lang="en-US" altLang="ko-KR" dirty="0"/>
          </a:p>
          <a:p>
            <a:pPr lvl="2"/>
            <a:endParaRPr kumimoji="1" lang="en-US" altLang="ko-Kore-KR" dirty="0"/>
          </a:p>
          <a:p>
            <a:r>
              <a:rPr kumimoji="1" lang="en-US" altLang="ko-Kore-KR" b="1" dirty="0"/>
              <a:t>Half-Duplex(</a:t>
            </a:r>
            <a:r>
              <a:rPr kumimoji="1" lang="ko-KR" altLang="en-US" b="1" dirty="0" err="1"/>
              <a:t>반이중</a:t>
            </a:r>
            <a:r>
              <a:rPr kumimoji="1" lang="en-US" altLang="ko-KR" b="1" dirty="0"/>
              <a:t>)</a:t>
            </a:r>
          </a:p>
          <a:p>
            <a:pPr lvl="1"/>
            <a:r>
              <a:rPr kumimoji="1" lang="ko-KR" altLang="en-US" dirty="0"/>
              <a:t>정보의 전송이</a:t>
            </a:r>
            <a:r>
              <a:rPr kumimoji="1" lang="ko-KR" altLang="en-US" b="1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양 방향으로 </a:t>
            </a:r>
            <a:r>
              <a:rPr kumimoji="1" lang="ko-KR" altLang="en-US" dirty="0"/>
              <a:t>이루어지는 방식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chemeClr val="accent5"/>
                </a:solidFill>
              </a:rPr>
              <a:t>한 쪽이 송신하는 동안은 다른 쪽이 송신하지 못함</a:t>
            </a:r>
            <a:endParaRPr kumimoji="1" lang="en-US" altLang="ko-KR" b="1" dirty="0">
              <a:solidFill>
                <a:schemeClr val="accent5"/>
              </a:solidFill>
            </a:endParaRPr>
          </a:p>
          <a:p>
            <a:pPr lvl="2"/>
            <a:endParaRPr kumimoji="1" lang="en-US" altLang="ko-Kore-KR" b="1" dirty="0"/>
          </a:p>
          <a:p>
            <a:r>
              <a:rPr kumimoji="1" lang="en-US" altLang="ko-Kore-KR" b="1" dirty="0"/>
              <a:t>Full-Duplex(</a:t>
            </a:r>
            <a:r>
              <a:rPr kumimoji="1" lang="ko-KR" altLang="en-US" b="1" dirty="0" err="1"/>
              <a:t>전이중</a:t>
            </a:r>
            <a:r>
              <a:rPr kumimoji="1" lang="en-US" altLang="ko-KR" b="1" dirty="0"/>
              <a:t>)</a:t>
            </a:r>
          </a:p>
          <a:p>
            <a:pPr lvl="1"/>
            <a:r>
              <a:rPr kumimoji="1" lang="ko-Kore-KR" altLang="en-US" dirty="0"/>
              <a:t>정보의</a:t>
            </a:r>
            <a:r>
              <a:rPr kumimoji="1" lang="ko-KR" altLang="en-US" dirty="0"/>
              <a:t> 전송이 </a:t>
            </a:r>
            <a:r>
              <a:rPr kumimoji="1" lang="ko-KR" altLang="en-US" b="1" dirty="0">
                <a:solidFill>
                  <a:srgbClr val="FF0000"/>
                </a:solidFill>
              </a:rPr>
              <a:t>양 방향으로 </a:t>
            </a:r>
            <a:r>
              <a:rPr kumimoji="1" lang="ko-KR" altLang="en-US" dirty="0"/>
              <a:t>이루어지고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b="1" dirty="0">
                <a:solidFill>
                  <a:schemeClr val="accent5"/>
                </a:solidFill>
              </a:rPr>
              <a:t>양 쪽 모두 동시에 송신이 가능한 </a:t>
            </a:r>
            <a:r>
              <a:rPr kumimoji="1" lang="ko-KR" altLang="en-US" dirty="0"/>
              <a:t>방식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142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정보</a:t>
            </a:r>
            <a:r>
              <a:rPr kumimoji="1" lang="ko-KR" altLang="en-US" dirty="0"/>
              <a:t> 전송 방식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b="1" dirty="0"/>
              <a:t>Simplex(</a:t>
            </a:r>
            <a:r>
              <a:rPr kumimoji="1" lang="ko-KR" altLang="en-US" b="1" dirty="0"/>
              <a:t>단방향</a:t>
            </a:r>
            <a:r>
              <a:rPr kumimoji="1" lang="en-US" altLang="ko-KR" b="1" dirty="0"/>
              <a:t>)</a:t>
            </a:r>
          </a:p>
          <a:p>
            <a:pPr lvl="1"/>
            <a:r>
              <a:rPr kumimoji="1" lang="ko-KR" altLang="en-US" dirty="0"/>
              <a:t>정보의 전송이 </a:t>
            </a:r>
            <a:r>
              <a:rPr kumimoji="1" lang="ko-KR" altLang="en-US" b="1" dirty="0">
                <a:solidFill>
                  <a:srgbClr val="FF0000"/>
                </a:solidFill>
              </a:rPr>
              <a:t>한 방향으로만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ko-KR" altLang="en-US" dirty="0"/>
              <a:t>이루어지는 방식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ore-KR" altLang="en-US" b="1" dirty="0"/>
              <a:t>수신자와</a:t>
            </a:r>
            <a:r>
              <a:rPr kumimoji="1" lang="ko-KR" altLang="en-US" b="1" dirty="0"/>
              <a:t> 송신자 측이 </a:t>
            </a:r>
            <a:r>
              <a:rPr kumimoji="1" lang="ko-KR" altLang="en-US" b="1" dirty="0" err="1"/>
              <a:t>고정되어있음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pPr lvl="1"/>
            <a:r>
              <a:rPr kumimoji="1" lang="ko-KR" altLang="en-US" b="1" dirty="0">
                <a:solidFill>
                  <a:schemeClr val="accent5"/>
                </a:solidFill>
              </a:rPr>
              <a:t>송신자에서 수신자 측으로만 전송 가능</a:t>
            </a:r>
            <a:endParaRPr kumimoji="1" lang="en-US" altLang="ko-KR" b="1" dirty="0">
              <a:solidFill>
                <a:schemeClr val="accent5"/>
              </a:solidFill>
            </a:endParaRPr>
          </a:p>
          <a:p>
            <a:pPr lvl="1"/>
            <a:r>
              <a:rPr kumimoji="1" lang="ko-Kore-KR" altLang="en-US" dirty="0"/>
              <a:t>수신자는</a:t>
            </a:r>
            <a:r>
              <a:rPr kumimoji="1" lang="ko-KR" altLang="en-US" dirty="0"/>
              <a:t> 송신자에게 응답하지 못함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예시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키보드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모니터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리모콘</a:t>
            </a:r>
            <a:r>
              <a:rPr kumimoji="1" lang="ko-KR" altLang="en-US" dirty="0"/>
              <a:t> 등 단순 입</a:t>
            </a:r>
            <a:r>
              <a:rPr kumimoji="1" lang="en-US" altLang="ko-KR" dirty="0"/>
              <a:t>,</a:t>
            </a:r>
            <a:r>
              <a:rPr kumimoji="1" lang="ko-KR" altLang="en-US" dirty="0"/>
              <a:t>출력 장치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CCTV, </a:t>
            </a:r>
            <a:r>
              <a:rPr kumimoji="1" lang="ko-KR" altLang="en-US" dirty="0"/>
              <a:t>라디오</a:t>
            </a:r>
            <a:r>
              <a:rPr kumimoji="1" lang="en-US" altLang="ko-KR" dirty="0"/>
              <a:t>, TV</a:t>
            </a:r>
            <a:r>
              <a:rPr kumimoji="1" lang="ko-KR" altLang="en-US" dirty="0"/>
              <a:t> 등 방송 매체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단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스마트 </a:t>
            </a:r>
            <a:r>
              <a:rPr kumimoji="1" lang="ko-KR" altLang="en-US" dirty="0" err="1"/>
              <a:t>티비</a:t>
            </a:r>
            <a:r>
              <a:rPr kumimoji="1" lang="en-US" altLang="ko-KR" dirty="0"/>
              <a:t>(</a:t>
            </a:r>
            <a:r>
              <a:rPr kumimoji="1" lang="ko-KR" altLang="en-US" dirty="0"/>
              <a:t>인터넷 </a:t>
            </a:r>
            <a:r>
              <a:rPr kumimoji="1" lang="ko-KR" altLang="en-US" dirty="0" err="1"/>
              <a:t>티비</a:t>
            </a:r>
            <a:r>
              <a:rPr kumimoji="1" lang="en-US" altLang="ko-KR" dirty="0"/>
              <a:t>)</a:t>
            </a:r>
            <a:r>
              <a:rPr kumimoji="1" lang="ko-KR" altLang="en-US" dirty="0"/>
              <a:t> 제외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514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정보</a:t>
            </a:r>
            <a:r>
              <a:rPr kumimoji="1" lang="ko-KR" altLang="en-US" dirty="0"/>
              <a:t> 전송 방식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b="1" dirty="0"/>
              <a:t>Simplex(</a:t>
            </a:r>
            <a:r>
              <a:rPr kumimoji="1" lang="ko-KR" altLang="en-US" b="1" dirty="0"/>
              <a:t>단방향</a:t>
            </a:r>
            <a:r>
              <a:rPr kumimoji="1" lang="en-US" altLang="ko-KR" b="1" dirty="0"/>
              <a:t>)</a:t>
            </a:r>
          </a:p>
          <a:p>
            <a:r>
              <a:rPr kumimoji="1" lang="ko-Kore-KR" altLang="en-US" dirty="0"/>
              <a:t>예시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일방</a:t>
            </a:r>
            <a:r>
              <a:rPr kumimoji="1" lang="ko-KR" altLang="en-US" dirty="0"/>
              <a:t> 통행 도로</a:t>
            </a:r>
            <a:endParaRPr kumimoji="1" lang="ko-Kore-KR" altLang="en-US" dirty="0"/>
          </a:p>
        </p:txBody>
      </p:sp>
      <p:pic>
        <p:nvPicPr>
          <p:cNvPr id="1026" name="Picture 2" descr="사고위험 복잡한 이면도로 “일방통행 하니 안전한 길 됐어요” &lt; 사회일반 &lt; 사회 &lt; 기사본문 - 제주의소리">
            <a:extLst>
              <a:ext uri="{FF2B5EF4-FFF2-40B4-BE49-F238E27FC236}">
                <a16:creationId xmlns:a16="http://schemas.microsoft.com/office/drawing/2014/main" id="{264D95A6-DC98-1C14-1CEA-C30AFFB76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680" y="1391403"/>
            <a:ext cx="7320774" cy="5173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96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정보</a:t>
            </a:r>
            <a:r>
              <a:rPr kumimoji="1" lang="ko-KR" altLang="en-US" dirty="0"/>
              <a:t> 전송 방식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b="1" dirty="0"/>
              <a:t>Half-Duplex(</a:t>
            </a:r>
            <a:r>
              <a:rPr kumimoji="1" lang="ko-KR" altLang="en-US" b="1" dirty="0" err="1"/>
              <a:t>반이중</a:t>
            </a:r>
            <a:r>
              <a:rPr kumimoji="1" lang="en-US" altLang="ko-KR" b="1" dirty="0"/>
              <a:t>)</a:t>
            </a:r>
          </a:p>
          <a:p>
            <a:pPr lvl="1"/>
            <a:r>
              <a:rPr kumimoji="1" lang="ko-KR" altLang="en-US" dirty="0"/>
              <a:t>정보의 전송이</a:t>
            </a:r>
            <a:r>
              <a:rPr kumimoji="1" lang="ko-KR" altLang="en-US" b="1" dirty="0"/>
              <a:t> </a:t>
            </a:r>
            <a:r>
              <a:rPr kumimoji="1" lang="ko-KR" altLang="en-US" b="1" dirty="0">
                <a:solidFill>
                  <a:srgbClr val="FF0000"/>
                </a:solidFill>
              </a:rPr>
              <a:t>양 방향으로 </a:t>
            </a:r>
            <a:r>
              <a:rPr kumimoji="1" lang="ko-KR" altLang="en-US" dirty="0"/>
              <a:t>이루어지는 방식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한 쪽이 송신하는 동안은 다른 쪽이 송신하지 못함</a:t>
            </a:r>
            <a:endParaRPr kumimoji="1" lang="en-US" altLang="ko-KR" dirty="0"/>
          </a:p>
          <a:p>
            <a:pPr lvl="1"/>
            <a:endParaRPr kumimoji="1" lang="en-US" altLang="ko-KR" b="1" dirty="0">
              <a:solidFill>
                <a:schemeClr val="accent5"/>
              </a:solidFill>
            </a:endParaRPr>
          </a:p>
          <a:p>
            <a:r>
              <a:rPr kumimoji="1" lang="ko-KR" altLang="en-US" dirty="0"/>
              <a:t>데이터의 송</a:t>
            </a:r>
            <a:r>
              <a:rPr kumimoji="1" lang="en-US" altLang="ko-KR" dirty="0"/>
              <a:t>,</a:t>
            </a:r>
            <a:r>
              <a:rPr kumimoji="1" lang="ko-KR" altLang="en-US" dirty="0"/>
              <a:t>수신이 동시에 이루어지는 것이 불가능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단</a:t>
            </a:r>
            <a:r>
              <a:rPr kumimoji="1" lang="en-US" altLang="ko-KR" dirty="0"/>
              <a:t>, Simplex </a:t>
            </a:r>
            <a:r>
              <a:rPr kumimoji="1" lang="ko-KR" altLang="en-US" dirty="0"/>
              <a:t>방식과는 달리 송신자와 수신자가 </a:t>
            </a:r>
            <a:r>
              <a:rPr kumimoji="1" lang="ko-KR" altLang="en-US" dirty="0" err="1"/>
              <a:t>고정되어있지</a:t>
            </a:r>
            <a:r>
              <a:rPr kumimoji="1" lang="ko-KR" altLang="en-US" dirty="0"/>
              <a:t> 않음</a:t>
            </a:r>
            <a:endParaRPr kumimoji="1" lang="en-US" altLang="ko-KR" dirty="0"/>
          </a:p>
          <a:p>
            <a:pPr lvl="1"/>
            <a:r>
              <a:rPr kumimoji="1" lang="ko-KR" altLang="en-US" b="1" dirty="0">
                <a:solidFill>
                  <a:schemeClr val="accent5"/>
                </a:solidFill>
              </a:rPr>
              <a:t>데이터의 송</a:t>
            </a:r>
            <a:r>
              <a:rPr kumimoji="1" lang="en-US" altLang="ko-KR" b="1" dirty="0">
                <a:solidFill>
                  <a:schemeClr val="accent5"/>
                </a:solidFill>
              </a:rPr>
              <a:t>,</a:t>
            </a:r>
            <a:r>
              <a:rPr kumimoji="1" lang="ko-KR" altLang="en-US" b="1" dirty="0">
                <a:solidFill>
                  <a:schemeClr val="accent5"/>
                </a:solidFill>
              </a:rPr>
              <a:t>수신을 </a:t>
            </a:r>
            <a:r>
              <a:rPr kumimoji="1" lang="ko-KR" altLang="en-US" b="1" dirty="0" err="1">
                <a:solidFill>
                  <a:schemeClr val="accent5"/>
                </a:solidFill>
              </a:rPr>
              <a:t>번갈아가며</a:t>
            </a:r>
            <a:r>
              <a:rPr kumimoji="1" lang="ko-KR" altLang="en-US" b="1" dirty="0">
                <a:solidFill>
                  <a:schemeClr val="accent5"/>
                </a:solidFill>
              </a:rPr>
              <a:t> 하는 방식</a:t>
            </a:r>
            <a:endParaRPr kumimoji="1" lang="en-US" altLang="ko-KR" b="1" dirty="0">
              <a:solidFill>
                <a:schemeClr val="accent5"/>
              </a:solidFill>
            </a:endParaRPr>
          </a:p>
          <a:p>
            <a:pPr lvl="1"/>
            <a:r>
              <a:rPr kumimoji="1" lang="ko-KR" altLang="en-US" dirty="0"/>
              <a:t>송</a:t>
            </a:r>
            <a:r>
              <a:rPr kumimoji="1" lang="en-US" altLang="ko-KR" dirty="0"/>
              <a:t>,</a:t>
            </a:r>
            <a:r>
              <a:rPr kumimoji="1" lang="ko-KR" altLang="en-US" dirty="0"/>
              <a:t>수신측간 통신 충돌을 방지하기 위해 </a:t>
            </a:r>
            <a:r>
              <a:rPr kumimoji="1" lang="en-US" altLang="ko-KR" b="1" dirty="0">
                <a:solidFill>
                  <a:schemeClr val="accent5"/>
                </a:solidFill>
              </a:rPr>
              <a:t>CSMA/CD </a:t>
            </a:r>
            <a:r>
              <a:rPr kumimoji="1" lang="ko-KR" altLang="en-US" b="1" dirty="0">
                <a:solidFill>
                  <a:schemeClr val="accent5"/>
                </a:solidFill>
              </a:rPr>
              <a:t>프로토콜 사용</a:t>
            </a:r>
            <a:endParaRPr kumimoji="1" lang="en-US" altLang="ko-KR" b="1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예시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워키토키</a:t>
            </a:r>
            <a:r>
              <a:rPr kumimoji="1" lang="en-US" altLang="ko-KR" dirty="0"/>
              <a:t>(</a:t>
            </a:r>
            <a:r>
              <a:rPr kumimoji="1" lang="ko-KR" altLang="en-US" dirty="0"/>
              <a:t>무전기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초기 이더넷 네트워크</a:t>
            </a:r>
            <a:endParaRPr kumimoji="1" lang="en-US" altLang="ko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8880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정보</a:t>
            </a:r>
            <a:r>
              <a:rPr kumimoji="1" lang="ko-KR" altLang="en-US" dirty="0"/>
              <a:t> 전송 방식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b="1" dirty="0"/>
              <a:t>CSMA/CD(</a:t>
            </a:r>
            <a:r>
              <a:rPr kumimoji="1" lang="ko-KR" altLang="en-US" sz="2400" b="1" dirty="0" err="1"/>
              <a:t>반송파</a:t>
            </a:r>
            <a:r>
              <a:rPr kumimoji="1" lang="ko-KR" altLang="en-US" sz="2400" b="1" dirty="0"/>
              <a:t> 감지 다중 접속 및 충돌 탐지</a:t>
            </a:r>
            <a:r>
              <a:rPr kumimoji="1" lang="en-US" altLang="ko-KR" sz="2400" b="1" dirty="0"/>
              <a:t>)</a:t>
            </a:r>
          </a:p>
          <a:p>
            <a:pPr lvl="1"/>
            <a:r>
              <a:rPr kumimoji="1" lang="en-US" altLang="ko-KR" sz="2000" dirty="0"/>
              <a:t>Carrier-Sense Multiple Access with Collision Detection	</a:t>
            </a:r>
            <a:endParaRPr kumimoji="1" lang="en-US" altLang="ko-KR" sz="2000" b="1" dirty="0"/>
          </a:p>
          <a:p>
            <a:pPr lvl="1"/>
            <a:r>
              <a:rPr kumimoji="1" lang="en-US" altLang="ko-KR" sz="2000" dirty="0"/>
              <a:t>LAN</a:t>
            </a:r>
            <a:r>
              <a:rPr kumimoji="1" lang="ko-KR" altLang="en-US" sz="2000" dirty="0"/>
              <a:t>의 통신 프로토콜 중 하나이며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이더넷 환경에서 사용</a:t>
            </a:r>
            <a:endParaRPr kumimoji="1" lang="en-US" altLang="ko-KR" sz="2000" dirty="0"/>
          </a:p>
          <a:p>
            <a:pPr lvl="1"/>
            <a:r>
              <a:rPr kumimoji="1" lang="en-US" altLang="ko-KR" sz="2000" b="1" dirty="0"/>
              <a:t>Half-Duplex </a:t>
            </a:r>
            <a:r>
              <a:rPr kumimoji="1" lang="ko-KR" altLang="en-US" sz="2000" b="1" dirty="0"/>
              <a:t>방식 통신 시 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송</a:t>
            </a:r>
            <a:r>
              <a:rPr kumimoji="1" lang="en-US" altLang="ko-KR" sz="2000" b="1" dirty="0">
                <a:solidFill>
                  <a:schemeClr val="accent5"/>
                </a:solidFill>
              </a:rPr>
              <a:t>,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수신측 간 전송 충돌을 방지</a:t>
            </a:r>
            <a:endParaRPr kumimoji="1" lang="en-US" altLang="ko-KR" sz="2000" dirty="0"/>
          </a:p>
          <a:p>
            <a:endParaRPr kumimoji="1" lang="en-US" altLang="ko-KR" sz="2400" b="1" dirty="0"/>
          </a:p>
          <a:p>
            <a:r>
              <a:rPr kumimoji="1" lang="en-US" altLang="ko-KR" sz="2400" b="1" dirty="0"/>
              <a:t>CSMA/CD </a:t>
            </a:r>
            <a:r>
              <a:rPr kumimoji="1" lang="ko-KR" altLang="en-US" sz="2400" b="1" dirty="0"/>
              <a:t>프로토콜 작동 방식</a:t>
            </a:r>
            <a:endParaRPr kumimoji="1" lang="en-US" altLang="ko-KR" sz="2400" b="1" dirty="0"/>
          </a:p>
          <a:p>
            <a:pPr lvl="1"/>
            <a:r>
              <a:rPr kumimoji="1" lang="ko-KR" altLang="en-US" sz="2000" dirty="0"/>
              <a:t>통신을 원하는 </a:t>
            </a:r>
            <a:r>
              <a:rPr kumimoji="1" lang="en-US" altLang="ko-KR" sz="2000" dirty="0"/>
              <a:t>PC/</a:t>
            </a:r>
            <a:r>
              <a:rPr kumimoji="1" lang="ko-KR" altLang="en-US" sz="2000" dirty="0"/>
              <a:t>서버는 네트워크 상에 통신이 일어나고 있는지 확인</a:t>
            </a:r>
            <a:endParaRPr kumimoji="1" lang="en-US" altLang="ko-KR" sz="2000" dirty="0"/>
          </a:p>
          <a:p>
            <a:pPr lvl="2"/>
            <a:r>
              <a:rPr kumimoji="1" lang="ko-KR" altLang="en-US" sz="1800" b="1" dirty="0"/>
              <a:t>캐리어 검사</a:t>
            </a:r>
            <a:r>
              <a:rPr kumimoji="1" lang="en-US" altLang="ko-KR" sz="1800" b="1" dirty="0"/>
              <a:t>(Carrier Sense)</a:t>
            </a:r>
            <a:r>
              <a:rPr kumimoji="1" lang="ko-KR" altLang="en-US" sz="1800" b="1" dirty="0" err="1"/>
              <a:t>를</a:t>
            </a:r>
            <a:r>
              <a:rPr kumimoji="1" lang="ko-KR" altLang="en-US" sz="1800" b="1" dirty="0"/>
              <a:t> 수행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캐리어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네트워크 상에 나타나는 신호</a:t>
            </a:r>
            <a:r>
              <a:rPr kumimoji="1" lang="en-US" altLang="ko-KR" sz="1800" dirty="0"/>
              <a:t>)</a:t>
            </a:r>
          </a:p>
          <a:p>
            <a:pPr lvl="1"/>
            <a:r>
              <a:rPr kumimoji="1" lang="ko-KR" altLang="en-US" sz="2000" dirty="0"/>
              <a:t>네트워크 통신이 일어나고 있으면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캐리어가 감지되면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데이터를 보내지 않고 대기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네트워크 통신이 일어나고 있지 않으면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캐리어가 감지되지 않으면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데이터를 네트워크에 전송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캐리어가 감지되지 않았을 때 만약 두 </a:t>
            </a:r>
            <a:r>
              <a:rPr kumimoji="1" lang="en-US" altLang="ko-KR" sz="2000" dirty="0"/>
              <a:t>PC/</a:t>
            </a:r>
            <a:r>
              <a:rPr kumimoji="1" lang="ko-KR" altLang="en-US" sz="2000" dirty="0"/>
              <a:t>서버가 동시에 전송하면 </a:t>
            </a:r>
            <a:r>
              <a:rPr kumimoji="1" lang="ko-KR" altLang="en-US" sz="2000" b="1" dirty="0"/>
              <a:t>충돌</a:t>
            </a:r>
            <a:r>
              <a:rPr kumimoji="1" lang="en-US" altLang="ko-KR" sz="2000" b="1" dirty="0"/>
              <a:t>(Collision)</a:t>
            </a:r>
            <a:r>
              <a:rPr kumimoji="1" lang="ko-KR" altLang="en-US" sz="2000" b="1" dirty="0"/>
              <a:t>이 발생</a:t>
            </a:r>
            <a:endParaRPr kumimoji="1" lang="en-US" altLang="ko-KR" sz="2000" b="1" dirty="0"/>
          </a:p>
          <a:p>
            <a:pPr lvl="2"/>
            <a:r>
              <a:rPr kumimoji="1" lang="ko-KR" altLang="en-US" sz="1600" dirty="0"/>
              <a:t>해당 충돌을 다중 접근</a:t>
            </a:r>
            <a:r>
              <a:rPr kumimoji="1" lang="en-US" altLang="ko-KR" sz="1600" dirty="0"/>
              <a:t>(Multiple </a:t>
            </a:r>
            <a:r>
              <a:rPr kumimoji="1" lang="en-US" altLang="ko-KR" sz="1600" dirty="0" err="1"/>
              <a:t>Aceess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이라고 함</a:t>
            </a:r>
            <a:endParaRPr kumimoji="1" lang="en-US" altLang="ko-KR" sz="1600" dirty="0"/>
          </a:p>
          <a:p>
            <a:pPr lvl="1"/>
            <a:r>
              <a:rPr kumimoji="1" lang="ko-KR" altLang="en-US" sz="2000" dirty="0"/>
              <a:t>충돌이 발생할 경우 해당 </a:t>
            </a:r>
            <a:r>
              <a:rPr kumimoji="1" lang="en-US" altLang="ko-KR" sz="2000" dirty="0"/>
              <a:t>PC/</a:t>
            </a:r>
            <a:r>
              <a:rPr kumimoji="1" lang="ko-KR" altLang="en-US" sz="2000" dirty="0"/>
              <a:t>서버는 </a:t>
            </a:r>
            <a:r>
              <a:rPr kumimoji="1" lang="ko-KR" altLang="en-US" sz="2000" dirty="0" err="1"/>
              <a:t>랜덤한</a:t>
            </a:r>
            <a:r>
              <a:rPr kumimoji="1" lang="ko-KR" altLang="en-US" sz="2000" dirty="0"/>
              <a:t> 시간동안 기다린 다음 다시 데이터를 전송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이러한 충돌이 계속해서 </a:t>
            </a:r>
            <a:r>
              <a:rPr kumimoji="1" lang="en-US" altLang="ko-KR" sz="2000" dirty="0"/>
              <a:t>15</a:t>
            </a:r>
            <a:r>
              <a:rPr kumimoji="1" lang="ko-KR" altLang="en-US" sz="2000" dirty="0"/>
              <a:t>번 일어나면 통신을 끊음</a:t>
            </a:r>
            <a:endParaRPr kumimoji="1" lang="en-US" altLang="ko-KR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3BE6CF-1696-CA3B-9289-331639D88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258" y="0"/>
            <a:ext cx="2732693" cy="179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CB1E222-DB8B-6480-6EE9-479803226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915" y="2007120"/>
            <a:ext cx="2521381" cy="1698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1255BA-08B5-C9A2-A920-5455006CABC7}"/>
              </a:ext>
            </a:extLst>
          </p:cNvPr>
          <p:cNvSpPr txBox="1"/>
          <p:nvPr/>
        </p:nvSpPr>
        <p:spPr>
          <a:xfrm>
            <a:off x="10071857" y="1361815"/>
            <a:ext cx="84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충돌</a:t>
            </a:r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85C30-3D5E-F54A-E498-223BB487575B}"/>
              </a:ext>
            </a:extLst>
          </p:cNvPr>
          <p:cNvSpPr txBox="1"/>
          <p:nvPr/>
        </p:nvSpPr>
        <p:spPr>
          <a:xfrm>
            <a:off x="10118768" y="3429000"/>
            <a:ext cx="84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충돌</a:t>
            </a:r>
            <a:r>
              <a:rPr kumimoji="1" lang="en-US" altLang="ko-Kore-KR" dirty="0"/>
              <a:t>O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28603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정보</a:t>
            </a:r>
            <a:r>
              <a:rPr kumimoji="1" lang="ko-KR" altLang="en-US" dirty="0"/>
              <a:t> 전송 방식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b="1" dirty="0"/>
              <a:t>Half-duplex(</a:t>
            </a:r>
            <a:r>
              <a:rPr kumimoji="1" lang="ko-KR" altLang="en-US" b="1" dirty="0" err="1"/>
              <a:t>반이중</a:t>
            </a:r>
            <a:r>
              <a:rPr kumimoji="1" lang="en-US" altLang="ko-KR" b="1" dirty="0"/>
              <a:t>)</a:t>
            </a:r>
          </a:p>
          <a:p>
            <a:r>
              <a:rPr kumimoji="1" lang="ko-KR" altLang="en-US" dirty="0"/>
              <a:t>예시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왕복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차로 도로</a:t>
            </a:r>
            <a:endParaRPr kumimoji="1" lang="ko-Kore-KR" altLang="en-US" dirty="0"/>
          </a:p>
        </p:txBody>
      </p:sp>
      <p:pic>
        <p:nvPicPr>
          <p:cNvPr id="1028" name="Picture 4" descr="울릉도여행]정말 신기한 왕복1차로 터널">
            <a:extLst>
              <a:ext uri="{FF2B5EF4-FFF2-40B4-BE49-F238E27FC236}">
                <a16:creationId xmlns:a16="http://schemas.microsoft.com/office/drawing/2014/main" id="{429657FF-B6B7-C760-8C47-394E05AD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390" y="1106725"/>
            <a:ext cx="7532899" cy="564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19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A8CA6-52AF-E701-C7F1-5E9216A8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정보</a:t>
            </a:r>
            <a:r>
              <a:rPr kumimoji="1" lang="ko-KR" altLang="en-US" dirty="0"/>
              <a:t> 전송 방식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AC66B1-6C87-A6F7-5778-2B09016D90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11368160" cy="5603875"/>
          </a:xfrm>
        </p:spPr>
        <p:txBody>
          <a:bodyPr>
            <a:normAutofit/>
          </a:bodyPr>
          <a:lstStyle/>
          <a:p>
            <a:r>
              <a:rPr kumimoji="1" lang="en-US" altLang="ko-Kore-KR" b="1" dirty="0"/>
              <a:t>Full-Duplex(</a:t>
            </a:r>
            <a:r>
              <a:rPr kumimoji="1" lang="ko-KR" altLang="en-US" b="1" dirty="0" err="1"/>
              <a:t>전이중</a:t>
            </a:r>
            <a:r>
              <a:rPr kumimoji="1" lang="en-US" altLang="ko-KR" b="1" dirty="0"/>
              <a:t>)</a:t>
            </a:r>
          </a:p>
          <a:p>
            <a:pPr lvl="1"/>
            <a:r>
              <a:rPr kumimoji="1" lang="ko-Kore-KR" altLang="en-US" dirty="0"/>
              <a:t>정보의</a:t>
            </a:r>
            <a:r>
              <a:rPr kumimoji="1" lang="ko-KR" altLang="en-US" dirty="0"/>
              <a:t> 전송이 </a:t>
            </a:r>
            <a:r>
              <a:rPr kumimoji="1" lang="ko-KR" altLang="en-US" b="1" dirty="0">
                <a:solidFill>
                  <a:srgbClr val="FF0000"/>
                </a:solidFill>
              </a:rPr>
              <a:t>양 방향으로 </a:t>
            </a:r>
            <a:r>
              <a:rPr kumimoji="1" lang="ko-KR" altLang="en-US" dirty="0"/>
              <a:t>이루어지는 방식 </a:t>
            </a:r>
            <a:endParaRPr kumimoji="1" lang="en-US" altLang="ko-KR" dirty="0"/>
          </a:p>
          <a:p>
            <a:pPr lvl="1"/>
            <a:endParaRPr kumimoji="1" lang="en-US" altLang="ko-Kore-KR" b="1" dirty="0">
              <a:solidFill>
                <a:schemeClr val="accent5"/>
              </a:solidFill>
            </a:endParaRPr>
          </a:p>
          <a:p>
            <a:r>
              <a:rPr kumimoji="1" lang="ko-KR" altLang="en-US" b="1" dirty="0"/>
              <a:t>데이터의 송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수신을 동시에 할 수 있음</a:t>
            </a:r>
            <a:endParaRPr kumimoji="1" lang="en-US" altLang="ko-KR" b="1" dirty="0"/>
          </a:p>
          <a:p>
            <a:pPr lvl="1"/>
            <a:r>
              <a:rPr kumimoji="1" lang="ko-KR" altLang="en-US" dirty="0"/>
              <a:t>일반적으로 수신을 위한 라인과 송신을 위한 라인이 각각 별도로 존재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그러나 </a:t>
            </a:r>
            <a:r>
              <a:rPr kumimoji="1" lang="ko-KR" altLang="en-US" b="1" dirty="0">
                <a:solidFill>
                  <a:srgbClr val="2E75B6"/>
                </a:solidFill>
              </a:rPr>
              <a:t>한 개의 라인을 사용하면서도 </a:t>
            </a:r>
            <a:r>
              <a:rPr kumimoji="1" lang="ko-KR" altLang="en-US" b="1" dirty="0" err="1">
                <a:solidFill>
                  <a:srgbClr val="2E75B6"/>
                </a:solidFill>
              </a:rPr>
              <a:t>전이중</a:t>
            </a:r>
            <a:r>
              <a:rPr kumimoji="1" lang="ko-KR" altLang="en-US" b="1" dirty="0">
                <a:solidFill>
                  <a:srgbClr val="2E75B6"/>
                </a:solidFill>
              </a:rPr>
              <a:t> 방식 통신 가능</a:t>
            </a:r>
            <a:endParaRPr kumimoji="1" lang="en-US" altLang="ko-KR" b="1" dirty="0">
              <a:solidFill>
                <a:srgbClr val="2E75B6"/>
              </a:solidFill>
            </a:endParaRPr>
          </a:p>
          <a:p>
            <a:pPr lvl="2"/>
            <a:r>
              <a:rPr kumimoji="1" lang="ko-Kore-KR" altLang="en-US" dirty="0"/>
              <a:t>시분할</a:t>
            </a:r>
            <a:r>
              <a:rPr kumimoji="1" lang="ko-KR" altLang="en-US" dirty="0"/>
              <a:t> 이중 통신</a:t>
            </a:r>
            <a:r>
              <a:rPr kumimoji="1" lang="en-US" altLang="ko-KR" dirty="0"/>
              <a:t>(TDD)</a:t>
            </a:r>
            <a:r>
              <a:rPr kumimoji="1" lang="ko-KR" altLang="en-US" dirty="0"/>
              <a:t>과</a:t>
            </a:r>
            <a:r>
              <a:rPr kumimoji="1" lang="en-US" altLang="ko-KR" dirty="0"/>
              <a:t> </a:t>
            </a:r>
            <a:r>
              <a:rPr kumimoji="1" lang="ko-KR" altLang="en-US" dirty="0"/>
              <a:t>주파수 분할 이중 통신</a:t>
            </a:r>
            <a:r>
              <a:rPr kumimoji="1" lang="en-US" altLang="ko-KR" dirty="0"/>
              <a:t>(FDD)</a:t>
            </a:r>
            <a:r>
              <a:rPr kumimoji="1" lang="ko-KR" altLang="en-US" dirty="0"/>
              <a:t>을 사용하여 한 개의 라인 상에서  </a:t>
            </a:r>
            <a:r>
              <a:rPr kumimoji="1" lang="en-US" altLang="ko-KR" dirty="0"/>
              <a:t>Full-Duplex </a:t>
            </a:r>
            <a:r>
              <a:rPr kumimoji="1" lang="ko-KR" altLang="en-US" dirty="0"/>
              <a:t>구현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무선 통신 시 보통 한 개의 라인 사용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TDD, FDD</a:t>
            </a:r>
            <a:r>
              <a:rPr kumimoji="1" lang="ko-KR" altLang="en-US" dirty="0"/>
              <a:t> 이용</a:t>
            </a:r>
            <a:endParaRPr kumimoji="1" lang="en-US" altLang="ko-KR" dirty="0"/>
          </a:p>
          <a:p>
            <a:pPr marL="914400" lvl="2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예시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Full-Duplex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지원하는 </a:t>
            </a:r>
            <a:r>
              <a:rPr kumimoji="1" lang="en-US" altLang="ko-KR" dirty="0"/>
              <a:t>Wi-Fi</a:t>
            </a:r>
            <a:r>
              <a:rPr kumimoji="1" lang="ko-KR" altLang="en-US" dirty="0"/>
              <a:t> 및 블루투스 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휴대전화 통화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7031776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33157</TotalTime>
  <Words>1829</Words>
  <Application>Microsoft Macintosh PowerPoint</Application>
  <PresentationFormat>와이드스크린</PresentationFormat>
  <Paragraphs>274</Paragraphs>
  <Slides>24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Söhne</vt:lpstr>
      <vt:lpstr>Arial</vt:lpstr>
      <vt:lpstr>CryptoCraft 테마</vt:lpstr>
      <vt:lpstr>제목 테마</vt:lpstr>
      <vt:lpstr>Full-Duplex</vt:lpstr>
      <vt:lpstr>PowerPoint 프레젠테이션</vt:lpstr>
      <vt:lpstr>정보 전송 방식</vt:lpstr>
      <vt:lpstr>정보 전송 방식</vt:lpstr>
      <vt:lpstr>정보 전송 방식</vt:lpstr>
      <vt:lpstr>정보 전송 방식</vt:lpstr>
      <vt:lpstr>정보 전송 방식</vt:lpstr>
      <vt:lpstr>정보 전송 방식</vt:lpstr>
      <vt:lpstr>정보 전송 방식</vt:lpstr>
      <vt:lpstr>정보 전송 방식</vt:lpstr>
      <vt:lpstr>정보 전송 방식</vt:lpstr>
      <vt:lpstr>Full-Duplex</vt:lpstr>
      <vt:lpstr>Full-Duplex</vt:lpstr>
      <vt:lpstr>Full-Duplex</vt:lpstr>
      <vt:lpstr>Full-Duplex</vt:lpstr>
      <vt:lpstr>Full-Duplex</vt:lpstr>
      <vt:lpstr>Full-Duplex</vt:lpstr>
      <vt:lpstr>Security of Full-Duplex</vt:lpstr>
      <vt:lpstr>Security of Full-Duplex</vt:lpstr>
      <vt:lpstr>Security of Full-Duplex</vt:lpstr>
      <vt:lpstr>Security of Full-Duplex</vt:lpstr>
      <vt:lpstr>Security of Full-Duplex</vt:lpstr>
      <vt:lpstr>Security of Full-Duplex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Minwoo Lee</cp:lastModifiedBy>
  <cp:revision>72</cp:revision>
  <dcterms:created xsi:type="dcterms:W3CDTF">2019-03-05T04:29:07Z</dcterms:created>
  <dcterms:modified xsi:type="dcterms:W3CDTF">2023-12-05T09:48:39Z</dcterms:modified>
</cp:coreProperties>
</file>