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2"/>
  </p:notesMasterIdLst>
  <p:handoutMasterIdLst>
    <p:handoutMasterId r:id="rId13"/>
  </p:handoutMasterIdLst>
  <p:sldIdLst>
    <p:sldId id="269" r:id="rId3"/>
    <p:sldId id="289" r:id="rId4"/>
    <p:sldId id="290" r:id="rId5"/>
    <p:sldId id="291" r:id="rId6"/>
    <p:sldId id="281" r:id="rId7"/>
    <p:sldId id="282" r:id="rId8"/>
    <p:sldId id="283" r:id="rId9"/>
    <p:sldId id="286" r:id="rId10"/>
    <p:sldId id="27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7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4721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0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SEED</a:t>
            </a:r>
            <a:r>
              <a:rPr lang="ko-KR" altLang="en-US" dirty="0"/>
              <a:t> 병렬 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송민호</a:t>
            </a:r>
            <a:endParaRPr lang="en-US" altLang="ko-KR" dirty="0"/>
          </a:p>
          <a:p>
            <a:r>
              <a:rPr lang="ko-KR" altLang="en-US" dirty="0"/>
              <a:t>유튜브</a:t>
            </a:r>
            <a:r>
              <a:rPr lang="en-US" altLang="ko-KR" dirty="0"/>
              <a:t>: https://youtu.be/K3JUSEMl9mg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SEED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SEED</a:t>
            </a:r>
          </a:p>
          <a:p>
            <a:pPr lvl="1"/>
            <a:r>
              <a:rPr lang="en-US" altLang="ko-KR" dirty="0"/>
              <a:t>1999</a:t>
            </a:r>
            <a:r>
              <a:rPr lang="ko-KR" altLang="en-US" dirty="0"/>
              <a:t>년 </a:t>
            </a:r>
            <a:r>
              <a:rPr lang="en-US" altLang="ko-KR" dirty="0"/>
              <a:t>KISA</a:t>
            </a:r>
            <a:r>
              <a:rPr lang="ko-KR" altLang="en-US" dirty="0"/>
              <a:t>에서 개발한 </a:t>
            </a:r>
            <a:r>
              <a:rPr lang="en-US" altLang="ko-KR" dirty="0"/>
              <a:t>Feistel </a:t>
            </a:r>
            <a:r>
              <a:rPr lang="ko-KR" altLang="en-US" dirty="0"/>
              <a:t>구조의 블록 암호</a:t>
            </a:r>
            <a:endParaRPr lang="en-US" altLang="ko-KR" dirty="0"/>
          </a:p>
          <a:p>
            <a:pPr lvl="2"/>
            <a:r>
              <a:rPr lang="en-US" altLang="ko-KR" dirty="0"/>
              <a:t>ISO/IEC </a:t>
            </a:r>
            <a:r>
              <a:rPr lang="ko-KR" altLang="en-US" dirty="0"/>
              <a:t>표준 블록 암호 선정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민감한 정보의 보호와 개인 프라이버시 등을</a:t>
            </a:r>
            <a:br>
              <a:rPr lang="en-US" altLang="ko-KR" dirty="0"/>
            </a:br>
            <a:r>
              <a:rPr lang="ko-KR" altLang="en-US" dirty="0"/>
              <a:t>보호하기 위해 개발됨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128 </a:t>
            </a:r>
            <a:r>
              <a:rPr lang="ko-KR" altLang="en-US" dirty="0"/>
              <a:t>비트의 </a:t>
            </a:r>
            <a:r>
              <a:rPr lang="ko-KR" altLang="en-US" dirty="0" err="1"/>
              <a:t>평문</a:t>
            </a:r>
            <a:r>
              <a:rPr lang="ko-KR" altLang="en-US" dirty="0"/>
              <a:t> 블록과 </a:t>
            </a:r>
            <a:r>
              <a:rPr lang="en-US" altLang="ko-KR" dirty="0"/>
              <a:t>128</a:t>
            </a:r>
            <a:r>
              <a:rPr lang="ko-KR" altLang="en-US" dirty="0"/>
              <a:t>비트 키를 입력으로 사용</a:t>
            </a:r>
            <a:endParaRPr lang="en-US" altLang="ko-KR" dirty="0"/>
          </a:p>
          <a:p>
            <a:pPr lvl="2"/>
            <a:r>
              <a:rPr lang="en-US" altLang="ko-KR" dirty="0"/>
              <a:t>16</a:t>
            </a:r>
            <a:r>
              <a:rPr lang="ko-KR" altLang="en-US" dirty="0"/>
              <a:t>라운드를 거쳐 </a:t>
            </a:r>
            <a:r>
              <a:rPr lang="en-US" altLang="ko-KR" dirty="0"/>
              <a:t>128</a:t>
            </a:r>
            <a:r>
              <a:rPr lang="ko-KR" altLang="en-US" dirty="0"/>
              <a:t>비트 암호문 블록 출력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 descr="도표, 스케치, 기술 도면, 평면도이(가) 표시된 사진&#10;&#10;자동 생성된 설명">
            <a:extLst>
              <a:ext uri="{FF2B5EF4-FFF2-40B4-BE49-F238E27FC236}">
                <a16:creationId xmlns:a16="http://schemas.microsoft.com/office/drawing/2014/main" id="{306B58C2-99EF-CB1F-CD9C-C637917FA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75" y="2508552"/>
            <a:ext cx="2545112" cy="388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5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SEED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F </a:t>
                </a:r>
                <a:r>
                  <a:rPr lang="ko-KR" altLang="en-US" dirty="0"/>
                  <a:t>함수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Feistel </a:t>
                </a:r>
                <a:r>
                  <a:rPr lang="ko-KR" altLang="en-US" dirty="0"/>
                  <a:t>구조를 갖는 블록 암호알고리즘은 </a:t>
                </a:r>
                <a:r>
                  <a:rPr lang="en-US" altLang="ko-KR" dirty="0"/>
                  <a:t>F </a:t>
                </a:r>
                <a:r>
                  <a:rPr lang="ko-KR" altLang="en-US" dirty="0"/>
                  <a:t>함수의 특성에 따라 구분됨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SEED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F </a:t>
                </a:r>
                <a:r>
                  <a:rPr lang="ko-KR" altLang="en-US" dirty="0"/>
                  <a:t>함수는 수정된 </a:t>
                </a:r>
                <a:r>
                  <a:rPr lang="en-US" altLang="ko-KR" dirty="0"/>
                  <a:t>64</a:t>
                </a:r>
                <a:r>
                  <a:rPr lang="ko-KR" altLang="en-US" dirty="0"/>
                  <a:t>비트 </a:t>
                </a:r>
                <a:r>
                  <a:rPr lang="en-US" altLang="ko-KR" dirty="0"/>
                  <a:t>Feistel </a:t>
                </a:r>
                <a:r>
                  <a:rPr lang="ko-KR" altLang="en-US" dirty="0"/>
                  <a:t>형태로 구성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각 </a:t>
                </a:r>
                <a:r>
                  <a:rPr lang="en-US" altLang="ko-KR" dirty="0"/>
                  <a:t>32</a:t>
                </a:r>
                <a:r>
                  <a:rPr lang="ko-KR" altLang="en-US" dirty="0"/>
                  <a:t>비트 블록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개</a:t>
                </a:r>
                <a:r>
                  <a:rPr lang="en-US" altLang="ko-KR" dirty="0"/>
                  <a:t>(C, D)</a:t>
                </a:r>
                <a:r>
                  <a:rPr lang="ko-KR" altLang="en-US" dirty="0"/>
                  <a:t>를 입력으로 받아</a:t>
                </a:r>
                <a:br>
                  <a:rPr lang="en-US" altLang="ko-KR" dirty="0"/>
                </a:br>
                <a:r>
                  <a:rPr lang="en-US" altLang="ko-KR" dirty="0"/>
                  <a:t>32</a:t>
                </a:r>
                <a:r>
                  <a:rPr lang="ko-KR" altLang="en-US" dirty="0"/>
                  <a:t>비트 블록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개</a:t>
                </a:r>
                <a:r>
                  <a:rPr lang="en-US" altLang="ko-KR" dirty="0"/>
                  <a:t>(C’, D’)</a:t>
                </a:r>
                <a:r>
                  <a:rPr lang="ko-KR" altLang="en-US" dirty="0"/>
                  <a:t>를 출력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암호화 과정에서 </a:t>
                </a:r>
                <a:r>
                  <a:rPr lang="en-US" altLang="ko-KR" dirty="0"/>
                  <a:t>64</a:t>
                </a:r>
                <a:r>
                  <a:rPr lang="ko-KR" altLang="en-US" dirty="0"/>
                  <a:t>비트 블록과 </a:t>
                </a:r>
                <a:r>
                  <a:rPr lang="en-US" altLang="ko-KR" dirty="0"/>
                  <a:t>64</a:t>
                </a:r>
                <a:r>
                  <a:rPr lang="ko-KR" altLang="en-US" dirty="0"/>
                  <a:t>비트 라운드 키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 </a:t>
                </a:r>
                <a:r>
                  <a:rPr lang="ko-KR" altLang="en-US" dirty="0"/>
                  <a:t>함수의 입력으로 처리하여 </a:t>
                </a:r>
                <a:r>
                  <a:rPr lang="en-US" altLang="ko-KR" dirty="0"/>
                  <a:t>64</a:t>
                </a:r>
                <a:r>
                  <a:rPr lang="ko-KR" altLang="en-US" dirty="0"/>
                  <a:t>비트 블록 출력</a:t>
                </a:r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965" t="-2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 descr="도표, 라인, 기술 도면, 평면도이(가) 표시된 사진&#10;&#10;자동 생성된 설명">
            <a:extLst>
              <a:ext uri="{FF2B5EF4-FFF2-40B4-BE49-F238E27FC236}">
                <a16:creationId xmlns:a16="http://schemas.microsoft.com/office/drawing/2014/main" id="{2D1122CF-0F23-C112-A631-B28428B35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390" y="2409668"/>
            <a:ext cx="2848768" cy="42368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568E54-5EFB-9655-8317-DB7587074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837" y="4955713"/>
            <a:ext cx="7765553" cy="135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0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SEED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74297"/>
            <a:ext cx="11369675" cy="5057775"/>
          </a:xfrm>
        </p:spPr>
        <p:txBody>
          <a:bodyPr/>
          <a:lstStyle/>
          <a:p>
            <a:r>
              <a:rPr lang="en-US" altLang="ko-KR" dirty="0"/>
              <a:t>G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 dirty="0"/>
              <a:t>F </a:t>
            </a:r>
            <a:r>
              <a:rPr lang="ko-KR" altLang="en-US" dirty="0"/>
              <a:t>함수는 </a:t>
            </a:r>
            <a:r>
              <a:rPr lang="en-US" altLang="ko-KR" dirty="0"/>
              <a:t>G </a:t>
            </a:r>
            <a:r>
              <a:rPr lang="ko-KR" altLang="en-US" dirty="0"/>
              <a:t>함수에 따라 특정됨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비선형 </a:t>
            </a:r>
            <a:r>
              <a:rPr lang="en-US" altLang="ko-KR" dirty="0" err="1"/>
              <a:t>Sbox</a:t>
            </a:r>
            <a:r>
              <a:rPr lang="en-US" altLang="ko-KR" dirty="0"/>
              <a:t> S1, S2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32</a:t>
            </a:r>
            <a:r>
              <a:rPr lang="ko-KR" altLang="en-US" dirty="0"/>
              <a:t>비트 블록을 </a:t>
            </a:r>
            <a:r>
              <a:rPr lang="en-US" altLang="ko-KR" dirty="0"/>
              <a:t>8</a:t>
            </a:r>
            <a:r>
              <a:rPr lang="ko-KR" altLang="en-US" dirty="0"/>
              <a:t>비트 </a:t>
            </a:r>
            <a:r>
              <a:rPr lang="en-US" altLang="ko-KR" dirty="0"/>
              <a:t>4</a:t>
            </a:r>
            <a:r>
              <a:rPr lang="ko-KR" altLang="en-US" dirty="0"/>
              <a:t>개 블록으로 나누어</a:t>
            </a:r>
            <a:br>
              <a:rPr lang="en-US" altLang="ko-KR" dirty="0"/>
            </a:br>
            <a:r>
              <a:rPr lang="en-US" altLang="ko-KR" dirty="0" err="1"/>
              <a:t>Sbox</a:t>
            </a:r>
            <a:r>
              <a:rPr lang="en-US" altLang="ko-KR" dirty="0"/>
              <a:t> </a:t>
            </a:r>
            <a:r>
              <a:rPr lang="ko-KR" altLang="en-US" dirty="0"/>
              <a:t>변환 등을 거쳐 </a:t>
            </a:r>
            <a:r>
              <a:rPr lang="en-US" altLang="ko-KR" dirty="0"/>
              <a:t>8</a:t>
            </a:r>
            <a:r>
              <a:rPr lang="ko-KR" altLang="en-US" dirty="0"/>
              <a:t>비트 </a:t>
            </a:r>
            <a:r>
              <a:rPr lang="en-US" altLang="ko-KR" dirty="0"/>
              <a:t>4</a:t>
            </a:r>
            <a:r>
              <a:rPr lang="ko-KR" altLang="en-US" dirty="0"/>
              <a:t>개 블록 출력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 descr="도표, 스케치, 그림, 라인이(가) 표시된 사진&#10;&#10;자동 생성된 설명">
            <a:extLst>
              <a:ext uri="{FF2B5EF4-FFF2-40B4-BE49-F238E27FC236}">
                <a16:creationId xmlns:a16="http://schemas.microsoft.com/office/drawing/2014/main" id="{53A809D1-4592-31F5-25A4-4F85F8AEC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851" y="2171143"/>
            <a:ext cx="4169229" cy="309823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92C318-EA35-8A71-7F6D-81297B7F3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801" y="4306685"/>
            <a:ext cx="5349734" cy="192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79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ARMv8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ARMv8</a:t>
            </a:r>
            <a:r>
              <a:rPr lang="ko-KR" altLang="en-US" dirty="0"/>
              <a:t>은</a:t>
            </a:r>
            <a:r>
              <a:rPr lang="en-US" altLang="ko-KR" dirty="0"/>
              <a:t> ARM</a:t>
            </a:r>
            <a:r>
              <a:rPr lang="ko-KR" altLang="en-US" dirty="0"/>
              <a:t>의</a:t>
            </a:r>
            <a:r>
              <a:rPr lang="en-US" altLang="ko-KR" dirty="0"/>
              <a:t> 64</a:t>
            </a:r>
            <a:r>
              <a:rPr lang="ko-KR" altLang="en-US" dirty="0"/>
              <a:t>비트</a:t>
            </a:r>
            <a:r>
              <a:rPr lang="en-US" altLang="ko-KR" dirty="0"/>
              <a:t> </a:t>
            </a:r>
            <a:r>
              <a:rPr lang="ko-KR" altLang="en-US" dirty="0"/>
              <a:t>임베디드 아키텍처</a:t>
            </a:r>
            <a:endParaRPr lang="en-US" altLang="ko-KR" dirty="0"/>
          </a:p>
          <a:p>
            <a:pPr lvl="1"/>
            <a:r>
              <a:rPr lang="en-US" altLang="ko-KR" dirty="0"/>
              <a:t>32</a:t>
            </a:r>
            <a:r>
              <a:rPr lang="ko-KR" altLang="en-US" dirty="0"/>
              <a:t>비트 모드</a:t>
            </a:r>
            <a:r>
              <a:rPr lang="en-US" altLang="ko-KR" dirty="0"/>
              <a:t>(AArch32)</a:t>
            </a:r>
            <a:r>
              <a:rPr lang="ko-KR" altLang="en-US" dirty="0"/>
              <a:t>와 </a:t>
            </a:r>
            <a:r>
              <a:rPr lang="en-US" altLang="ko-KR" dirty="0"/>
              <a:t>64</a:t>
            </a:r>
            <a:r>
              <a:rPr lang="ko-KR" altLang="en-US" dirty="0"/>
              <a:t>비트 모드</a:t>
            </a:r>
            <a:r>
              <a:rPr lang="en-US" altLang="ko-KR" dirty="0"/>
              <a:t>(AArch64) </a:t>
            </a:r>
            <a:r>
              <a:rPr lang="ko-KR" altLang="en-US" dirty="0"/>
              <a:t>지원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31</a:t>
            </a:r>
            <a:r>
              <a:rPr lang="ko-KR" altLang="en-US" dirty="0"/>
              <a:t>개의 범용 레지스터</a:t>
            </a:r>
            <a:endParaRPr lang="en-US" altLang="ko-KR" dirty="0"/>
          </a:p>
          <a:p>
            <a:pPr lvl="2"/>
            <a:r>
              <a:rPr lang="en-US" altLang="ko-KR" dirty="0"/>
              <a:t>x0-x30</a:t>
            </a:r>
            <a:r>
              <a:rPr lang="ko-KR" altLang="en-US" dirty="0"/>
              <a:t>는 </a:t>
            </a:r>
            <a:r>
              <a:rPr lang="en-US" altLang="ko-KR" dirty="0"/>
              <a:t>64</a:t>
            </a:r>
            <a:r>
              <a:rPr lang="ko-KR" altLang="en-US" dirty="0"/>
              <a:t>비트</a:t>
            </a:r>
            <a:r>
              <a:rPr lang="en-US" altLang="ko-KR" dirty="0"/>
              <a:t> </a:t>
            </a:r>
            <a:r>
              <a:rPr lang="ko-KR" altLang="en-US" dirty="0"/>
              <a:t>유닛에 사용</a:t>
            </a:r>
            <a:r>
              <a:rPr lang="en-US" altLang="ko-KR" dirty="0"/>
              <a:t>, w0-w30</a:t>
            </a:r>
            <a:r>
              <a:rPr lang="ko-KR" altLang="en-US" dirty="0"/>
              <a:t>는</a:t>
            </a:r>
            <a:r>
              <a:rPr lang="en-US" altLang="ko-KR" dirty="0"/>
              <a:t> 32</a:t>
            </a:r>
            <a:r>
              <a:rPr lang="ko-KR" altLang="en-US" dirty="0"/>
              <a:t>비트 유닛에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32</a:t>
            </a:r>
            <a:r>
              <a:rPr lang="ko-KR" altLang="en-US" dirty="0"/>
              <a:t>개의</a:t>
            </a:r>
            <a:r>
              <a:rPr lang="en-US" altLang="ko-KR" dirty="0"/>
              <a:t> 128</a:t>
            </a:r>
            <a:r>
              <a:rPr lang="ko-KR" altLang="en-US" dirty="0"/>
              <a:t>비트 벡터 레지스터 포함</a:t>
            </a:r>
            <a:r>
              <a:rPr lang="en-US" altLang="ko-KR" dirty="0"/>
              <a:t>(v0-v31)</a:t>
            </a:r>
          </a:p>
          <a:p>
            <a:pPr lvl="2"/>
            <a:r>
              <a:rPr lang="ko-KR" altLang="en-US" dirty="0"/>
              <a:t>병렬 구현에 사용되는 명령어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EFA8093F-E16E-97EF-AC25-2DAC0197C7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9984205"/>
                  </p:ext>
                </p:extLst>
              </p:nvPr>
            </p:nvGraphicFramePr>
            <p:xfrm>
              <a:off x="2158999" y="4512048"/>
              <a:ext cx="7874001" cy="213820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47889">
                      <a:extLst>
                        <a:ext uri="{9D8B030D-6E8A-4147-A177-3AD203B41FA5}">
                          <a16:colId xmlns:a16="http://schemas.microsoft.com/office/drawing/2014/main" val="3100644370"/>
                        </a:ext>
                      </a:extLst>
                    </a:gridCol>
                    <a:gridCol w="2088016">
                      <a:extLst>
                        <a:ext uri="{9D8B030D-6E8A-4147-A177-3AD203B41FA5}">
                          <a16:colId xmlns:a16="http://schemas.microsoft.com/office/drawing/2014/main" val="2058283390"/>
                        </a:ext>
                      </a:extLst>
                    </a:gridCol>
                    <a:gridCol w="2569596">
                      <a:extLst>
                        <a:ext uri="{9D8B030D-6E8A-4147-A177-3AD203B41FA5}">
                          <a16:colId xmlns:a16="http://schemas.microsoft.com/office/drawing/2014/main" val="2289106060"/>
                        </a:ext>
                      </a:extLst>
                    </a:gridCol>
                    <a:gridCol w="1968500">
                      <a:extLst>
                        <a:ext uri="{9D8B030D-6E8A-4147-A177-3AD203B41FA5}">
                          <a16:colId xmlns:a16="http://schemas.microsoft.com/office/drawing/2014/main" val="647560125"/>
                        </a:ext>
                      </a:extLst>
                    </a:gridCol>
                  </a:tblGrid>
                  <a:tr h="33620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/>
                            <a:t>Asm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Operands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Description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Operation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0201481"/>
                      </a:ext>
                    </a:extLst>
                  </a:tr>
                  <a:tr h="33620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EOR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Bitwise exclusive OR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/>
                            <a:t> ←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1200" b="0" smtClean="0">
                                  <a:latin typeface="Cambria Math" panose="02040503050406030204" pitchFamily="18" charset="0"/>
                                </a:rPr>
                                <m:t> ⊕ </m:t>
                              </m:r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0712651"/>
                      </a:ext>
                    </a:extLst>
                  </a:tr>
                  <a:tr h="33620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SUB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Subtract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/>
                            <a:t> ←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1200" b="0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06602180"/>
                      </a:ext>
                    </a:extLst>
                  </a:tr>
                  <a:tr h="33620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TBL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Table vector lookup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/>
                            <a:t> ←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1200" b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/>
                            <a:t>[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/>
                            <a:t>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80698822"/>
                      </a:ext>
                    </a:extLst>
                  </a:tr>
                  <a:tr h="41449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TBX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/>
                            <a:t>Table vector lookup</a:t>
                          </a:r>
                          <a:endParaRPr lang="ko-KR" altLang="en-US" sz="1200" dirty="0"/>
                        </a:p>
                        <a:p>
                          <a:pPr algn="ctr" latinLnBrk="1"/>
                          <a:r>
                            <a:rPr lang="en-US" altLang="ko-KR" sz="1200" dirty="0"/>
                            <a:t>extension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/>
                            <a:t> ←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1200" b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/>
                            <a:t>[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/>
                            <a:t>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86523230"/>
                      </a:ext>
                    </a:extLst>
                  </a:tr>
                  <a:tr h="33620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TRN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Transpose vectors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/>
                            <a:t> ←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1200" b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/>
                            <a:t>[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200" b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dirty="0"/>
                            <a:t>]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832618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EFA8093F-E16E-97EF-AC25-2DAC0197C7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9984205"/>
                  </p:ext>
                </p:extLst>
              </p:nvPr>
            </p:nvGraphicFramePr>
            <p:xfrm>
              <a:off x="2158999" y="4512048"/>
              <a:ext cx="7874001" cy="213820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47889">
                      <a:extLst>
                        <a:ext uri="{9D8B030D-6E8A-4147-A177-3AD203B41FA5}">
                          <a16:colId xmlns:a16="http://schemas.microsoft.com/office/drawing/2014/main" val="3100644370"/>
                        </a:ext>
                      </a:extLst>
                    </a:gridCol>
                    <a:gridCol w="2088016">
                      <a:extLst>
                        <a:ext uri="{9D8B030D-6E8A-4147-A177-3AD203B41FA5}">
                          <a16:colId xmlns:a16="http://schemas.microsoft.com/office/drawing/2014/main" val="2058283390"/>
                        </a:ext>
                      </a:extLst>
                    </a:gridCol>
                    <a:gridCol w="2569596">
                      <a:extLst>
                        <a:ext uri="{9D8B030D-6E8A-4147-A177-3AD203B41FA5}">
                          <a16:colId xmlns:a16="http://schemas.microsoft.com/office/drawing/2014/main" val="2289106060"/>
                        </a:ext>
                      </a:extLst>
                    </a:gridCol>
                    <a:gridCol w="1968500">
                      <a:extLst>
                        <a:ext uri="{9D8B030D-6E8A-4147-A177-3AD203B41FA5}">
                          <a16:colId xmlns:a16="http://schemas.microsoft.com/office/drawing/2014/main" val="647560125"/>
                        </a:ext>
                      </a:extLst>
                    </a:gridCol>
                  </a:tblGrid>
                  <a:tr h="33620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/>
                            <a:t>Asm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Operands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Description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Operation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0201481"/>
                      </a:ext>
                    </a:extLst>
                  </a:tr>
                  <a:tr h="33620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EOR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34" t="-101818" r="-219006" b="-4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Bitwise exclusive OR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10" t="-101818" r="-1238" b="-44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0712651"/>
                      </a:ext>
                    </a:extLst>
                  </a:tr>
                  <a:tr h="33620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SUB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34" t="-198214" r="-219006" b="-3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Subtract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10" t="-198214" r="-1238" b="-33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6602180"/>
                      </a:ext>
                    </a:extLst>
                  </a:tr>
                  <a:tr h="33620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TBL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34" t="-303636" r="-219006" b="-24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Table vector lookup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10" t="-303636" r="-1238" b="-24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06988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TBX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34" t="-296000" r="-219006" b="-7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/>
                            <a:t>Table vector lookup</a:t>
                          </a:r>
                          <a:endParaRPr lang="ko-KR" altLang="en-US" sz="1200" dirty="0"/>
                        </a:p>
                        <a:p>
                          <a:pPr algn="ctr" latinLnBrk="1"/>
                          <a:r>
                            <a:rPr lang="en-US" altLang="ko-KR" sz="1200" dirty="0"/>
                            <a:t>extension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10" t="-296000" r="-1238" b="-7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6523230"/>
                      </a:ext>
                    </a:extLst>
                  </a:tr>
                  <a:tr h="33620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TRN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34" t="-540000" r="-219006" b="-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Transpose vectors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10" t="-540000" r="-1238" b="-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32618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6069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벡터 레지스터 정렬</a:t>
            </a:r>
            <a:endParaRPr lang="en-US" altLang="ko-KR" dirty="0"/>
          </a:p>
          <a:p>
            <a:pPr lvl="1"/>
            <a:r>
              <a:rPr lang="en-US" altLang="ko-KR" dirty="0"/>
              <a:t>TBL </a:t>
            </a:r>
            <a:r>
              <a:rPr lang="ko-KR" altLang="en-US" dirty="0"/>
              <a:t>명령어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(a)</a:t>
            </a:r>
            <a:r>
              <a:rPr lang="ko-KR" altLang="en-US" dirty="0"/>
              <a:t>와 같이 </a:t>
            </a:r>
            <a:r>
              <a:rPr lang="en-US" altLang="ko-KR" dirty="0"/>
              <a:t>8</a:t>
            </a:r>
            <a:r>
              <a:rPr lang="ko-KR" altLang="en-US" dirty="0"/>
              <a:t>개의 레지스터에 </a:t>
            </a:r>
            <a:r>
              <a:rPr lang="ko-KR" altLang="en-US" dirty="0" err="1"/>
              <a:t>평문을</a:t>
            </a:r>
            <a:r>
              <a:rPr lang="ko-KR" altLang="en-US" dirty="0"/>
              <a:t> 로드</a:t>
            </a:r>
            <a:endParaRPr lang="en-US" altLang="ko-KR" dirty="0"/>
          </a:p>
          <a:p>
            <a:pPr lvl="2"/>
            <a:r>
              <a:rPr lang="ko-KR" altLang="en-US" dirty="0"/>
              <a:t>각 레지스터에 서로 다른 </a:t>
            </a:r>
            <a:r>
              <a:rPr lang="en-US" altLang="ko-KR" dirty="0" err="1"/>
              <a:t>Sbox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(b)</a:t>
            </a:r>
            <a:r>
              <a:rPr lang="ko-KR" altLang="en-US" dirty="0"/>
              <a:t>의 레지스터에서는 모든 인덱스가</a:t>
            </a:r>
            <a:br>
              <a:rPr lang="en-US" altLang="ko-KR" dirty="0"/>
            </a:br>
            <a:r>
              <a:rPr lang="ko-KR" altLang="en-US" dirty="0"/>
              <a:t>같은 </a:t>
            </a:r>
            <a:r>
              <a:rPr lang="en-US" altLang="ko-KR" dirty="0" err="1"/>
              <a:t>Sbox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2"/>
            <a:r>
              <a:rPr lang="en-US" altLang="ko-KR" dirty="0" err="1"/>
              <a:t>Sbox</a:t>
            </a:r>
            <a:r>
              <a:rPr lang="en-US" altLang="ko-KR" dirty="0"/>
              <a:t> </a:t>
            </a:r>
            <a:r>
              <a:rPr lang="ko-KR" altLang="en-US" dirty="0"/>
              <a:t>연산구현을 위해 </a:t>
            </a:r>
            <a:r>
              <a:rPr lang="en-US" altLang="ko-KR" dirty="0"/>
              <a:t>TBL </a:t>
            </a:r>
            <a:r>
              <a:rPr lang="ko-KR" altLang="en-US" dirty="0"/>
              <a:t>명령어 사용 가능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 descr="텍스트, 스크린샷, 사각형, 직사각형이(가) 표시된 사진&#10;&#10;자동 생성된 설명">
            <a:extLst>
              <a:ext uri="{FF2B5EF4-FFF2-40B4-BE49-F238E27FC236}">
                <a16:creationId xmlns:a16="http://schemas.microsoft.com/office/drawing/2014/main" id="{971BD285-7627-FBD6-C139-ADE6B27B4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723519"/>
            <a:ext cx="4693480" cy="412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60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ko-KR" sz="2600" dirty="0"/>
                  <a:t>TBL</a:t>
                </a:r>
                <a:r>
                  <a:rPr lang="ko-KR" altLang="en-US" sz="2600" dirty="0"/>
                  <a:t> 명령어를 사용하면 </a:t>
                </a:r>
                <a:r>
                  <a:rPr lang="en-US" altLang="ko-KR" sz="2600" dirty="0" err="1"/>
                  <a:t>Sbox</a:t>
                </a:r>
                <a:r>
                  <a:rPr lang="en-US" altLang="ko-KR" sz="2600" dirty="0"/>
                  <a:t> </a:t>
                </a:r>
                <a:r>
                  <a:rPr lang="ko-KR" altLang="en-US" sz="2600" dirty="0"/>
                  <a:t>연산을 효율적으로 구현할 수 있음</a:t>
                </a:r>
                <a:endParaRPr lang="en-US" altLang="ko-KR" sz="2600" dirty="0"/>
              </a:p>
              <a:p>
                <a:pPr lvl="1"/>
                <a:r>
                  <a:rPr lang="en-US" altLang="ko-KR" dirty="0"/>
                  <a:t>TBL </a:t>
                </a:r>
                <a:r>
                  <a:rPr lang="ko-KR" altLang="en-US" dirty="0"/>
                  <a:t>명령어는 테이블 벡터 </a:t>
                </a:r>
                <a:r>
                  <a:rPr lang="ko-KR" altLang="en-US" dirty="0" err="1"/>
                  <a:t>룩업을</a:t>
                </a:r>
                <a:r>
                  <a:rPr lang="ko-KR" altLang="en-US" dirty="0"/>
                  <a:t> 불러옴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/>
                  <a:t> 레지스터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입력 벡터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에 들어 있는 벡터 값을 읽어서 그 값들은 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레지스터</a:t>
                </a:r>
                <a:r>
                  <a:rPr lang="en-US" altLang="ko-KR" dirty="0"/>
                  <a:t>(</a:t>
                </a:r>
                <a:r>
                  <a:rPr lang="ko-KR" altLang="en-US" dirty="0" err="1"/>
                  <a:t>룩업</a:t>
                </a:r>
                <a:r>
                  <a:rPr lang="ko-KR" altLang="en-US" dirty="0"/>
                  <a:t> 테이블 </a:t>
                </a:r>
                <a:r>
                  <a:rPr lang="ko-KR" altLang="en-US" dirty="0" err="1"/>
                  <a:t>저장되있음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의 인덱스로 사용됨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레지스터의 해당 인덱스에 저장된 값은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레지스터에 저장됨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레지스터에 저장된 위치는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/>
                  <a:t> 레지스터에서</a:t>
                </a:r>
                <a:br>
                  <a:rPr lang="en-US" altLang="ko-KR" dirty="0"/>
                </a:br>
                <a:r>
                  <a:rPr lang="ko-KR" altLang="en-US" dirty="0"/>
                  <a:t>값을 읽을 때의 인덱스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r>
                  <a:rPr lang="ko-KR" altLang="en-US" dirty="0"/>
                  <a:t>매 라운드마다 </a:t>
                </a:r>
                <a:r>
                  <a:rPr lang="en-US" altLang="ko-KR" dirty="0" err="1"/>
                  <a:t>Sbox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로드를 </a:t>
                </a:r>
                <a:r>
                  <a:rPr lang="ko-KR" altLang="en-US" dirty="0" err="1"/>
                  <a:t>안해도됨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2</a:t>
                </a:r>
                <a:r>
                  <a:rPr lang="ko-KR" altLang="en-US" dirty="0"/>
                  <a:t>개의 </a:t>
                </a:r>
                <a:r>
                  <a:rPr lang="en-US" altLang="ko-KR" dirty="0" err="1"/>
                  <a:t>Sbox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04" t="-19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88569F8-50C4-B580-F070-C67B90FB3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820334"/>
              </p:ext>
            </p:extLst>
          </p:nvPr>
        </p:nvGraphicFramePr>
        <p:xfrm>
          <a:off x="7721104" y="3971891"/>
          <a:ext cx="3428223" cy="311843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37949">
                  <a:extLst>
                    <a:ext uri="{9D8B030D-6E8A-4147-A177-3AD203B41FA5}">
                      <a16:colId xmlns:a16="http://schemas.microsoft.com/office/drawing/2014/main" val="876598859"/>
                    </a:ext>
                  </a:extLst>
                </a:gridCol>
                <a:gridCol w="427182">
                  <a:extLst>
                    <a:ext uri="{9D8B030D-6E8A-4147-A177-3AD203B41FA5}">
                      <a16:colId xmlns:a16="http://schemas.microsoft.com/office/drawing/2014/main" val="507002902"/>
                    </a:ext>
                  </a:extLst>
                </a:gridCol>
                <a:gridCol w="427182">
                  <a:extLst>
                    <a:ext uri="{9D8B030D-6E8A-4147-A177-3AD203B41FA5}">
                      <a16:colId xmlns:a16="http://schemas.microsoft.com/office/drawing/2014/main" val="659041333"/>
                    </a:ext>
                  </a:extLst>
                </a:gridCol>
                <a:gridCol w="427182">
                  <a:extLst>
                    <a:ext uri="{9D8B030D-6E8A-4147-A177-3AD203B41FA5}">
                      <a16:colId xmlns:a16="http://schemas.microsoft.com/office/drawing/2014/main" val="1362560087"/>
                    </a:ext>
                  </a:extLst>
                </a:gridCol>
                <a:gridCol w="427182">
                  <a:extLst>
                    <a:ext uri="{9D8B030D-6E8A-4147-A177-3AD203B41FA5}">
                      <a16:colId xmlns:a16="http://schemas.microsoft.com/office/drawing/2014/main" val="1340918874"/>
                    </a:ext>
                  </a:extLst>
                </a:gridCol>
                <a:gridCol w="427182">
                  <a:extLst>
                    <a:ext uri="{9D8B030D-6E8A-4147-A177-3AD203B41FA5}">
                      <a16:colId xmlns:a16="http://schemas.microsoft.com/office/drawing/2014/main" val="85374973"/>
                    </a:ext>
                  </a:extLst>
                </a:gridCol>
                <a:gridCol w="427182">
                  <a:extLst>
                    <a:ext uri="{9D8B030D-6E8A-4147-A177-3AD203B41FA5}">
                      <a16:colId xmlns:a16="http://schemas.microsoft.com/office/drawing/2014/main" val="2197172310"/>
                    </a:ext>
                  </a:extLst>
                </a:gridCol>
                <a:gridCol w="427182">
                  <a:extLst>
                    <a:ext uri="{9D8B030D-6E8A-4147-A177-3AD203B41FA5}">
                      <a16:colId xmlns:a16="http://schemas.microsoft.com/office/drawing/2014/main" val="1067804338"/>
                    </a:ext>
                  </a:extLst>
                </a:gridCol>
              </a:tblGrid>
              <a:tr h="31184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6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5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0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dirty="0"/>
                        <a:t>4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7</a:t>
                      </a:r>
                      <a:endParaRPr lang="ko-Kore-KR" altLang="en-US" sz="1200" dirty="0"/>
                    </a:p>
                  </a:txBody>
                  <a:tcPr marL="76893" marR="76893" marT="38446" marB="3844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7351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E8E0C7-B069-AEBD-801F-3A12E129697F}"/>
                  </a:ext>
                </a:extLst>
              </p:cNvPr>
              <p:cNvSpPr txBox="1"/>
              <p:nvPr/>
            </p:nvSpPr>
            <p:spPr>
              <a:xfrm>
                <a:off x="7088413" y="3926541"/>
                <a:ext cx="83127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ore-KR" alt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E8E0C7-B069-AEBD-801F-3A12E1296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413" y="3926541"/>
                <a:ext cx="83127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5F4FC9C4-DEDD-CBCC-8BA2-C7015B44FD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0380706"/>
                  </p:ext>
                </p:extLst>
              </p:nvPr>
            </p:nvGraphicFramePr>
            <p:xfrm>
              <a:off x="7721104" y="5043087"/>
              <a:ext cx="3428223" cy="311843"/>
            </p:xfrm>
            <a:graphic>
              <a:graphicData uri="http://schemas.openxmlformats.org/drawingml/2006/table">
                <a:tbl>
                  <a:tblPr>
                    <a:effectLst/>
                    <a:tableStyleId>{5C22544A-7EE6-4342-B048-85BDC9FD1C3A}</a:tableStyleId>
                  </a:tblPr>
                  <a:tblGrid>
                    <a:gridCol w="437949">
                      <a:extLst>
                        <a:ext uri="{9D8B030D-6E8A-4147-A177-3AD203B41FA5}">
                          <a16:colId xmlns:a16="http://schemas.microsoft.com/office/drawing/2014/main" val="876598859"/>
                        </a:ext>
                      </a:extLst>
                    </a:gridCol>
                    <a:gridCol w="427182">
                      <a:extLst>
                        <a:ext uri="{9D8B030D-6E8A-4147-A177-3AD203B41FA5}">
                          <a16:colId xmlns:a16="http://schemas.microsoft.com/office/drawing/2014/main" val="507002902"/>
                        </a:ext>
                      </a:extLst>
                    </a:gridCol>
                    <a:gridCol w="427182">
                      <a:extLst>
                        <a:ext uri="{9D8B030D-6E8A-4147-A177-3AD203B41FA5}">
                          <a16:colId xmlns:a16="http://schemas.microsoft.com/office/drawing/2014/main" val="659041333"/>
                        </a:ext>
                      </a:extLst>
                    </a:gridCol>
                    <a:gridCol w="427182">
                      <a:extLst>
                        <a:ext uri="{9D8B030D-6E8A-4147-A177-3AD203B41FA5}">
                          <a16:colId xmlns:a16="http://schemas.microsoft.com/office/drawing/2014/main" val="1362560087"/>
                        </a:ext>
                      </a:extLst>
                    </a:gridCol>
                    <a:gridCol w="427182">
                      <a:extLst>
                        <a:ext uri="{9D8B030D-6E8A-4147-A177-3AD203B41FA5}">
                          <a16:colId xmlns:a16="http://schemas.microsoft.com/office/drawing/2014/main" val="1340918874"/>
                        </a:ext>
                      </a:extLst>
                    </a:gridCol>
                    <a:gridCol w="427182">
                      <a:extLst>
                        <a:ext uri="{9D8B030D-6E8A-4147-A177-3AD203B41FA5}">
                          <a16:colId xmlns:a16="http://schemas.microsoft.com/office/drawing/2014/main" val="85374973"/>
                        </a:ext>
                      </a:extLst>
                    </a:gridCol>
                    <a:gridCol w="427182">
                      <a:extLst>
                        <a:ext uri="{9D8B030D-6E8A-4147-A177-3AD203B41FA5}">
                          <a16:colId xmlns:a16="http://schemas.microsoft.com/office/drawing/2014/main" val="2197172310"/>
                        </a:ext>
                      </a:extLst>
                    </a:gridCol>
                    <a:gridCol w="427182">
                      <a:extLst>
                        <a:ext uri="{9D8B030D-6E8A-4147-A177-3AD203B41FA5}">
                          <a16:colId xmlns:a16="http://schemas.microsoft.com/office/drawing/2014/main" val="1067804338"/>
                        </a:ext>
                      </a:extLst>
                    </a:gridCol>
                  </a:tblGrid>
                  <a:tr h="31184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ko-Kore-KR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/>
                            <a:ea typeface="맑은 고딕"/>
                            <a:cs typeface="+mn-cs"/>
                          </a:endParaRPr>
                        </a:p>
                      </a:txBody>
                      <a:tcPr marL="76893" marR="76893" marT="38446" marB="38446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ko-Kore-KR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/>
                            <a:ea typeface="맑은 고딕"/>
                            <a:cs typeface="+mn-cs"/>
                          </a:endParaRPr>
                        </a:p>
                      </a:txBody>
                      <a:tcPr marL="76893" marR="76893" marT="38446" marB="38446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ko-Kore-KR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/>
                            <a:ea typeface="맑은 고딕"/>
                            <a:cs typeface="+mn-cs"/>
                          </a:endParaRPr>
                        </a:p>
                      </a:txBody>
                      <a:tcPr marL="76893" marR="76893" marT="38446" marB="38446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ko-Kore-KR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/>
                            <a:ea typeface="맑은 고딕"/>
                            <a:cs typeface="+mn-cs"/>
                          </a:endParaRPr>
                        </a:p>
                      </a:txBody>
                      <a:tcPr marL="76893" marR="76893" marT="38446" marB="38446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ko-Kore-KR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/>
                            <a:ea typeface="맑은 고딕"/>
                            <a:cs typeface="+mn-cs"/>
                          </a:endParaRPr>
                        </a:p>
                      </a:txBody>
                      <a:tcPr marL="76893" marR="76893" marT="38446" marB="38446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ko-Kore-KR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/>
                            <a:ea typeface="맑은 고딕"/>
                            <a:cs typeface="+mn-cs"/>
                          </a:endParaRPr>
                        </a:p>
                      </a:txBody>
                      <a:tcPr marL="76893" marR="76893" marT="38446" marB="38446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ko-Kore-KR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/>
                            <a:ea typeface="맑은 고딕"/>
                            <a:cs typeface="+mn-cs"/>
                          </a:endParaRPr>
                        </a:p>
                      </a:txBody>
                      <a:tcPr marL="76893" marR="76893" marT="38446" marB="38446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ko-Kore-KR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/>
                            <a:ea typeface="맑은 고딕"/>
                            <a:cs typeface="+mn-cs"/>
                          </a:endParaRPr>
                        </a:p>
                      </a:txBody>
                      <a:tcPr marL="76893" marR="76893" marT="38446" marB="38446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27351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5F4FC9C4-DEDD-CBCC-8BA2-C7015B44FD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0380706"/>
                  </p:ext>
                </p:extLst>
              </p:nvPr>
            </p:nvGraphicFramePr>
            <p:xfrm>
              <a:off x="7721104" y="5043087"/>
              <a:ext cx="3428223" cy="311843"/>
            </p:xfrm>
            <a:graphic>
              <a:graphicData uri="http://schemas.openxmlformats.org/drawingml/2006/table">
                <a:tbl>
                  <a:tblPr>
                    <a:effectLst/>
                    <a:tableStyleId>{5C22544A-7EE6-4342-B048-85BDC9FD1C3A}</a:tableStyleId>
                  </a:tblPr>
                  <a:tblGrid>
                    <a:gridCol w="437949">
                      <a:extLst>
                        <a:ext uri="{9D8B030D-6E8A-4147-A177-3AD203B41FA5}">
                          <a16:colId xmlns:a16="http://schemas.microsoft.com/office/drawing/2014/main" val="876598859"/>
                        </a:ext>
                      </a:extLst>
                    </a:gridCol>
                    <a:gridCol w="427182">
                      <a:extLst>
                        <a:ext uri="{9D8B030D-6E8A-4147-A177-3AD203B41FA5}">
                          <a16:colId xmlns:a16="http://schemas.microsoft.com/office/drawing/2014/main" val="507002902"/>
                        </a:ext>
                      </a:extLst>
                    </a:gridCol>
                    <a:gridCol w="427182">
                      <a:extLst>
                        <a:ext uri="{9D8B030D-6E8A-4147-A177-3AD203B41FA5}">
                          <a16:colId xmlns:a16="http://schemas.microsoft.com/office/drawing/2014/main" val="659041333"/>
                        </a:ext>
                      </a:extLst>
                    </a:gridCol>
                    <a:gridCol w="427182">
                      <a:extLst>
                        <a:ext uri="{9D8B030D-6E8A-4147-A177-3AD203B41FA5}">
                          <a16:colId xmlns:a16="http://schemas.microsoft.com/office/drawing/2014/main" val="1362560087"/>
                        </a:ext>
                      </a:extLst>
                    </a:gridCol>
                    <a:gridCol w="427182">
                      <a:extLst>
                        <a:ext uri="{9D8B030D-6E8A-4147-A177-3AD203B41FA5}">
                          <a16:colId xmlns:a16="http://schemas.microsoft.com/office/drawing/2014/main" val="1340918874"/>
                        </a:ext>
                      </a:extLst>
                    </a:gridCol>
                    <a:gridCol w="427182">
                      <a:extLst>
                        <a:ext uri="{9D8B030D-6E8A-4147-A177-3AD203B41FA5}">
                          <a16:colId xmlns:a16="http://schemas.microsoft.com/office/drawing/2014/main" val="85374973"/>
                        </a:ext>
                      </a:extLst>
                    </a:gridCol>
                    <a:gridCol w="427182">
                      <a:extLst>
                        <a:ext uri="{9D8B030D-6E8A-4147-A177-3AD203B41FA5}">
                          <a16:colId xmlns:a16="http://schemas.microsoft.com/office/drawing/2014/main" val="2197172310"/>
                        </a:ext>
                      </a:extLst>
                    </a:gridCol>
                    <a:gridCol w="427182">
                      <a:extLst>
                        <a:ext uri="{9D8B030D-6E8A-4147-A177-3AD203B41FA5}">
                          <a16:colId xmlns:a16="http://schemas.microsoft.com/office/drawing/2014/main" val="1067804338"/>
                        </a:ext>
                      </a:extLst>
                    </a:gridCol>
                  </a:tblGrid>
                  <a:tr h="31184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893" marR="76893" marT="38446" marB="38446" anchor="ctr">
                        <a:blipFill>
                          <a:blip r:embed="rId4"/>
                          <a:stretch>
                            <a:fillRect l="-1389" t="-1923" r="-686111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893" marR="76893" marT="38446" marB="38446" anchor="ctr">
                        <a:blipFill>
                          <a:blip r:embed="rId4"/>
                          <a:stretch>
                            <a:fillRect l="-104286" t="-1923" r="-605714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893" marR="76893" marT="38446" marB="38446" anchor="ctr">
                        <a:blipFill>
                          <a:blip r:embed="rId4"/>
                          <a:stretch>
                            <a:fillRect l="-204286" t="-1923" r="-505714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893" marR="76893" marT="38446" marB="38446" anchor="ctr">
                        <a:blipFill>
                          <a:blip r:embed="rId4"/>
                          <a:stretch>
                            <a:fillRect l="-304286" t="-1923" r="-405714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893" marR="76893" marT="38446" marB="38446" anchor="ctr">
                        <a:blipFill>
                          <a:blip r:embed="rId4"/>
                          <a:stretch>
                            <a:fillRect l="-398592" t="-1923" r="-300000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893" marR="76893" marT="38446" marB="38446" anchor="ctr">
                        <a:blipFill>
                          <a:blip r:embed="rId4"/>
                          <a:stretch>
                            <a:fillRect l="-505714" t="-1923" r="-204286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893" marR="76893" marT="38446" marB="38446" anchor="ctr">
                        <a:blipFill>
                          <a:blip r:embed="rId4"/>
                          <a:stretch>
                            <a:fillRect l="-605714" t="-1923" r="-104286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893" marR="76893" marT="38446" marB="38446" anchor="ctr">
                        <a:blipFill>
                          <a:blip r:embed="rId4"/>
                          <a:stretch>
                            <a:fillRect l="-705714" t="-1923" r="-4286" b="-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27351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9AECB6D-987A-BC7C-7D67-661FF76207A1}"/>
                  </a:ext>
                </a:extLst>
              </p:cNvPr>
              <p:cNvSpPr txBox="1"/>
              <p:nvPr/>
            </p:nvSpPr>
            <p:spPr>
              <a:xfrm>
                <a:off x="7088413" y="4997737"/>
                <a:ext cx="83127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ko-Kore-KR" altLang="en-US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9AECB6D-987A-BC7C-7D67-661FF7620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413" y="4997737"/>
                <a:ext cx="83127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11">
                <a:extLst>
                  <a:ext uri="{FF2B5EF4-FFF2-40B4-BE49-F238E27FC236}">
                    <a16:creationId xmlns:a16="http://schemas.microsoft.com/office/drawing/2014/main" id="{78CD90CE-C2B1-4AC1-6BF8-8CB8C573CC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4589729"/>
                  </p:ext>
                </p:extLst>
              </p:nvPr>
            </p:nvGraphicFramePr>
            <p:xfrm>
              <a:off x="7721104" y="6081072"/>
              <a:ext cx="3428223" cy="311843"/>
            </p:xfrm>
            <a:graphic>
              <a:graphicData uri="http://schemas.openxmlformats.org/drawingml/2006/table">
                <a:tbl>
                  <a:tblPr>
                    <a:effectLst/>
                    <a:tableStyleId>{5C22544A-7EE6-4342-B048-85BDC9FD1C3A}</a:tableStyleId>
                  </a:tblPr>
                  <a:tblGrid>
                    <a:gridCol w="437949">
                      <a:extLst>
                        <a:ext uri="{9D8B030D-6E8A-4147-A177-3AD203B41FA5}">
                          <a16:colId xmlns:a16="http://schemas.microsoft.com/office/drawing/2014/main" val="876598859"/>
                        </a:ext>
                      </a:extLst>
                    </a:gridCol>
                    <a:gridCol w="427182">
                      <a:extLst>
                        <a:ext uri="{9D8B030D-6E8A-4147-A177-3AD203B41FA5}">
                          <a16:colId xmlns:a16="http://schemas.microsoft.com/office/drawing/2014/main" val="507002902"/>
                        </a:ext>
                      </a:extLst>
                    </a:gridCol>
                    <a:gridCol w="427182">
                      <a:extLst>
                        <a:ext uri="{9D8B030D-6E8A-4147-A177-3AD203B41FA5}">
                          <a16:colId xmlns:a16="http://schemas.microsoft.com/office/drawing/2014/main" val="659041333"/>
                        </a:ext>
                      </a:extLst>
                    </a:gridCol>
                    <a:gridCol w="427182">
                      <a:extLst>
                        <a:ext uri="{9D8B030D-6E8A-4147-A177-3AD203B41FA5}">
                          <a16:colId xmlns:a16="http://schemas.microsoft.com/office/drawing/2014/main" val="1362560087"/>
                        </a:ext>
                      </a:extLst>
                    </a:gridCol>
                    <a:gridCol w="427182">
                      <a:extLst>
                        <a:ext uri="{9D8B030D-6E8A-4147-A177-3AD203B41FA5}">
                          <a16:colId xmlns:a16="http://schemas.microsoft.com/office/drawing/2014/main" val="1340918874"/>
                        </a:ext>
                      </a:extLst>
                    </a:gridCol>
                    <a:gridCol w="427182">
                      <a:extLst>
                        <a:ext uri="{9D8B030D-6E8A-4147-A177-3AD203B41FA5}">
                          <a16:colId xmlns:a16="http://schemas.microsoft.com/office/drawing/2014/main" val="85374973"/>
                        </a:ext>
                      </a:extLst>
                    </a:gridCol>
                    <a:gridCol w="427182">
                      <a:extLst>
                        <a:ext uri="{9D8B030D-6E8A-4147-A177-3AD203B41FA5}">
                          <a16:colId xmlns:a16="http://schemas.microsoft.com/office/drawing/2014/main" val="2197172310"/>
                        </a:ext>
                      </a:extLst>
                    </a:gridCol>
                    <a:gridCol w="427182">
                      <a:extLst>
                        <a:ext uri="{9D8B030D-6E8A-4147-A177-3AD203B41FA5}">
                          <a16:colId xmlns:a16="http://schemas.microsoft.com/office/drawing/2014/main" val="1067804338"/>
                        </a:ext>
                      </a:extLst>
                    </a:gridCol>
                  </a:tblGrid>
                  <a:tr h="31184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ko-Kore-KR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893" marR="76893" marT="38446" marB="38446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ko-Kore-KR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893" marR="76893" marT="38446" marB="38446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ko-Kore-KR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893" marR="76893" marT="38446" marB="38446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ko-Kore-KR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893" marR="76893" marT="38446" marB="38446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ko-Kore-KR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893" marR="76893" marT="38446" marB="38446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ko-Kore-KR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893" marR="76893" marT="38446" marB="38446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ko-Kore-KR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893" marR="76893" marT="38446" marB="38446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0" lang="en-US" altLang="ko-KR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ko-Kore-KR" altLang="en-US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893" marR="76893" marT="38446" marB="38446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27351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11">
                <a:extLst>
                  <a:ext uri="{FF2B5EF4-FFF2-40B4-BE49-F238E27FC236}">
                    <a16:creationId xmlns:a16="http://schemas.microsoft.com/office/drawing/2014/main" id="{78CD90CE-C2B1-4AC1-6BF8-8CB8C573CC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4589729"/>
                  </p:ext>
                </p:extLst>
              </p:nvPr>
            </p:nvGraphicFramePr>
            <p:xfrm>
              <a:off x="7721104" y="6081072"/>
              <a:ext cx="3428223" cy="311843"/>
            </p:xfrm>
            <a:graphic>
              <a:graphicData uri="http://schemas.openxmlformats.org/drawingml/2006/table">
                <a:tbl>
                  <a:tblPr>
                    <a:effectLst/>
                    <a:tableStyleId>{5C22544A-7EE6-4342-B048-85BDC9FD1C3A}</a:tableStyleId>
                  </a:tblPr>
                  <a:tblGrid>
                    <a:gridCol w="437949">
                      <a:extLst>
                        <a:ext uri="{9D8B030D-6E8A-4147-A177-3AD203B41FA5}">
                          <a16:colId xmlns:a16="http://schemas.microsoft.com/office/drawing/2014/main" val="876598859"/>
                        </a:ext>
                      </a:extLst>
                    </a:gridCol>
                    <a:gridCol w="427182">
                      <a:extLst>
                        <a:ext uri="{9D8B030D-6E8A-4147-A177-3AD203B41FA5}">
                          <a16:colId xmlns:a16="http://schemas.microsoft.com/office/drawing/2014/main" val="507002902"/>
                        </a:ext>
                      </a:extLst>
                    </a:gridCol>
                    <a:gridCol w="427182">
                      <a:extLst>
                        <a:ext uri="{9D8B030D-6E8A-4147-A177-3AD203B41FA5}">
                          <a16:colId xmlns:a16="http://schemas.microsoft.com/office/drawing/2014/main" val="659041333"/>
                        </a:ext>
                      </a:extLst>
                    </a:gridCol>
                    <a:gridCol w="427182">
                      <a:extLst>
                        <a:ext uri="{9D8B030D-6E8A-4147-A177-3AD203B41FA5}">
                          <a16:colId xmlns:a16="http://schemas.microsoft.com/office/drawing/2014/main" val="1362560087"/>
                        </a:ext>
                      </a:extLst>
                    </a:gridCol>
                    <a:gridCol w="427182">
                      <a:extLst>
                        <a:ext uri="{9D8B030D-6E8A-4147-A177-3AD203B41FA5}">
                          <a16:colId xmlns:a16="http://schemas.microsoft.com/office/drawing/2014/main" val="1340918874"/>
                        </a:ext>
                      </a:extLst>
                    </a:gridCol>
                    <a:gridCol w="427182">
                      <a:extLst>
                        <a:ext uri="{9D8B030D-6E8A-4147-A177-3AD203B41FA5}">
                          <a16:colId xmlns:a16="http://schemas.microsoft.com/office/drawing/2014/main" val="85374973"/>
                        </a:ext>
                      </a:extLst>
                    </a:gridCol>
                    <a:gridCol w="427182">
                      <a:extLst>
                        <a:ext uri="{9D8B030D-6E8A-4147-A177-3AD203B41FA5}">
                          <a16:colId xmlns:a16="http://schemas.microsoft.com/office/drawing/2014/main" val="2197172310"/>
                        </a:ext>
                      </a:extLst>
                    </a:gridCol>
                    <a:gridCol w="427182">
                      <a:extLst>
                        <a:ext uri="{9D8B030D-6E8A-4147-A177-3AD203B41FA5}">
                          <a16:colId xmlns:a16="http://schemas.microsoft.com/office/drawing/2014/main" val="1067804338"/>
                        </a:ext>
                      </a:extLst>
                    </a:gridCol>
                  </a:tblGrid>
                  <a:tr h="31184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893" marR="76893" marT="38446" marB="38446" anchor="ctr">
                        <a:blipFill>
                          <a:blip r:embed="rId6"/>
                          <a:stretch>
                            <a:fillRect l="-1389" t="-1923" r="-686111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893" marR="76893" marT="38446" marB="38446" anchor="ctr">
                        <a:blipFill>
                          <a:blip r:embed="rId6"/>
                          <a:stretch>
                            <a:fillRect l="-104286" t="-1923" r="-605714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893" marR="76893" marT="38446" marB="38446" anchor="ctr">
                        <a:blipFill>
                          <a:blip r:embed="rId6"/>
                          <a:stretch>
                            <a:fillRect l="-204286" t="-1923" r="-505714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893" marR="76893" marT="38446" marB="38446" anchor="ctr">
                        <a:blipFill>
                          <a:blip r:embed="rId6"/>
                          <a:stretch>
                            <a:fillRect l="-304286" t="-1923" r="-405714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893" marR="76893" marT="38446" marB="38446" anchor="ctr">
                        <a:blipFill>
                          <a:blip r:embed="rId6"/>
                          <a:stretch>
                            <a:fillRect l="-398592" t="-1923" r="-300000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893" marR="76893" marT="38446" marB="38446" anchor="ctr">
                        <a:blipFill>
                          <a:blip r:embed="rId6"/>
                          <a:stretch>
                            <a:fillRect l="-505714" t="-1923" r="-204286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893" marR="76893" marT="38446" marB="38446" anchor="ctr">
                        <a:blipFill>
                          <a:blip r:embed="rId6"/>
                          <a:stretch>
                            <a:fillRect l="-605714" t="-1923" r="-104286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893" marR="76893" marT="38446" marB="38446" anchor="ctr">
                        <a:blipFill>
                          <a:blip r:embed="rId6"/>
                          <a:stretch>
                            <a:fillRect l="-705714" t="-1923" r="-4286" b="-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27351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382B28F-E62F-2B9D-B3CF-7750D5012549}"/>
                  </a:ext>
                </a:extLst>
              </p:cNvPr>
              <p:cNvSpPr txBox="1"/>
              <p:nvPr/>
            </p:nvSpPr>
            <p:spPr>
              <a:xfrm>
                <a:off x="7088413" y="6035722"/>
                <a:ext cx="83127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kumimoji="1" lang="ko-Kore-KR" altLang="en-US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382B28F-E62F-2B9D-B3CF-7750D5012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413" y="6035722"/>
                <a:ext cx="831273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F9CDFD5-3CA4-08B3-25F1-844DABECDFD9}"/>
              </a:ext>
            </a:extLst>
          </p:cNvPr>
          <p:cNvCxnSpPr/>
          <p:nvPr/>
        </p:nvCxnSpPr>
        <p:spPr>
          <a:xfrm flipH="1">
            <a:off x="7919686" y="4295873"/>
            <a:ext cx="3009982" cy="74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E91F43F-4E59-9B43-EBF6-7F5644403CD2}"/>
              </a:ext>
            </a:extLst>
          </p:cNvPr>
          <p:cNvCxnSpPr/>
          <p:nvPr/>
        </p:nvCxnSpPr>
        <p:spPr>
          <a:xfrm flipH="1">
            <a:off x="9213011" y="4283734"/>
            <a:ext cx="1285336" cy="75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10189FE-65F5-2486-50F6-6BEE8B113425}"/>
              </a:ext>
            </a:extLst>
          </p:cNvPr>
          <p:cNvCxnSpPr/>
          <p:nvPr/>
        </p:nvCxnSpPr>
        <p:spPr>
          <a:xfrm>
            <a:off x="10075653" y="4283734"/>
            <a:ext cx="854015" cy="75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4B302ED-3062-ADE2-18FF-14AF50FCF74E}"/>
              </a:ext>
            </a:extLst>
          </p:cNvPr>
          <p:cNvCxnSpPr/>
          <p:nvPr/>
        </p:nvCxnSpPr>
        <p:spPr>
          <a:xfrm flipH="1">
            <a:off x="8798943" y="4283734"/>
            <a:ext cx="871268" cy="75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F4E20E9-7815-2A30-16CE-DB7116C5C2AA}"/>
              </a:ext>
            </a:extLst>
          </p:cNvPr>
          <p:cNvCxnSpPr/>
          <p:nvPr/>
        </p:nvCxnSpPr>
        <p:spPr>
          <a:xfrm>
            <a:off x="9213011" y="4283734"/>
            <a:ext cx="448574" cy="75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5A69FD9-04F2-1F0B-90D1-0F401EE0AC48}"/>
              </a:ext>
            </a:extLst>
          </p:cNvPr>
          <p:cNvCxnSpPr/>
          <p:nvPr/>
        </p:nvCxnSpPr>
        <p:spPr>
          <a:xfrm>
            <a:off x="8798943" y="4283734"/>
            <a:ext cx="1276710" cy="75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7269CBF-2B79-5EAD-1289-D767E2A04EDE}"/>
              </a:ext>
            </a:extLst>
          </p:cNvPr>
          <p:cNvCxnSpPr/>
          <p:nvPr/>
        </p:nvCxnSpPr>
        <p:spPr>
          <a:xfrm>
            <a:off x="8367623" y="4283734"/>
            <a:ext cx="0" cy="75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A97AAF6-610B-CC51-59C2-9908F2A0E7C8}"/>
              </a:ext>
            </a:extLst>
          </p:cNvPr>
          <p:cNvCxnSpPr/>
          <p:nvPr/>
        </p:nvCxnSpPr>
        <p:spPr>
          <a:xfrm>
            <a:off x="7919686" y="4283734"/>
            <a:ext cx="2578661" cy="75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96D0492-D9E6-C1E7-8BE4-E41FD1B1C692}"/>
              </a:ext>
            </a:extLst>
          </p:cNvPr>
          <p:cNvCxnSpPr/>
          <p:nvPr/>
        </p:nvCxnSpPr>
        <p:spPr>
          <a:xfrm>
            <a:off x="7919686" y="5354930"/>
            <a:ext cx="3009982" cy="72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3501190-C7DF-8A30-7390-B58B4AC2E379}"/>
              </a:ext>
            </a:extLst>
          </p:cNvPr>
          <p:cNvCxnSpPr/>
          <p:nvPr/>
        </p:nvCxnSpPr>
        <p:spPr>
          <a:xfrm>
            <a:off x="8367623" y="5354930"/>
            <a:ext cx="0" cy="72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C304ED2-E811-218B-E526-A204C0DB24CB}"/>
              </a:ext>
            </a:extLst>
          </p:cNvPr>
          <p:cNvCxnSpPr/>
          <p:nvPr/>
        </p:nvCxnSpPr>
        <p:spPr>
          <a:xfrm>
            <a:off x="9213011" y="5354930"/>
            <a:ext cx="1285336" cy="72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9EFCCE6-3128-C14C-8E44-1950D4B92F01}"/>
              </a:ext>
            </a:extLst>
          </p:cNvPr>
          <p:cNvCxnSpPr/>
          <p:nvPr/>
        </p:nvCxnSpPr>
        <p:spPr>
          <a:xfrm>
            <a:off x="8798943" y="5354930"/>
            <a:ext cx="862642" cy="72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F2B2AFC-009C-6110-35C0-53FA6DA7FBB8}"/>
              </a:ext>
            </a:extLst>
          </p:cNvPr>
          <p:cNvCxnSpPr/>
          <p:nvPr/>
        </p:nvCxnSpPr>
        <p:spPr>
          <a:xfrm flipH="1">
            <a:off x="9213011" y="5367069"/>
            <a:ext cx="448574" cy="714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582F52E-9123-7FAA-0A8D-E7B94390C1BE}"/>
              </a:ext>
            </a:extLst>
          </p:cNvPr>
          <p:cNvCxnSpPr/>
          <p:nvPr/>
        </p:nvCxnSpPr>
        <p:spPr>
          <a:xfrm flipH="1">
            <a:off x="8798943" y="5354930"/>
            <a:ext cx="1276710" cy="72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938423D-C066-700F-9222-119E11370C75}"/>
              </a:ext>
            </a:extLst>
          </p:cNvPr>
          <p:cNvCxnSpPr/>
          <p:nvPr/>
        </p:nvCxnSpPr>
        <p:spPr>
          <a:xfrm flipH="1">
            <a:off x="7919686" y="5354930"/>
            <a:ext cx="2578661" cy="72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2D0D33D-C345-4574-40C5-D69F5A6B748A}"/>
              </a:ext>
            </a:extLst>
          </p:cNvPr>
          <p:cNvCxnSpPr/>
          <p:nvPr/>
        </p:nvCxnSpPr>
        <p:spPr>
          <a:xfrm flipH="1">
            <a:off x="10075653" y="5354930"/>
            <a:ext cx="854015" cy="72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960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레지스터 초기화 없이 </a:t>
            </a:r>
            <a:r>
              <a:rPr lang="en-US" altLang="ko-KR" dirty="0"/>
              <a:t>G Function </a:t>
            </a:r>
            <a:r>
              <a:rPr lang="ko-KR" altLang="en-US" dirty="0"/>
              <a:t>구현 가능</a:t>
            </a:r>
            <a:endParaRPr lang="en-US" altLang="ko-KR" dirty="0"/>
          </a:p>
          <a:p>
            <a:pPr lvl="1"/>
            <a:r>
              <a:rPr lang="ko-KR" altLang="en-US" dirty="0"/>
              <a:t>레지스터에 계속 로드하고 저장하는 과정은 성능 저하를 일으킴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정렬된 레지스터에 맞춰 </a:t>
            </a:r>
            <a:r>
              <a:rPr lang="en-US" altLang="ko-KR" dirty="0"/>
              <a:t>m0-m3 </a:t>
            </a:r>
            <a:r>
              <a:rPr lang="ko-KR" altLang="en-US" dirty="0"/>
              <a:t>정렬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6470402-B1BB-BF14-769D-93F7A9FAF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903" y="3274105"/>
            <a:ext cx="4397068" cy="254498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826F704-CE52-C655-BFA3-2ABBDBB15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88" y="3429000"/>
            <a:ext cx="60452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33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2574</TotalTime>
  <Words>460</Words>
  <Application>Microsoft Office PowerPoint</Application>
  <PresentationFormat>와이드스크린</PresentationFormat>
  <Paragraphs>120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Cambria Math</vt:lpstr>
      <vt:lpstr>CryptoCraft 테마</vt:lpstr>
      <vt:lpstr>제목 테마</vt:lpstr>
      <vt:lpstr>SEED 병렬 구현</vt:lpstr>
      <vt:lpstr>SEED</vt:lpstr>
      <vt:lpstr>SEED</vt:lpstr>
      <vt:lpstr>SEED</vt:lpstr>
      <vt:lpstr>ARMv8</vt:lpstr>
      <vt:lpstr>구현 방법</vt:lpstr>
      <vt:lpstr>구현 방법</vt:lpstr>
      <vt:lpstr>구현 방법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송민호</cp:lastModifiedBy>
  <cp:revision>209</cp:revision>
  <dcterms:created xsi:type="dcterms:W3CDTF">2019-03-05T04:29:07Z</dcterms:created>
  <dcterms:modified xsi:type="dcterms:W3CDTF">2024-09-10T21:01:15Z</dcterms:modified>
</cp:coreProperties>
</file>