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9" r:id="rId2"/>
    <p:sldId id="314" r:id="rId3"/>
    <p:sldId id="323" r:id="rId4"/>
    <p:sldId id="329" r:id="rId5"/>
    <p:sldId id="326" r:id="rId6"/>
    <p:sldId id="325" r:id="rId7"/>
    <p:sldId id="328" r:id="rId8"/>
    <p:sldId id="330" r:id="rId9"/>
    <p:sldId id="331" r:id="rId10"/>
    <p:sldId id="332" r:id="rId11"/>
    <p:sldId id="33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1837"/>
  </p:normalViewPr>
  <p:slideViewPr>
    <p:cSldViewPr snapToGrid="0">
      <p:cViewPr varScale="1">
        <p:scale>
          <a:sx n="117" d="100"/>
          <a:sy n="117" d="100"/>
        </p:scale>
        <p:origin x="1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2025. 6. 8.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2025. 6. 8.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065ED-2AFD-D900-765E-1AEBBB2AA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99090D-13CC-3EED-D096-56F3E86C1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EDF685-0A35-EC0A-7FC0-695B2D865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F4E04-23A6-9BD3-337A-11FD0A4CC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6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101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모듈러</a:t>
            </a:r>
            <a:r>
              <a:rPr lang="ko-KR" altLang="en-US" dirty="0"/>
              <a:t> 역원 연산 기법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600" dirty="0"/>
              <a:t>https://</a:t>
            </a:r>
            <a:r>
              <a:rPr lang="en-US" altLang="ko-KR" sz="3600" dirty="0" err="1"/>
              <a:t>youtu.be</a:t>
            </a:r>
            <a:r>
              <a:rPr lang="en-US" altLang="ko-KR" sz="3600" dirty="0"/>
              <a:t>/</a:t>
            </a:r>
            <a:r>
              <a:rPr lang="en-US" altLang="ko-KR" sz="3600" dirty="0" err="1"/>
              <a:t>rhySIBWUwKs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82F76-F332-88AD-F385-AC7EFDD5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Kaliski’s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1DCE9CC-125E-16E5-FE4E-B5410D0B640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확장 유클리드 알고리즘과 유사한 원리를 따름 </a:t>
                </a:r>
                <a:endParaRPr kumimoji="1" lang="en-US" altLang="ko-KR" sz="2400" dirty="0"/>
              </a:p>
              <a:p>
                <a:r>
                  <a:rPr kumimoji="1" lang="ko-KR" altLang="en-US" sz="2400" dirty="0"/>
                  <a:t>유클리드 알고리즘 기반의 역원 계산을 바탕으로 다음 특징을 가짐</a:t>
                </a:r>
                <a:endParaRPr kumimoji="1" lang="en-US" altLang="ko-KR" sz="2400" dirty="0"/>
              </a:p>
              <a:p>
                <a:pPr lvl="1"/>
                <a:r>
                  <a:rPr kumimoji="1" lang="en-US" altLang="ko-KR" sz="2000" dirty="0"/>
                  <a:t>Binary </a:t>
                </a:r>
                <a:r>
                  <a:rPr kumimoji="1" lang="ko-KR" altLang="en-US" sz="2000" dirty="0"/>
                  <a:t>방식 </a:t>
                </a:r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짝수</a:t>
                </a:r>
                <a:r>
                  <a:rPr kumimoji="1" lang="en-US" altLang="ko-KR" sz="2000" dirty="0"/>
                  <a:t>/</a:t>
                </a:r>
                <a:r>
                  <a:rPr kumimoji="1" lang="ko-KR" altLang="en-US" sz="2000" dirty="0"/>
                  <a:t>홀수에 따라 분기</a:t>
                </a:r>
                <a:r>
                  <a:rPr kumimoji="1" lang="en-US" altLang="ko-KR" sz="2000" dirty="0"/>
                  <a:t>)</a:t>
                </a:r>
              </a:p>
              <a:p>
                <a:pPr lvl="1"/>
                <a:r>
                  <a:rPr kumimoji="1" lang="ko-KR" altLang="en-US" sz="2000" dirty="0"/>
                  <a:t>모든 연산을 덧셈</a:t>
                </a:r>
                <a:r>
                  <a:rPr kumimoji="1" lang="en-US" altLang="ko-KR" sz="2000" dirty="0"/>
                  <a:t>/</a:t>
                </a:r>
                <a:r>
                  <a:rPr kumimoji="1" lang="ko-KR" altLang="en-US" sz="2000" dirty="0"/>
                  <a:t>뺄셈</a:t>
                </a:r>
                <a:r>
                  <a:rPr kumimoji="1" lang="en-US" altLang="ko-KR" sz="2000" dirty="0"/>
                  <a:t>/</a:t>
                </a:r>
                <a:r>
                  <a:rPr kumimoji="1" lang="ko-KR" altLang="en-US" sz="2000" dirty="0"/>
                  <a:t>비트 </a:t>
                </a:r>
                <a:r>
                  <a:rPr kumimoji="1" lang="ko-KR" altLang="en-US" sz="2000" dirty="0" err="1"/>
                  <a:t>쉬프트</a:t>
                </a:r>
                <a:r>
                  <a:rPr kumimoji="1" lang="en-US" altLang="ko-KR" sz="2000" dirty="0"/>
                  <a:t>(2</a:t>
                </a:r>
                <a:r>
                  <a:rPr kumimoji="1" lang="ko-KR" altLang="en-US" sz="2000" dirty="0"/>
                  <a:t>로 나눔</a:t>
                </a:r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로 처리 </a:t>
                </a:r>
                <a:r>
                  <a:rPr kumimoji="1" lang="en-US" altLang="ko-KR" sz="2000" dirty="0">
                    <a:sym typeface="Wingdings" pitchFamily="2" charset="2"/>
                  </a:rPr>
                  <a:t> </a:t>
                </a:r>
                <a:r>
                  <a:rPr kumimoji="1" lang="ko-KR" altLang="en-US" sz="2000" dirty="0">
                    <a:sym typeface="Wingdings" pitchFamily="2" charset="2"/>
                  </a:rPr>
                  <a:t>곱셈보다 빨라 하드웨어 유리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lvl="1"/>
                <a:endParaRPr kumimoji="1" lang="en-US" altLang="ko-KR" sz="2000" dirty="0">
                  <a:sym typeface="Wingdings" pitchFamily="2" charset="2"/>
                </a:endParaRPr>
              </a:p>
              <a:p>
                <a:r>
                  <a:rPr kumimoji="1" lang="ko-KR" altLang="en-US" sz="2400" dirty="0">
                    <a:sym typeface="Wingdings" pitchFamily="2" charset="2"/>
                  </a:rPr>
                  <a:t>동작</a:t>
                </a:r>
                <a:endParaRPr kumimoji="1" lang="en-US" altLang="ko-KR" sz="2400" dirty="0">
                  <a:sym typeface="Wingdings" pitchFamily="2" charset="2"/>
                </a:endParaRPr>
              </a:p>
              <a:p>
                <a:pPr lvl="1"/>
                <a:r>
                  <a:rPr kumimoji="1" lang="ko-KR" altLang="en-US" sz="1800" dirty="0">
                    <a:sym typeface="Wingdings" pitchFamily="2" charset="2"/>
                  </a:rPr>
                  <a:t>짝수 분기</a:t>
                </a:r>
                <a:r>
                  <a:rPr kumimoji="1" lang="en-US" altLang="ko-KR" sz="1800" dirty="0">
                    <a:sym typeface="Wingdings" pitchFamily="2" charset="2"/>
                  </a:rPr>
                  <a:t>:</a:t>
                </a:r>
              </a:p>
              <a:p>
                <a:pPr lvl="2">
                  <a:buFontTx/>
                  <a:buChar char="-"/>
                </a:pPr>
                <a:r>
                  <a:rPr kumimoji="1" lang="en-US" altLang="ko-KR" sz="16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</m:oMath>
                </a14:m>
                <a:r>
                  <a:rPr kumimoji="1" lang="en-US" altLang="ko-KR" sz="1600" dirty="0">
                    <a:sym typeface="Wingdings" pitchFamily="2" charset="2"/>
                  </a:rPr>
                  <a:t> is even :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←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/2</m:t>
                    </m:r>
                  </m:oMath>
                </a14:m>
                <a:r>
                  <a:rPr kumimoji="1" lang="en-US" altLang="ko-KR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←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/2</m:t>
                    </m:r>
                  </m:oMath>
                </a14:m>
                <a:endParaRPr kumimoji="1" lang="en-US" altLang="ko-KR" sz="1600" dirty="0">
                  <a:sym typeface="Wingdings" pitchFamily="2" charset="2"/>
                </a:endParaRPr>
              </a:p>
              <a:p>
                <a:pPr lvl="2">
                  <a:buFontTx/>
                  <a:buChar char="-"/>
                </a:pPr>
                <a:r>
                  <a:rPr kumimoji="1" lang="en-US" altLang="ko-KR" sz="16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kumimoji="1" lang="en-US" altLang="ko-KR" sz="1600" dirty="0">
                    <a:sym typeface="Wingdings" pitchFamily="2" charset="2"/>
                  </a:rPr>
                  <a:t> is even :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←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/2</m:t>
                    </m:r>
                  </m:oMath>
                </a14:m>
                <a:r>
                  <a:rPr kumimoji="1" lang="en-US" altLang="ko-KR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𝑠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←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𝑠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/2</m:t>
                    </m:r>
                  </m:oMath>
                </a14:m>
                <a:endParaRPr kumimoji="1" lang="en-US" altLang="ko-KR" sz="1600" dirty="0">
                  <a:sym typeface="Wingdings" pitchFamily="2" charset="2"/>
                </a:endParaRPr>
              </a:p>
              <a:p>
                <a:pPr lvl="2">
                  <a:buFontTx/>
                  <a:buChar char="-"/>
                </a:pPr>
                <a:endParaRPr kumimoji="1" lang="en-US" altLang="ko-KR" sz="1600" dirty="0">
                  <a:sym typeface="Wingdings" pitchFamily="2" charset="2"/>
                </a:endParaRPr>
              </a:p>
              <a:p>
                <a:pPr lvl="1"/>
                <a:r>
                  <a:rPr kumimoji="1" lang="ko-KR" altLang="en-US" sz="1800" dirty="0">
                    <a:sym typeface="Wingdings" pitchFamily="2" charset="2"/>
                  </a:rPr>
                  <a:t>홀수 분기</a:t>
                </a:r>
                <a:endParaRPr kumimoji="1" lang="en-US" altLang="ko-KR" sz="1800" dirty="0">
                  <a:sym typeface="Wingdings" pitchFamily="2" charset="2"/>
                </a:endParaRPr>
              </a:p>
              <a:p>
                <a:pPr lvl="2">
                  <a:buFontTx/>
                  <a:buChar char="-"/>
                </a:pPr>
                <a:r>
                  <a:rPr kumimoji="1" lang="en-US" altLang="ko-KR" sz="16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kumimoji="1" lang="en-US" altLang="ko-KR" sz="1600" dirty="0">
                    <a:sym typeface="Wingdings" pitchFamily="2" charset="2"/>
                  </a:rPr>
                  <a:t> :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←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r>
                  <a:rPr kumimoji="1" lang="en-US" altLang="ko-KR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←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𝑠</m:t>
                    </m:r>
                  </m:oMath>
                </a14:m>
                <a:endParaRPr kumimoji="1" lang="en-US" altLang="ko-KR" sz="1600" dirty="0">
                  <a:sym typeface="Wingdings" pitchFamily="2" charset="2"/>
                </a:endParaRPr>
              </a:p>
              <a:p>
                <a:pPr lvl="2">
                  <a:buFontTx/>
                  <a:buChar char="-"/>
                </a:pPr>
                <a:r>
                  <a:rPr kumimoji="1" lang="en-US" altLang="ko-KR" sz="1600" dirty="0">
                    <a:sym typeface="Wingdings" pitchFamily="2" charset="2"/>
                  </a:rPr>
                  <a:t>Else: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←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</m:oMath>
                </a14:m>
                <a:r>
                  <a:rPr kumimoji="1" lang="en-US" altLang="ko-KR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𝑠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←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</m:oMath>
                </a14:m>
                <a:endParaRPr kumimoji="1" lang="en-US" altLang="ko-KR" sz="1600" dirty="0">
                  <a:sym typeface="Wingdings" pitchFamily="2" charset="2"/>
                </a:endParaRPr>
              </a:p>
              <a:p>
                <a:pPr lvl="1"/>
                <a:r>
                  <a:rPr kumimoji="1" lang="ko-KR" altLang="en-US" sz="1800" dirty="0">
                    <a:sym typeface="Wingdings" pitchFamily="2" charset="2"/>
                  </a:rPr>
                  <a:t>루프 종료</a:t>
                </a:r>
                <a:r>
                  <a:rPr kumimoji="1" lang="en-US" altLang="ko-KR" sz="1800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kumimoji="1" lang="en-US" altLang="ko-KR" sz="1800" dirty="0">
                    <a:sym typeface="Wingdings" pitchFamily="2" charset="2"/>
                  </a:rPr>
                  <a:t> </a:t>
                </a:r>
                <a:r>
                  <a:rPr kumimoji="1" lang="ko-KR" altLang="en-US" sz="1800" dirty="0">
                    <a:sym typeface="Wingdings" pitchFamily="2" charset="2"/>
                  </a:rPr>
                  <a:t>또는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endParaRPr kumimoji="1" lang="en-US" altLang="ko-KR" sz="1800" dirty="0">
                  <a:sym typeface="Wingdings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kumimoji="1" lang="en-US" altLang="ko-KR" sz="1400" dirty="0">
                    <a:sym typeface="Wingdings" pitchFamily="2" charset="2"/>
                  </a:rPr>
                  <a:t>: </a:t>
                </a:r>
                <a:r>
                  <a:rPr kumimoji="1" lang="ko-KR" altLang="en-US" sz="1400" dirty="0">
                    <a:sym typeface="Wingdings" pitchFamily="2" charset="2"/>
                  </a:rPr>
                  <a:t>역원이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𝑠</m:t>
                    </m:r>
                  </m:oMath>
                </a14:m>
                <a:r>
                  <a:rPr kumimoji="1" lang="ko-KR" altLang="en-US" sz="1400" dirty="0" err="1">
                    <a:sym typeface="Wingdings" pitchFamily="2" charset="2"/>
                  </a:rPr>
                  <a:t>에</a:t>
                </a:r>
                <a:r>
                  <a:rPr kumimoji="1" lang="ko-KR" altLang="en-US" sz="1400" dirty="0">
                    <a:sym typeface="Wingdings" pitchFamily="2" charset="2"/>
                  </a:rPr>
                  <a:t> 저장됨</a:t>
                </a:r>
                <a:r>
                  <a:rPr kumimoji="1" lang="en-US" altLang="ko-KR" sz="1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𝑠</m:t>
                    </m:r>
                  </m:oMath>
                </a14:m>
                <a:r>
                  <a:rPr kumimoji="1" lang="en-US" altLang="ko-KR" sz="1400" dirty="0">
                    <a:sym typeface="Wingdings" pitchFamily="2" charset="2"/>
                  </a:rPr>
                  <a:t> mod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kumimoji="1" lang="en-US" altLang="ko-KR" sz="1400" dirty="0">
                    <a:sym typeface="Wingdings" pitchFamily="2" charset="2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kumimoji="1" lang="en-US" altLang="ko-KR" sz="1400" dirty="0">
                    <a:sym typeface="Wingdings" pitchFamily="2" charset="2"/>
                  </a:rPr>
                  <a:t>: </a:t>
                </a:r>
                <a:r>
                  <a:rPr kumimoji="1" lang="ko-KR" altLang="en-US" sz="1400" dirty="0">
                    <a:sym typeface="Wingdings" pitchFamily="2" charset="2"/>
                  </a:rPr>
                  <a:t>역원이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</m:oMath>
                </a14:m>
                <a:r>
                  <a:rPr kumimoji="1" lang="ko-KR" altLang="en-US" sz="1400" dirty="0" err="1">
                    <a:sym typeface="Wingdings" pitchFamily="2" charset="2"/>
                  </a:rPr>
                  <a:t>에</a:t>
                </a:r>
                <a:r>
                  <a:rPr kumimoji="1" lang="ko-KR" altLang="en-US" sz="1400" dirty="0">
                    <a:sym typeface="Wingdings" pitchFamily="2" charset="2"/>
                  </a:rPr>
                  <a:t> 저장됨</a:t>
                </a:r>
                <a:r>
                  <a:rPr kumimoji="1" lang="en-US" altLang="ko-KR" sz="1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</m:oMath>
                </a14:m>
                <a:r>
                  <a:rPr kumimoji="1" lang="en-US" altLang="ko-KR" sz="1400" dirty="0">
                    <a:sym typeface="Wingdings" pitchFamily="2" charset="2"/>
                  </a:rPr>
                  <a:t> mod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kumimoji="1" lang="en-US" altLang="ko-KR" sz="1400" dirty="0">
                    <a:sym typeface="Wingdings" pitchFamily="2" charset="2"/>
                  </a:rPr>
                  <a:t> </a:t>
                </a:r>
              </a:p>
              <a:p>
                <a:pPr lvl="1"/>
                <a:endParaRPr kumimoji="1" lang="en-US" altLang="ko-KR" sz="1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1DCE9CC-125E-16E5-FE4E-B5410D0B6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19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216F3-C241-E32F-64C8-F1B2D5FF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Kaliski’s algorithm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05D5ADF-0881-EB92-58A7-9B4A906508D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소수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ko-KR" sz="2400" b="0" i="0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ko-KR" altLang="en-US" sz="2400" dirty="0"/>
                  <a:t>일 때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정수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kumimoji="1" lang="ko-KR" altLang="en-US" sz="2400" dirty="0"/>
                  <a:t>의 역원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pPr marL="0" indent="0">
                  <a:buNone/>
                </a:pPr>
                <a:r>
                  <a:rPr kumimoji="1" lang="en-US" altLang="ko-KR" sz="2400" dirty="0"/>
                  <a:t>1) </a:t>
                </a:r>
                <a:r>
                  <a:rPr kumimoji="1" lang="ko-KR" altLang="en-US" sz="2400" dirty="0"/>
                  <a:t>초기값 설정</a:t>
                </a:r>
                <a:endParaRPr kumimoji="1" lang="en-US" altLang="ko-KR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ko-KR" sz="22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ko-KR" sz="2200" dirty="0"/>
                  <a:t>: GCD </a:t>
                </a:r>
                <a:r>
                  <a:rPr kumimoji="1" lang="ko-KR" altLang="en-US" sz="2200" dirty="0"/>
                  <a:t>추적용</a:t>
                </a:r>
                <a:r>
                  <a:rPr kumimoji="1"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ko-KR" sz="22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ko-KR" sz="2200" dirty="0"/>
                  <a:t>: </a:t>
                </a:r>
                <a:r>
                  <a:rPr kumimoji="1" lang="ko-KR" altLang="en-US" sz="2200" dirty="0"/>
                  <a:t>계수</a:t>
                </a:r>
                <a:r>
                  <a:rPr kumimoji="1" lang="en-US" altLang="ko-KR" sz="2200" dirty="0"/>
                  <a:t> </a:t>
                </a:r>
                <a:r>
                  <a:rPr kumimoji="1" lang="ko-KR" altLang="en-US" sz="2200" dirty="0"/>
                  <a:t>추적용 </a:t>
                </a:r>
                <a:r>
                  <a:rPr lang="en-US" altLang="ko-KR" sz="2200" dirty="0"/>
                  <a:t>(</a:t>
                </a:r>
                <a:r>
                  <a:rPr lang="ko-KR" altLang="en-US" sz="2200" dirty="0"/>
                  <a:t>역원 계산 결과가 저장됨</a:t>
                </a:r>
                <a:r>
                  <a:rPr lang="en-US" altLang="ko-KR" sz="2200" dirty="0"/>
                  <a:t>)</a:t>
                </a:r>
                <a:endParaRPr kumimoji="1" lang="en-US" altLang="ko-KR" sz="2200" dirty="0"/>
              </a:p>
              <a:p>
                <a:pPr marL="457200" lvl="1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05D5ADF-0881-EB92-58A7-9B4A906508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8255DDD-D941-2517-008E-0DDAD9246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750907"/>
                  </p:ext>
                </p:extLst>
              </p:nvPr>
            </p:nvGraphicFramePr>
            <p:xfrm>
              <a:off x="2431440" y="3429000"/>
              <a:ext cx="7329120" cy="2752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767">
                      <a:extLst>
                        <a:ext uri="{9D8B030D-6E8A-4147-A177-3AD203B41FA5}">
                          <a16:colId xmlns:a16="http://schemas.microsoft.com/office/drawing/2014/main" val="3066509931"/>
                        </a:ext>
                      </a:extLst>
                    </a:gridCol>
                    <a:gridCol w="2119451">
                      <a:extLst>
                        <a:ext uri="{9D8B030D-6E8A-4147-A177-3AD203B41FA5}">
                          <a16:colId xmlns:a16="http://schemas.microsoft.com/office/drawing/2014/main" val="60325679"/>
                        </a:ext>
                      </a:extLst>
                    </a:gridCol>
                    <a:gridCol w="2119451">
                      <a:extLst>
                        <a:ext uri="{9D8B030D-6E8A-4147-A177-3AD203B41FA5}">
                          <a16:colId xmlns:a16="http://schemas.microsoft.com/office/drawing/2014/main" val="2350354472"/>
                        </a:ext>
                      </a:extLst>
                    </a:gridCol>
                    <a:gridCol w="2119451">
                      <a:extLst>
                        <a:ext uri="{9D8B030D-6E8A-4147-A177-3AD203B41FA5}">
                          <a16:colId xmlns:a16="http://schemas.microsoft.com/office/drawing/2014/main" val="4101723980"/>
                        </a:ext>
                      </a:extLst>
                    </a:gridCol>
                  </a:tblGrid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단계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조건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연산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결과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556690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짝수</a:t>
                          </a:r>
                          <a:r>
                            <a:rPr lang="en-US" altLang="ko-KR" sz="1400" dirty="0"/>
                            <a:t>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←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/2</m:t>
                              </m:r>
                            </m:oMath>
                          </a14:m>
                          <a:r>
                            <a:rPr kumimoji="1" lang="en-US" altLang="ko-KR" sz="1400" dirty="0">
                              <a:sym typeface="Wingdings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←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/2</m:t>
                              </m:r>
                            </m:oMath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𝑢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=2,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r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1176118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짝수</a:t>
                          </a:r>
                          <a:r>
                            <a:rPr lang="en-US" altLang="ko-KR" sz="1400" dirty="0"/>
                            <a:t>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←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/2</m:t>
                              </m:r>
                            </m:oMath>
                          </a14:m>
                          <a:r>
                            <a:rPr kumimoji="1" lang="en-US" altLang="ko-KR" sz="1400" dirty="0">
                              <a:sym typeface="Wingdings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←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/2</m:t>
                              </m:r>
                            </m:oMath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𝑢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=1,</m:t>
                                </m:r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𝑟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2149895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홀수</a:t>
                          </a:r>
                          <a:r>
                            <a:rPr lang="en-US" altLang="ko-KR" sz="1400" dirty="0"/>
                            <a:t>),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 ←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</m:oMath>
                          </a14:m>
                          <a:r>
                            <a:rPr kumimoji="1" lang="en-US" altLang="ko-KR" sz="1400" dirty="0">
                              <a:sym typeface="Wingdings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←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𝑠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</m:oMath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𝑣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=6,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𝑠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=−2</m:t>
                                </m:r>
                              </m:oMath>
                            </m:oMathPara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2745879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짝수</a:t>
                          </a:r>
                          <a:r>
                            <a:rPr lang="en-US" altLang="ko-KR" sz="1400" dirty="0"/>
                            <a:t>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 ←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/2</m:t>
                              </m:r>
                            </m:oMath>
                          </a14:m>
                          <a:r>
                            <a:rPr kumimoji="1" lang="en-US" altLang="ko-KR" sz="1400" dirty="0">
                              <a:sym typeface="Wingdings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←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/2</m:t>
                              </m:r>
                            </m:oMath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𝑣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=3,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𝑠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0845007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홀수</a:t>
                          </a:r>
                          <a:r>
                            <a:rPr lang="en-US" altLang="ko-KR" sz="1400" dirty="0"/>
                            <a:t>),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 ←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</m:oMath>
                          </a14:m>
                          <a:r>
                            <a:rPr kumimoji="1" lang="en-US" altLang="ko-KR" sz="1400" dirty="0">
                              <a:sym typeface="Wingdings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←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𝑠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</m:oMath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𝑣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=2,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𝑠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487921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짝수</a:t>
                          </a:r>
                          <a:r>
                            <a:rPr lang="en-US" altLang="ko-KR" sz="1400" dirty="0"/>
                            <a:t>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 ←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/2</m:t>
                              </m:r>
                            </m:oMath>
                          </a14:m>
                          <a:r>
                            <a:rPr kumimoji="1" lang="en-US" altLang="ko-KR" sz="1400" dirty="0">
                              <a:sym typeface="Wingdings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←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/2</m:t>
                              </m:r>
                            </m:oMath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𝑣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=1,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𝑠</m:t>
                                </m:r>
                                <m:r>
                                  <a:rPr kumimoji="1" lang="en-US" altLang="ko-KR" sz="14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4713164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←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𝑢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𝑣</m:t>
                              </m:r>
                            </m:oMath>
                          </a14:m>
                          <a:r>
                            <a:rPr kumimoji="1" lang="en-US" altLang="ko-KR" sz="1400" dirty="0">
                              <a:sym typeface="Wingdings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←</m:t>
                              </m:r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𝑟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𝑠</m:t>
                              </m:r>
                            </m:oMath>
                          </a14:m>
                          <a:endParaRPr kumimoji="1" lang="en-US" altLang="ko-KR" sz="1400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1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𝒖</m:t>
                                </m:r>
                                <m:r>
                                  <a:rPr kumimoji="1" lang="en-US" altLang="ko-KR" sz="1400" b="1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</m:t>
                                </m:r>
                                <m:r>
                                  <a:rPr kumimoji="1" lang="en-US" altLang="ko-KR" sz="1400" b="1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𝟎</m:t>
                                </m:r>
                                <m:r>
                                  <a:rPr kumimoji="1" lang="en-US" altLang="ko-KR" sz="1400" b="1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,</m:t>
                                </m:r>
                                <m:r>
                                  <a:rPr kumimoji="1"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𝒓</m:t>
                                </m:r>
                                <m:r>
                                  <a:rPr kumimoji="1" lang="en-US" altLang="ko-KR" sz="1400" b="1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=</m:t>
                                </m:r>
                                <m:r>
                                  <a:rPr kumimoji="1" lang="en-US" altLang="ko-KR" sz="1400" b="1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ko-KR" sz="1400" b="1" dirty="0"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53347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8255DDD-D941-2517-008E-0DDAD9246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750907"/>
                  </p:ext>
                </p:extLst>
              </p:nvPr>
            </p:nvGraphicFramePr>
            <p:xfrm>
              <a:off x="2431440" y="3429000"/>
              <a:ext cx="7329120" cy="2752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767">
                      <a:extLst>
                        <a:ext uri="{9D8B030D-6E8A-4147-A177-3AD203B41FA5}">
                          <a16:colId xmlns:a16="http://schemas.microsoft.com/office/drawing/2014/main" val="3066509931"/>
                        </a:ext>
                      </a:extLst>
                    </a:gridCol>
                    <a:gridCol w="2119451">
                      <a:extLst>
                        <a:ext uri="{9D8B030D-6E8A-4147-A177-3AD203B41FA5}">
                          <a16:colId xmlns:a16="http://schemas.microsoft.com/office/drawing/2014/main" val="60325679"/>
                        </a:ext>
                      </a:extLst>
                    </a:gridCol>
                    <a:gridCol w="2119451">
                      <a:extLst>
                        <a:ext uri="{9D8B030D-6E8A-4147-A177-3AD203B41FA5}">
                          <a16:colId xmlns:a16="http://schemas.microsoft.com/office/drawing/2014/main" val="2350354472"/>
                        </a:ext>
                      </a:extLst>
                    </a:gridCol>
                    <a:gridCol w="2119451">
                      <a:extLst>
                        <a:ext uri="{9D8B030D-6E8A-4147-A177-3AD203B41FA5}">
                          <a16:colId xmlns:a16="http://schemas.microsoft.com/office/drawing/2014/main" val="4101723980"/>
                        </a:ext>
                      </a:extLst>
                    </a:gridCol>
                  </a:tblGrid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단계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조건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연산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결과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9556690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707" t="-103704" r="-201198" b="-6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6707" t="-103704" r="-101198" b="-6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6707" t="-103704" r="-1198" b="-6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1176118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707" t="-203704" r="-201198" b="-5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6707" t="-203704" r="-101198" b="-5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6707" t="-203704" r="-1198" b="-5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2149895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707" t="-292857" r="-20119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6707" t="-292857" r="-10119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6707" t="-292857" r="-1198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45879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707" t="-407407" r="-201198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6707" t="-407407" r="-101198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6707" t="-407407" r="-1198" b="-3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45007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707" t="-507407" r="-201198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6707" t="-507407" r="-101198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6707" t="-507407" r="-1198" b="-2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487921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707" t="-607407" r="-201198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6707" t="-607407" r="-101198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6707" t="-607407" r="-1198" b="-1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713164"/>
                      </a:ext>
                    </a:extLst>
                  </a:tr>
                  <a:tr h="344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707" t="-707407" r="-201198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6707" t="-707407" r="-101198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6707" t="-707407" r="-1198" b="-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3347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579F75-4926-97D8-22CE-6B4A9E1065D8}"/>
              </a:ext>
            </a:extLst>
          </p:cNvPr>
          <p:cNvSpPr txBox="1"/>
          <p:nvPr/>
        </p:nvSpPr>
        <p:spPr>
          <a:xfrm>
            <a:off x="9760560" y="5755710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종료 조건</a:t>
            </a:r>
            <a:r>
              <a:rPr kumimoji="1" lang="en-US" altLang="ko-KR" sz="1400" dirty="0"/>
              <a:t>: u=0 </a:t>
            </a:r>
          </a:p>
          <a:p>
            <a:r>
              <a:rPr kumimoji="1" lang="ko-KR" altLang="en-US" sz="1400" dirty="0"/>
              <a:t>역원</a:t>
            </a:r>
            <a:r>
              <a:rPr kumimoji="1" lang="en-US" altLang="ko-KR" sz="1400"/>
              <a:t>(r)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= 2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75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9B4B-ABFC-9523-4566-8E2259CB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Fermat’s Little Theorem (FLT)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14D14B-7EF1-70C1-4915-A7D7837474A1}"/>
                  </a:ext>
                </a:extLst>
              </p:cNvPr>
              <p:cNvSpPr txBox="1"/>
              <p:nvPr/>
            </p:nvSpPr>
            <p:spPr>
              <a:xfrm>
                <a:off x="411920" y="1153459"/>
                <a:ext cx="11368160" cy="4782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" altLang="ko-KR" sz="2400" b="1" dirty="0"/>
                  <a:t>Fermat's Little Theorem (</a:t>
                </a:r>
                <a:r>
                  <a:rPr kumimoji="1" lang="ko-KR" altLang="en-US" sz="2400" b="1" dirty="0" err="1"/>
                  <a:t>페르마의</a:t>
                </a:r>
                <a:r>
                  <a:rPr kumimoji="1" lang="ko-KR" altLang="en-US" sz="2400" b="1" dirty="0"/>
                  <a:t> </a:t>
                </a:r>
                <a:r>
                  <a:rPr kumimoji="1" lang="ko-KR" altLang="en-US" sz="2400" b="1" dirty="0" err="1"/>
                  <a:t>소정리</a:t>
                </a:r>
                <a:r>
                  <a:rPr kumimoji="1" lang="en-US" altLang="ko-KR" sz="2400" b="1" dirty="0"/>
                  <a:t>, </a:t>
                </a:r>
                <a:r>
                  <a:rPr kumimoji="1" lang="en" altLang="ko-KR" sz="2400" b="1" dirty="0"/>
                  <a:t>FLT)</a:t>
                </a:r>
              </a:p>
              <a:p>
                <a:pPr marL="742950" lvl="1" indent="-285750">
                  <a:buFontTx/>
                  <a:buChar char="-"/>
                </a:pPr>
                <a:r>
                  <a:rPr kumimoji="1" lang="en" altLang="ko-KR" sz="2000" dirty="0"/>
                  <a:t>RSA, ECC</a:t>
                </a:r>
                <a:r>
                  <a:rPr kumimoji="1" lang="ko-KR" altLang="en-US" sz="2000" dirty="0"/>
                  <a:t> 등에서 역원 계산과 </a:t>
                </a:r>
                <a:r>
                  <a:rPr kumimoji="1" lang="ko-KR" altLang="en-US" sz="2000" dirty="0" err="1"/>
                  <a:t>모듈러</a:t>
                </a:r>
                <a:r>
                  <a:rPr kumimoji="1" lang="ko-KR" altLang="en-US" sz="2000" dirty="0"/>
                  <a:t> 연산 최적화에 사용됨</a:t>
                </a:r>
                <a:endParaRPr kumimoji="1" lang="en-US" altLang="ko-KR" sz="2000" dirty="0"/>
              </a:p>
              <a:p>
                <a:pPr marL="742950" lvl="1" indent="-285750">
                  <a:buFontTx/>
                  <a:buChar char="-"/>
                </a:pPr>
                <a:r>
                  <a:rPr kumimoji="1" lang="ko-KR" altLang="en-US" sz="2000" dirty="0"/>
                  <a:t>정수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ko-KR" altLang="en-US" sz="2000" dirty="0"/>
                  <a:t>의 역원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dirty="0" err="1"/>
                  <a:t>구하는건</a:t>
                </a:r>
                <a:r>
                  <a:rPr kumimoji="1" lang="ko-KR" altLang="en-US" sz="2000" dirty="0"/>
                  <a:t> 어려움</a:t>
                </a:r>
                <a:endParaRPr kumimoji="1" lang="en-US" altLang="ko-KR" sz="2000" dirty="0"/>
              </a:p>
              <a:p>
                <a:pPr marL="742950" lvl="1" indent="-285750">
                  <a:buFontTx/>
                  <a:buChar char="-"/>
                </a:pPr>
                <a:r>
                  <a:rPr kumimoji="1" lang="en-US" altLang="ko-KR" sz="2000" dirty="0"/>
                  <a:t>FLT(</a:t>
                </a:r>
                <a:r>
                  <a:rPr kumimoji="1" lang="ko-KR" altLang="en-US" sz="2000" dirty="0"/>
                  <a:t>페르마 </a:t>
                </a:r>
                <a:r>
                  <a:rPr kumimoji="1" lang="ko-KR" altLang="en-US" sz="2000" dirty="0" err="1"/>
                  <a:t>소정리</a:t>
                </a:r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사용하면 쉽게 연산 가능</a:t>
                </a:r>
                <a:endParaRPr kumimoji="1" lang="en-US" altLang="ko-KR" sz="2000" dirty="0"/>
              </a:p>
              <a:p>
                <a:pPr marL="742950" lvl="1" indent="-285750">
                  <a:buFontTx/>
                  <a:buChar char="-"/>
                </a:pPr>
                <a:endParaRPr kumimoji="1" lang="en-US" altLang="ko-KR" sz="2000" dirty="0"/>
              </a:p>
              <a:p>
                <a:pPr marL="742950" lvl="1" indent="-285750">
                  <a:buFontTx/>
                  <a:buChar char="-"/>
                </a:pPr>
                <a:r>
                  <a:rPr kumimoji="1" lang="en-US" altLang="ko-KR" sz="2000" dirty="0"/>
                  <a:t>FLT(</a:t>
                </a:r>
                <a:r>
                  <a:rPr kumimoji="1" lang="ko-KR" altLang="en-US" sz="2000" dirty="0"/>
                  <a:t>페르마 </a:t>
                </a:r>
                <a:r>
                  <a:rPr kumimoji="1" lang="ko-KR" altLang="en-US" sz="2000" dirty="0" err="1"/>
                  <a:t>소정리</a:t>
                </a:r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는 정수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kumimoji="1" lang="ko-KR" altLang="en-US" sz="2000" dirty="0"/>
                  <a:t> 소수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 err="1"/>
                  <a:t>에</a:t>
                </a:r>
                <a:r>
                  <a:rPr kumimoji="1" lang="ko-KR" altLang="en-US" sz="2000" dirty="0"/>
                  <a:t> 대해 다음과 같은 관계를 만족</a:t>
                </a:r>
                <a:r>
                  <a:rPr kumimoji="1" lang="en-US" altLang="ko-KR" sz="2000" dirty="0"/>
                  <a:t>:</a:t>
                </a:r>
              </a:p>
              <a:p>
                <a:pPr marL="742950" lvl="1" indent="-285750">
                  <a:buFontTx/>
                  <a:buChar char="-"/>
                </a:pP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pPr marL="742950" lvl="1" indent="-285750">
                  <a:buFontTx/>
                  <a:buChar char="-"/>
                </a:pPr>
                <a:endParaRPr kumimoji="1" lang="en-US" altLang="ko-KR" sz="2000" dirty="0"/>
              </a:p>
              <a:p>
                <a:pPr marL="742950" lvl="1" indent="-285750">
                  <a:buFontTx/>
                  <a:buChar char="-"/>
                </a:pPr>
                <a:r>
                  <a:rPr kumimoji="1" lang="ko-KR" altLang="en-US" sz="2000" dirty="0"/>
                  <a:t>소수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ko-KR" altLang="en-US" sz="2000" dirty="0"/>
                  <a:t>로 나눌</a:t>
                </a:r>
                <a:r>
                  <a:rPr kumimoji="1" lang="en-US" altLang="ko-KR" sz="2000"/>
                  <a:t> </a:t>
                </a:r>
                <a:r>
                  <a:rPr kumimoji="1" lang="ko-KR" altLang="en-US" sz="2000"/>
                  <a:t>수 </a:t>
                </a:r>
                <a:r>
                  <a:rPr kumimoji="1" lang="ko-KR" altLang="en-US" sz="2000" dirty="0"/>
                  <a:t>없는 정수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대해</m:t>
                    </m:r>
                    <m: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ko-KR" altLang="en-US" sz="2000" dirty="0"/>
                  <a:t>로 나눈 나머지는 항상 </a:t>
                </a:r>
                <a:r>
                  <a:rPr kumimoji="1" lang="en-US" altLang="ko-KR" sz="2000" dirty="0"/>
                  <a:t>1</a:t>
                </a:r>
              </a:p>
              <a:p>
                <a:pPr marL="742950" lvl="1" indent="-285750">
                  <a:buFontTx/>
                  <a:buChar char="-"/>
                </a:pPr>
                <a:r>
                  <a:rPr kumimoji="1" lang="ko-KR" altLang="en-US" sz="2000" dirty="0"/>
                  <a:t>이를 응용하여 역원 계산에 사용할 수 있음</a:t>
                </a:r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즉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양 변에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/>
                  <a:t>을 곱함</a:t>
                </a:r>
                <a:r>
                  <a:rPr kumimoji="1" lang="en-US" altLang="ko-KR" sz="2000" dirty="0"/>
                  <a:t>)</a:t>
                </a:r>
              </a:p>
              <a:p>
                <a:pPr marL="742950" lvl="1" indent="-285750">
                  <a:buFontTx/>
                  <a:buChar char="-"/>
                </a:pPr>
                <a:endParaRPr kumimoji="1" lang="en-US" altLang="ko-KR" sz="2000" dirty="0"/>
              </a:p>
              <a:p>
                <a:pPr marL="742950" lvl="1" indent="-285750">
                  <a:buFontTx/>
                  <a:buChar char="-"/>
                </a:pPr>
                <a:endParaRPr kumimoji="1" lang="en-US" altLang="ko-KR" sz="2000" dirty="0"/>
              </a:p>
              <a:p>
                <a:pPr marL="742950" lvl="1" indent="-285750">
                  <a:buFontTx/>
                  <a:buChar char="-"/>
                </a:pPr>
                <a:endParaRPr kumimoji="1" lang="en-US" altLang="ko-KR" sz="2000" dirty="0"/>
              </a:p>
              <a:p>
                <a:pPr marL="742950" lvl="1" indent="-285750">
                  <a:buFontTx/>
                  <a:buChar char="-"/>
                </a:pPr>
                <a:endParaRPr kumimoji="1" lang="en-US" altLang="ko-K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14D14B-7EF1-70C1-4915-A7D783747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153459"/>
                <a:ext cx="11368160" cy="4782207"/>
              </a:xfrm>
              <a:prstGeom prst="rect">
                <a:avLst/>
              </a:prstGeom>
              <a:blipFill>
                <a:blip r:embed="rId2"/>
                <a:stretch>
                  <a:fillRect l="-781" t="-13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2A88DE6-390F-2121-3510-46DE233B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371" y="4875238"/>
            <a:ext cx="2476625" cy="4025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14EEB-F0C5-BCA2-069C-11845A6BB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168" y="3216114"/>
            <a:ext cx="2421516" cy="424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0C2837-274B-328C-D86F-8944F23613C9}"/>
                  </a:ext>
                </a:extLst>
              </p:cNvPr>
              <p:cNvSpPr txBox="1"/>
              <p:nvPr/>
            </p:nvSpPr>
            <p:spPr>
              <a:xfrm>
                <a:off x="6053129" y="3222170"/>
                <a:ext cx="428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800" dirty="0"/>
                  <a:t>ex)</a:t>
                </a:r>
                <a:r>
                  <a:rPr kumimoji="1"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ko-KR" sz="1800" dirty="0"/>
                  <a:t>=3,</a:t>
                </a:r>
                <a:r>
                  <a:rPr kumimoji="1"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800" dirty="0"/>
                  <a:t>=7</a:t>
                </a:r>
                <a:r>
                  <a:rPr kumimoji="1" lang="ko-KR" altLang="en-US" sz="1800" dirty="0"/>
                  <a:t> 이면</a:t>
                </a:r>
                <a:r>
                  <a:rPr kumimoji="1" lang="en-US" altLang="ko-KR" sz="1800" dirty="0"/>
                  <a:t>,</a:t>
                </a:r>
                <a:r>
                  <a:rPr kumimoji="1" lang="ko-KR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=729</m:t>
                    </m:r>
                    <m:r>
                      <a:rPr kumimoji="1"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180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 7=1</m:t>
                    </m:r>
                  </m:oMath>
                </a14:m>
                <a:endParaRPr kumimoji="1" lang="en-US" altLang="ko-KR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0C2837-274B-328C-D86F-8944F2361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129" y="3222170"/>
                <a:ext cx="4287692" cy="369332"/>
              </a:xfrm>
              <a:prstGeom prst="rect">
                <a:avLst/>
              </a:prstGeom>
              <a:blipFill>
                <a:blip r:embed="rId5"/>
                <a:stretch>
                  <a:fillRect l="-1180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69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5D43B-74F9-FD00-C746-80DC347E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Fermat’s Little Theorem (FLT)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20CCFC-294D-E22B-27BC-B8A1965157EF}"/>
                  </a:ext>
                </a:extLst>
              </p:cNvPr>
              <p:cNvSpPr txBox="1"/>
              <p:nvPr/>
            </p:nvSpPr>
            <p:spPr>
              <a:xfrm>
                <a:off x="411920" y="1153459"/>
                <a:ext cx="11368160" cy="4714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소수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dirty="0"/>
                  <a:t>=7 </a:t>
                </a:r>
                <a:r>
                  <a:rPr kumimoji="1" lang="ko-KR" altLang="en-US" sz="2000" dirty="0"/>
                  <a:t>일 때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정수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kumimoji="1" lang="ko-KR" altLang="en-US" sz="2000" dirty="0"/>
                  <a:t>의 역원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pPr marL="457200" indent="-457200">
                  <a:buAutoNum type="arabicParenR"/>
                </a:pPr>
                <a:r>
                  <a:rPr kumimoji="1" lang="en-US" altLang="ko-KR" sz="2000" dirty="0"/>
                  <a:t>FTL</a:t>
                </a:r>
                <a:r>
                  <a:rPr kumimoji="1" lang="ko-KR" altLang="en-US" sz="2000" dirty="0"/>
                  <a:t> 공식에 따라 값 대입</a:t>
                </a:r>
                <a:endParaRPr kumimoji="1" lang="en-US" altLang="ko-KR" sz="2000" dirty="0"/>
              </a:p>
              <a:p>
                <a:pPr marL="457200" indent="-457200">
                  <a:buAutoNum type="arabicParenR"/>
                </a:pPr>
                <a:endParaRPr kumimoji="1" lang="en-US" altLang="ko-KR" sz="2000" dirty="0"/>
              </a:p>
              <a:p>
                <a:pPr marL="457200" indent="-457200">
                  <a:buAutoNum type="arabicParenR"/>
                </a:pPr>
                <a:endParaRPr kumimoji="1" lang="en-US" altLang="ko-KR" sz="2000" dirty="0"/>
              </a:p>
              <a:p>
                <a:pPr marL="457200" indent="-457200">
                  <a:buAutoNum type="arabicParenR" startAt="2"/>
                </a:pPr>
                <a:r>
                  <a:rPr kumimoji="1" lang="ko-KR" altLang="en-US" sz="2000" dirty="0"/>
                  <a:t>연산</a:t>
                </a:r>
                <a:endParaRPr kumimoji="1"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1024 </m:t>
                      </m:r>
                      <m:d>
                        <m:d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kumimoji="1" lang="en-US" altLang="ko-KR" sz="20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(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7)</m:t>
                      </m:r>
                    </m:oMath>
                  </m:oMathPara>
                </a14:m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pPr marL="457200" indent="-457200">
                  <a:buAutoNum type="arabicParenR" startAt="3"/>
                </a:pPr>
                <a:r>
                  <a:rPr kumimoji="1" lang="ko-KR" altLang="en-US" sz="2000" dirty="0"/>
                  <a:t>결과 및 검산</a:t>
                </a:r>
                <a:endParaRPr kumimoji="1" lang="en-US" altLang="ko-KR" sz="2000" dirty="0"/>
              </a:p>
              <a:p>
                <a:pPr algn="ctr"/>
                <a:r>
                  <a:rPr kumimoji="1" lang="ko-KR" altLang="en-US" sz="2000" dirty="0"/>
                  <a:t>결</a:t>
                </a:r>
                <a14:m>
                  <m:oMath xmlns:m="http://schemas.openxmlformats.org/officeDocument/2006/math"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과</m:t>
                    </m:r>
                    <m:r>
                      <a:rPr kumimoji="1" lang="ko-KR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7</m:t>
                        </m:r>
                      </m:e>
                    </m:d>
                  </m:oMath>
                </a14:m>
                <a:endParaRPr kumimoji="1" lang="en-US" altLang="ko-KR" sz="2000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kumimoji="1" lang="ko-KR" altLang="en-US" sz="2000" dirty="0"/>
                  <a:t>검산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×2=8≡1</m:t>
                    </m:r>
                    <m:r>
                      <a:rPr kumimoji="1" lang="ko-KR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7</m:t>
                        </m:r>
                      </m:e>
                    </m:d>
                  </m:oMath>
                </a14:m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pPr marL="457200" indent="-457200">
                  <a:buAutoNum type="arabicParenR"/>
                </a:pPr>
                <a:endParaRPr kumimoji="1" lang="en-US" altLang="ko-K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20CCFC-294D-E22B-27BC-B8A19651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153459"/>
                <a:ext cx="11368160" cy="4714817"/>
              </a:xfrm>
              <a:prstGeom prst="rect">
                <a:avLst/>
              </a:prstGeom>
              <a:blipFill>
                <a:blip r:embed="rId2"/>
                <a:stretch>
                  <a:fillRect l="-446" t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B35EFD1-3AEE-4524-FE93-DDAB5A7A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53" y="2203237"/>
            <a:ext cx="2481729" cy="426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B80A1-5CF9-93D1-E903-197426019CA0}"/>
              </a:ext>
            </a:extLst>
          </p:cNvPr>
          <p:cNvSpPr txBox="1"/>
          <p:nvPr/>
        </p:nvSpPr>
        <p:spPr>
          <a:xfrm>
            <a:off x="3890682" y="22608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=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AFD0C9-BA72-3018-6622-1A6DD1806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18" y="2205805"/>
            <a:ext cx="2223978" cy="4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8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6083-77DB-4E1A-A5CB-A835F2BA2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842D5-A877-A20F-13EB-F60D44DC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Fermat’s Little Theorem</a:t>
            </a:r>
            <a:r>
              <a:rPr kumimoji="1" lang="en-US" altLang="ko-KR" dirty="0"/>
              <a:t> </a:t>
            </a:r>
            <a:r>
              <a:rPr kumimoji="1" lang="en" altLang="ko-KR" dirty="0"/>
              <a:t>(FLT) </a:t>
            </a:r>
            <a:r>
              <a:rPr kumimoji="1" lang="ko-KR" altLang="en-US" dirty="0"/>
              <a:t>응용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F088776-800B-76B5-0C23-C877E29F15B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569982" cy="5603875"/>
              </a:xfrm>
            </p:spPr>
            <p:txBody>
              <a:bodyPr/>
              <a:lstStyle/>
              <a:p>
                <a:r>
                  <a:rPr kumimoji="1" lang="en-US" altLang="ko-KR" dirty="0"/>
                  <a:t>RSA</a:t>
                </a:r>
              </a:p>
              <a:p>
                <a:pPr>
                  <a:buFontTx/>
                  <a:buChar char="-"/>
                </a:pPr>
                <a:r>
                  <a:rPr kumimoji="1" lang="en-US" altLang="ko-KR" sz="2200" dirty="0"/>
                  <a:t>RSA</a:t>
                </a:r>
                <a:r>
                  <a:rPr kumimoji="1" lang="ko-KR" altLang="en-US" sz="2200" dirty="0"/>
                  <a:t>에서 개인키 </a:t>
                </a:r>
                <a14:m>
                  <m:oMath xmlns:m="http://schemas.openxmlformats.org/officeDocument/2006/math"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ko-KR" altLang="en-US" sz="2200" dirty="0"/>
                  <a:t>는 공개지수 </a:t>
                </a:r>
                <a14:m>
                  <m:oMath xmlns:m="http://schemas.openxmlformats.org/officeDocument/2006/math"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ko-KR" altLang="en-US" sz="2200" dirty="0" err="1"/>
                  <a:t>에</a:t>
                </a:r>
                <a:r>
                  <a:rPr kumimoji="1" lang="ko-KR" altLang="en-US" sz="2200" dirty="0"/>
                  <a:t> 대해 다음과 같이 계산됨</a:t>
                </a:r>
                <a:endParaRPr kumimoji="1" lang="en-US" altLang="ko-KR" sz="2200" dirty="0"/>
              </a:p>
              <a:p>
                <a:pPr>
                  <a:buFontTx/>
                  <a:buChar char="-"/>
                </a:pPr>
                <a:endParaRPr kumimoji="1" lang="en-US" altLang="ko-KR" sz="2200" dirty="0"/>
              </a:p>
              <a:p>
                <a:pPr marL="0" indent="0">
                  <a:buNone/>
                </a:pPr>
                <a:endParaRPr kumimoji="1" lang="en-US" altLang="ko-KR" sz="2200" dirty="0"/>
              </a:p>
              <a:p>
                <a:pPr>
                  <a:buFontTx/>
                  <a:buChar char="-"/>
                </a:pPr>
                <a:r>
                  <a:rPr kumimoji="1" lang="ko-KR" altLang="en-US" sz="2200" dirty="0"/>
                  <a:t>즉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개인키 </a:t>
                </a:r>
                <a14:m>
                  <m:oMath xmlns:m="http://schemas.openxmlformats.org/officeDocument/2006/math"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ko-KR" altLang="en-US" sz="2200" dirty="0"/>
                  <a:t>는 공개지수 </a:t>
                </a:r>
                <a14:m>
                  <m:oMath xmlns:m="http://schemas.openxmlformats.org/officeDocument/2006/math">
                    <m:r>
                      <a:rPr kumimoji="1" lang="en-US" altLang="ko-KR" sz="22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ko-KR" altLang="en-US" sz="2200" dirty="0"/>
                  <a:t>의 </a:t>
                </a:r>
                <a:r>
                  <a:rPr kumimoji="1" lang="ko-KR" altLang="en-US" sz="2200" dirty="0" err="1"/>
                  <a:t>모듈러</a:t>
                </a:r>
                <a:r>
                  <a:rPr kumimoji="1" lang="ko-KR" altLang="en-US" sz="2200" dirty="0"/>
                  <a:t> 역원임</a:t>
                </a:r>
                <a:endParaRPr kumimoji="1" lang="en-US" altLang="ko-KR" sz="22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2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sz="2200" dirty="0"/>
                  <a:t> mod </a:t>
                </a:r>
                <a14:m>
                  <m:oMath xmlns:m="http://schemas.openxmlformats.org/officeDocument/2006/math">
                    <m:r>
                      <a:rPr kumimoji="1" lang="ko-KR" altLang="en-US" sz="22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ko-KR" sz="2200" dirty="0"/>
              </a:p>
              <a:p>
                <a:pPr>
                  <a:buFontTx/>
                  <a:buChar char="-"/>
                </a:pPr>
                <a:r>
                  <a:rPr kumimoji="1" lang="ko-KR" altLang="en-US" sz="2200" dirty="0"/>
                  <a:t>하지만 </a:t>
                </a:r>
                <a14:m>
                  <m:oMath xmlns:m="http://schemas.openxmlformats.org/officeDocument/2006/math">
                    <m:r>
                      <a:rPr kumimoji="1" lang="ko-KR" altLang="en-US" sz="22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ko-KR" altLang="en-US" sz="2200" dirty="0"/>
                  <a:t>가 소수가 아니므로 </a:t>
                </a:r>
                <a:r>
                  <a:rPr kumimoji="1" lang="en-US" altLang="ko-KR" sz="2200" dirty="0"/>
                  <a:t>FLT</a:t>
                </a:r>
                <a:r>
                  <a:rPr kumimoji="1" lang="ko-KR" altLang="en-US" sz="2200" dirty="0" err="1"/>
                  <a:t>를</a:t>
                </a:r>
                <a:r>
                  <a:rPr kumimoji="1" lang="ko-KR" altLang="en-US" sz="2200" dirty="0"/>
                  <a:t> 직접 사용하지는 못함 </a:t>
                </a:r>
                <a:endParaRPr kumimoji="1" lang="en-US" altLang="ko-KR" sz="2200" dirty="0"/>
              </a:p>
              <a:p>
                <a:pPr marL="457200" lvl="1" indent="0">
                  <a:buNone/>
                </a:pP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Euler’s Theorem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(FLT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ko-KR" altLang="en-US" sz="2000" dirty="0" err="1">
                    <a:sym typeface="Wingdings" pitchFamily="2" charset="2"/>
                  </a:rPr>
                  <a:t>확장판</a:t>
                </a:r>
                <a:r>
                  <a:rPr kumimoji="1" lang="en-US" altLang="ko-KR" sz="2000" dirty="0">
                    <a:sym typeface="Wingdings" pitchFamily="2" charset="2"/>
                  </a:rPr>
                  <a:t>)</a:t>
                </a:r>
                <a:r>
                  <a:rPr kumimoji="1" lang="ko-KR" altLang="en-US" sz="2000" dirty="0">
                    <a:sym typeface="Wingdings" pitchFamily="2" charset="2"/>
                  </a:rPr>
                  <a:t> 이용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lvl="2"/>
                <a:r>
                  <a:rPr kumimoji="1" lang="en-US" altLang="ko-KR" dirty="0" err="1"/>
                  <a:t>gcd</a:t>
                </a:r>
                <a:r>
                  <a:rPr kumimoji="1" lang="en-US" altLang="ko-KR" dirty="0"/>
                  <a:t>(</a:t>
                </a:r>
                <a:r>
                  <a:rPr kumimoji="1" lang="en-US" altLang="ko-KR" dirty="0" err="1"/>
                  <a:t>a,n</a:t>
                </a:r>
                <a:r>
                  <a:rPr kumimoji="1" lang="en-US" altLang="ko-KR" dirty="0"/>
                  <a:t>)=1 </a:t>
                </a:r>
                <a:r>
                  <a:rPr kumimoji="1" lang="ko-KR" altLang="en-US" dirty="0"/>
                  <a:t>이면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dirty="0"/>
                  <a:t> mod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lvl="2"/>
                <a:r>
                  <a:rPr kumimoji="1" lang="en-US" altLang="ko-KR" dirty="0"/>
                  <a:t>.</a:t>
                </a:r>
              </a:p>
              <a:p>
                <a:pPr lvl="2"/>
                <a:r>
                  <a:rPr kumimoji="1" lang="ko-KR" altLang="en-US" dirty="0"/>
                  <a:t>따라서 이론적으로는 </a:t>
                </a:r>
                <a:r>
                  <a:rPr kumimoji="1" lang="en-US" altLang="ko-KR" dirty="0"/>
                  <a:t>FLT</a:t>
                </a:r>
                <a:r>
                  <a:rPr kumimoji="1" lang="ko-KR" altLang="en-US" dirty="0" err="1"/>
                  <a:t>처럼</a:t>
                </a:r>
                <a:r>
                  <a:rPr kumimoji="1" lang="ko-KR" altLang="en-US" dirty="0"/>
                  <a:t> 제곱으로 역원을 계산할 수 있음</a:t>
                </a:r>
                <a:endParaRPr kumimoji="1" lang="en-US" altLang="ko-KR" dirty="0"/>
              </a:p>
              <a:p>
                <a:pPr>
                  <a:buFontTx/>
                  <a:buChar char="-"/>
                </a:pPr>
                <a:endParaRPr kumimoji="1" lang="en-US" altLang="ko-KR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F088776-800B-76B5-0C23-C877E29F1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569982" cy="5603875"/>
              </a:xfrm>
              <a:blipFill>
                <a:blip r:embed="rId3"/>
                <a:stretch>
                  <a:fillRect l="-877" t="-1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DF238-CBA6-346D-58BD-9D736F3C2CA2}"/>
                  </a:ext>
                </a:extLst>
              </p:cNvPr>
              <p:cNvSpPr txBox="1"/>
              <p:nvPr/>
            </p:nvSpPr>
            <p:spPr>
              <a:xfrm>
                <a:off x="3070203" y="2152737"/>
                <a:ext cx="6051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ko-KR" altLang="en-US" sz="1800" dirty="0"/>
                  <a:t> </a:t>
                </a:r>
                <a:r>
                  <a:rPr kumimoji="1" lang="ko-KR" altLang="en-US" dirty="0"/>
                  <a:t>    </a:t>
                </a:r>
                <a:r>
                  <a:rPr kumimoji="1" lang="ko-KR" altLang="en-US" sz="1800" dirty="0"/>
                  <a:t>이때</a:t>
                </a:r>
                <a:r>
                  <a:rPr kumimoji="1" lang="en-US" altLang="ko-KR" sz="1800" dirty="0"/>
                  <a:t>,</a:t>
                </a:r>
                <a:r>
                  <a:rPr kumimoji="1"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kumimoji="1" lang="en-US" altLang="ko-KR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DF238-CBA6-346D-58BD-9D736F3C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203" y="2152737"/>
                <a:ext cx="6051593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AB9608F-4975-850A-44B7-68F047D3FE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850"/>
          <a:stretch>
            <a:fillRect/>
          </a:stretch>
        </p:blipFill>
        <p:spPr>
          <a:xfrm>
            <a:off x="1594951" y="4887101"/>
            <a:ext cx="2590312" cy="2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BE8CF-FDD8-7D92-FE2F-B4C1BE28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Fermat’s Little Theorem</a:t>
            </a:r>
            <a:r>
              <a:rPr kumimoji="1" lang="en-US" altLang="ko-KR" dirty="0"/>
              <a:t> </a:t>
            </a:r>
            <a:r>
              <a:rPr kumimoji="1" lang="en" altLang="ko-KR" dirty="0"/>
              <a:t>(FLT) </a:t>
            </a:r>
            <a:r>
              <a:rPr kumimoji="1" lang="ko-KR" altLang="en-US" dirty="0"/>
              <a:t>응용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457EE3E3-A7B8-C406-FE75-B5CC390F7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556875"/>
                  </p:ext>
                </p:extLst>
              </p:nvPr>
            </p:nvGraphicFramePr>
            <p:xfrm>
              <a:off x="1965960" y="2078355"/>
              <a:ext cx="8260080" cy="2839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5067">
                      <a:extLst>
                        <a:ext uri="{9D8B030D-6E8A-4147-A177-3AD203B41FA5}">
                          <a16:colId xmlns:a16="http://schemas.microsoft.com/office/drawing/2014/main" val="2443329580"/>
                        </a:ext>
                      </a:extLst>
                    </a:gridCol>
                    <a:gridCol w="2980267">
                      <a:extLst>
                        <a:ext uri="{9D8B030D-6E8A-4147-A177-3AD203B41FA5}">
                          <a16:colId xmlns:a16="http://schemas.microsoft.com/office/drawing/2014/main" val="1207733858"/>
                        </a:ext>
                      </a:extLst>
                    </a:gridCol>
                    <a:gridCol w="3264746">
                      <a:extLst>
                        <a:ext uri="{9D8B030D-6E8A-4147-A177-3AD203B41FA5}">
                          <a16:colId xmlns:a16="http://schemas.microsoft.com/office/drawing/2014/main" val="31797185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항목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FLT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Euler </a:t>
                          </a:r>
                          <a:r>
                            <a:rPr lang="ko-KR" altLang="en-US" dirty="0"/>
                            <a:t>정리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1072745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정리 공식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R" dirty="0"/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</m:oMath>
                          </a14:m>
                          <a:r>
                            <a:rPr lang="en-US" altLang="ko-KR" dirty="0"/>
                            <a:t> 1 mod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altLang="ko-KR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ko-KR" altLang="en-US" sz="160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kumimoji="1"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kumimoji="1"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kumimoji="1"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kumimoji="1"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kumimoji="1"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ko-KR" alt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𝑝𝑞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556187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조건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ko-KR" altLang="en-US" dirty="0"/>
                            <a:t>은 소수</a:t>
                          </a:r>
                          <a:r>
                            <a:rPr lang="en-US" altLang="ko-KR" dirty="0"/>
                            <a:t>,</a:t>
                          </a:r>
                          <a:r>
                            <a:rPr lang="ko-KR" altLang="en-US" dirty="0"/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altLang="ko-KR" dirty="0"/>
                            <a:t>,</a:t>
                          </a:r>
                          <a:endParaRPr lang="en-US" altLang="ko-KR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ko-KR" altLang="en-US" dirty="0"/>
                            <a:t>은 임의의 자연수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565216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/>
                            <a:t>역연산</a:t>
                          </a:r>
                          <a:r>
                            <a:rPr lang="ko-KR" altLang="en-US" sz="1600" dirty="0"/>
                            <a:t> 계산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/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/>
                            <a:t> mod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508116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RSA </a:t>
                          </a:r>
                          <a:r>
                            <a:rPr lang="ko-KR" altLang="en-US" sz="1600" dirty="0"/>
                            <a:t>사용 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직접 사용 불가</a:t>
                          </a:r>
                          <a:endParaRPr lang="en-US" altLang="ko-KR" dirty="0"/>
                        </a:p>
                        <a:p>
                          <a:pPr algn="ctr" latinLnBrk="1"/>
                          <a:r>
                            <a:rPr lang="en-US" altLang="ko-KR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적용 가능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4407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457EE3E3-A7B8-C406-FE75-B5CC390F7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556875"/>
                  </p:ext>
                </p:extLst>
              </p:nvPr>
            </p:nvGraphicFramePr>
            <p:xfrm>
              <a:off x="1965960" y="2078355"/>
              <a:ext cx="8260080" cy="2839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5067">
                      <a:extLst>
                        <a:ext uri="{9D8B030D-6E8A-4147-A177-3AD203B41FA5}">
                          <a16:colId xmlns:a16="http://schemas.microsoft.com/office/drawing/2014/main" val="2443329580"/>
                        </a:ext>
                      </a:extLst>
                    </a:gridCol>
                    <a:gridCol w="2980267">
                      <a:extLst>
                        <a:ext uri="{9D8B030D-6E8A-4147-A177-3AD203B41FA5}">
                          <a16:colId xmlns:a16="http://schemas.microsoft.com/office/drawing/2014/main" val="1207733858"/>
                        </a:ext>
                      </a:extLst>
                    </a:gridCol>
                    <a:gridCol w="3264746">
                      <a:extLst>
                        <a:ext uri="{9D8B030D-6E8A-4147-A177-3AD203B41FA5}">
                          <a16:colId xmlns:a16="http://schemas.microsoft.com/office/drawing/2014/main" val="31797185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항목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FLT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Euler </a:t>
                          </a:r>
                          <a:r>
                            <a:rPr lang="ko-KR" altLang="en-US" dirty="0"/>
                            <a:t>정리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1072745"/>
                      </a:ext>
                    </a:extLst>
                  </a:tr>
                  <a:tr h="62801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정리 공식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660" t="-62000" r="-110638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713" t="-62000" r="-775" b="-3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5618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조건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660" t="-162000" r="-110638" b="-2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713" t="-162000" r="-775" b="-2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565216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err="1"/>
                            <a:t>역연산</a:t>
                          </a:r>
                          <a:r>
                            <a:rPr lang="ko-KR" altLang="en-US" sz="1600" dirty="0"/>
                            <a:t> 계산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660" t="-291111" r="-110638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2713" t="-291111" r="-775" b="-12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5081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RSA </a:t>
                          </a:r>
                          <a:r>
                            <a:rPr lang="ko-KR" altLang="en-US" sz="1600" dirty="0"/>
                            <a:t>사용 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660" t="-345098" r="-110638" b="-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적용 가능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44073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859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C6B20-A2A6-7C10-EF62-65570E96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Fermat’s Little Theorem</a:t>
            </a:r>
            <a:r>
              <a:rPr kumimoji="1" lang="ko-KR" altLang="en-US" dirty="0"/>
              <a:t> </a:t>
            </a:r>
            <a:r>
              <a:rPr kumimoji="1" lang="en" altLang="ko-KR" dirty="0"/>
              <a:t>(FLT) </a:t>
            </a:r>
            <a:r>
              <a:rPr kumimoji="1" lang="ko-KR" altLang="en-US" dirty="0"/>
              <a:t>응용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49D05F3-1AE2-9D0B-1983-2BA85D5C977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ECC</a:t>
                </a:r>
              </a:p>
              <a:p>
                <a:pPr>
                  <a:buFontTx/>
                  <a:buChar char="-"/>
                </a:pPr>
                <a:r>
                  <a:rPr kumimoji="1" lang="en-US" altLang="ko-KR" sz="2200" dirty="0"/>
                  <a:t>ECC </a:t>
                </a:r>
                <a:r>
                  <a:rPr kumimoji="1" lang="ko-KR" altLang="en-US" sz="2200" dirty="0"/>
                  <a:t>핵심 연산인 </a:t>
                </a:r>
                <a:r>
                  <a:rPr kumimoji="1" lang="en-US" altLang="ko-KR" sz="2200" dirty="0"/>
                  <a:t>point addition</a:t>
                </a:r>
                <a:r>
                  <a:rPr kumimoji="1" lang="ko-KR" altLang="en-US" sz="2200" dirty="0"/>
                  <a:t>과  </a:t>
                </a:r>
                <a:r>
                  <a:rPr kumimoji="1" lang="en-US" altLang="ko-KR" sz="2200" dirty="0"/>
                  <a:t>point doubling</a:t>
                </a:r>
                <a:r>
                  <a:rPr kumimoji="1" lang="ko-KR" altLang="en-US" sz="2200" dirty="0"/>
                  <a:t>에서 두 점의 기울기를 </a:t>
                </a:r>
                <a:r>
                  <a:rPr kumimoji="1" lang="ko-KR" altLang="en-US" sz="2200" dirty="0" err="1"/>
                  <a:t>구할때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역원 계산이 필요함</a:t>
                </a:r>
                <a:endParaRPr kumimoji="1" lang="en-US" altLang="ko-KR" sz="2200" dirty="0"/>
              </a:p>
              <a:p>
                <a:pPr>
                  <a:buFontTx/>
                  <a:buChar char="-"/>
                </a:pPr>
                <a:r>
                  <a:rPr kumimoji="1" lang="ko-KR" altLang="en-US" sz="2200" dirty="0"/>
                  <a:t>두 점 </a:t>
                </a:r>
                <a:r>
                  <a:rPr kumimoji="1" lang="en-US" altLang="ko-KR" sz="2200" dirty="0"/>
                  <a:t>P=(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200" dirty="0"/>
                  <a:t>), Q=(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R" sz="2200" dirty="0"/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200" dirty="0" err="1"/>
                  <a:t>에</a:t>
                </a:r>
                <a:r>
                  <a:rPr kumimoji="1" lang="ko-KR" altLang="en-US" sz="2200" dirty="0"/>
                  <a:t> 대해 </a:t>
                </a:r>
                <a:r>
                  <a:rPr kumimoji="1" lang="en-US" altLang="ko-KR" sz="2200" dirty="0"/>
                  <a:t>Point addition</a:t>
                </a:r>
                <a:r>
                  <a:rPr kumimoji="1" lang="ko-KR" altLang="en-US" sz="2200" dirty="0"/>
                  <a:t> 결과 </a:t>
                </a:r>
                <a:r>
                  <a:rPr kumimoji="1" lang="en-US" altLang="ko-KR" sz="2200" dirty="0"/>
                  <a:t>R=(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ko-KR" sz="2200" dirty="0"/>
                  <a:t>)</a:t>
                </a:r>
                <a:r>
                  <a:rPr kumimoji="1" lang="ko-KR" altLang="en-US" sz="2200" dirty="0" err="1"/>
                  <a:t>를</a:t>
                </a:r>
                <a:r>
                  <a:rPr kumimoji="1" lang="ko-KR" altLang="en-US" sz="2200" dirty="0"/>
                  <a:t> 계산할 때 기울기 </a:t>
                </a:r>
                <a14:m>
                  <m:oMath xmlns:m="http://schemas.openxmlformats.org/officeDocument/2006/math">
                    <m:r>
                      <a:rPr kumimoji="1" lang="ko-KR" altLang="en-US" sz="22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ko-KR" sz="2200" dirty="0"/>
                  <a:t> mod p</a:t>
                </a:r>
                <a:r>
                  <a:rPr kumimoji="1" lang="ko-KR" altLang="en-US" sz="2200" dirty="0"/>
                  <a:t>연산에 역원이 필요함</a:t>
                </a:r>
                <a:endParaRPr kumimoji="1" lang="en-US" altLang="ko-KR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ko-KR" altLang="en-US" sz="22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ko-KR" sz="2200" dirty="0"/>
                  <a:t>  mod p=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sz="2200" dirty="0"/>
                  <a:t> mod p</a:t>
                </a:r>
              </a:p>
              <a:p>
                <a:pPr>
                  <a:buFontTx/>
                  <a:buChar char="-"/>
                </a:pPr>
                <a:endParaRPr kumimoji="1" lang="en-US" altLang="ko-KR" sz="2200" dirty="0"/>
              </a:p>
              <a:p>
                <a:pPr>
                  <a:buFontTx/>
                  <a:buChar char="-"/>
                </a:pPr>
                <a:r>
                  <a:rPr kumimoji="1" lang="ko-KR" altLang="en-US" sz="2200" dirty="0"/>
                  <a:t>즉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sz="2200" dirty="0"/>
                  <a:t> </a:t>
                </a:r>
                <a:r>
                  <a:rPr kumimoji="1" lang="ko-KR" altLang="en-US" sz="2200" dirty="0"/>
                  <a:t>연산에 </a:t>
                </a:r>
                <a:r>
                  <a:rPr kumimoji="1" lang="en-US" altLang="ko-KR" sz="2200" dirty="0"/>
                  <a:t>FLT</a:t>
                </a:r>
                <a:r>
                  <a:rPr kumimoji="1" lang="ko-KR" altLang="en-US" sz="2200" dirty="0"/>
                  <a:t> 적용 가능</a:t>
                </a:r>
                <a:endParaRPr kumimoji="1" lang="en-US" altLang="ko-KR" sz="22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49D05F3-1AE2-9D0B-1983-2BA85D5C9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68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7B4AB-C41E-2568-5CF7-0556FAAC8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E82B8-DDBB-CE05-B7BD-28726041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Fermat’s Little Theorem</a:t>
            </a:r>
            <a:r>
              <a:rPr kumimoji="1" lang="ko-KR" altLang="en-US" dirty="0"/>
              <a:t> </a:t>
            </a:r>
            <a:r>
              <a:rPr kumimoji="1" lang="en" altLang="ko-KR" dirty="0"/>
              <a:t>(FLT) </a:t>
            </a:r>
            <a:r>
              <a:rPr kumimoji="1" lang="ko-KR" altLang="en-US" dirty="0"/>
              <a:t>양자회로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4A96D4F-BC6D-9A61-73C5-8E37972DD50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페르마 소정리를 </a:t>
                </a:r>
                <a:r>
                  <a:rPr kumimoji="1" lang="en-US" altLang="ko-KR" sz="2400" dirty="0"/>
                  <a:t>ECC </a:t>
                </a:r>
                <a:r>
                  <a:rPr kumimoji="1" lang="ko-KR" altLang="en-US" sz="2400" dirty="0"/>
                  <a:t>양자회로에 적용시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R" altLang="en-US" sz="2400" dirty="0"/>
                  <a:t>의 역원을 구할 때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Modular squaring</a:t>
                </a:r>
                <a:r>
                  <a:rPr kumimoji="1" lang="ko-KR" altLang="en-US" sz="2400" dirty="0"/>
                  <a:t>을</a:t>
                </a:r>
                <a:r>
                  <a:rPr kumimoji="1" lang="en-US" altLang="ko-KR" sz="2400" dirty="0"/>
                  <a:t> (p-1)</a:t>
                </a:r>
                <a:r>
                  <a:rPr kumimoji="1" lang="ko-KR" altLang="en-US" sz="2400" dirty="0"/>
                  <a:t>번 동작해야 함 </a:t>
                </a:r>
                <a:r>
                  <a:rPr kumimoji="1" lang="en-US" altLang="ko-KR" sz="2400" dirty="0">
                    <a:sym typeface="Wingdings" pitchFamily="2" charset="2"/>
                  </a:rPr>
                  <a:t></a:t>
                </a:r>
                <a:r>
                  <a:rPr kumimoji="1" lang="ko-KR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ko-KR" sz="2400" dirty="0">
                    <a:sym typeface="Wingdings" pitchFamily="2" charset="2"/>
                  </a:rPr>
                  <a:t>prime field ECC</a:t>
                </a:r>
                <a:r>
                  <a:rPr kumimoji="1" lang="ko-KR" altLang="en-US" sz="2400" dirty="0">
                    <a:sym typeface="Wingdings" pitchFamily="2" charset="2"/>
                  </a:rPr>
                  <a:t> 비효율적</a:t>
                </a:r>
                <a:endParaRPr kumimoji="1" lang="en-US" altLang="ko-KR" sz="2400" dirty="0">
                  <a:sym typeface="Wingdings" pitchFamily="2" charset="2"/>
                </a:endParaRPr>
              </a:p>
              <a:p>
                <a:endParaRPr kumimoji="1" lang="en-US" altLang="ko-KR" sz="2400" dirty="0"/>
              </a:p>
              <a:p>
                <a:r>
                  <a:rPr kumimoji="1" lang="ko-KR" altLang="en-US" sz="2400" dirty="0"/>
                  <a:t>따라서 확장 유클리드 알고리즘 </a:t>
                </a:r>
                <a:r>
                  <a:rPr kumimoji="1" lang="en-US" altLang="ko-KR" sz="2400" dirty="0"/>
                  <a:t>(Extended Euclidean Algorithm, EEA)</a:t>
                </a:r>
                <a:r>
                  <a:rPr kumimoji="1" lang="ko-KR" altLang="en-US" sz="2400" dirty="0"/>
                  <a:t> 활용</a:t>
                </a:r>
                <a:endParaRPr kumimoji="1" lang="en-US" altLang="ko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4A96D4F-BC6D-9A61-73C5-8E37972DD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84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AF776-6DF2-CBB9-529A-70391010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확장 유클리드 알고리즘 </a:t>
            </a:r>
            <a:r>
              <a:rPr kumimoji="1" lang="en-US" altLang="ko-KR" dirty="0"/>
              <a:t>(Extended Euclidean Algorithm, EEA)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658EC87-BF44-714E-8A5E-C7295E4D5A1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정수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ko-KR" altLang="en-US" sz="2400" dirty="0"/>
                  <a:t>에 대해서 </a:t>
                </a:r>
                <a:r>
                  <a:rPr kumimoji="1" lang="en-US" altLang="ko-KR" sz="2400" dirty="0" err="1"/>
                  <a:t>gcd</a:t>
                </a:r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kumimoji="1" lang="ko-KR" altLang="en-US" sz="2400" dirty="0"/>
                  <a:t> 이라면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</a:t>
                </a:r>
                <a:r>
                  <a:rPr kumimoji="1" lang="ko-KR" altLang="en-US" sz="2400" dirty="0" err="1"/>
                  <a:t>모듈러</a:t>
                </a:r>
                <a:r>
                  <a:rPr kumimoji="1" lang="ko-KR" altLang="en-US" sz="2400" dirty="0"/>
                  <a:t> 역원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R" altLang="en-US" sz="2400" dirty="0"/>
                  <a:t>은 다음을 만족함</a:t>
                </a:r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R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en-US" altLang="ko-KR" sz="2400" dirty="0"/>
              </a:p>
              <a:p>
                <a:endParaRPr kumimoji="1" lang="en-US" altLang="ko-KR" sz="1800" dirty="0"/>
              </a:p>
              <a:p>
                <a:r>
                  <a:rPr kumimoji="1" lang="ko-KR" altLang="en-US" sz="2400" dirty="0"/>
                  <a:t>유클리드 알고리즘을 확장하면 다음 관계를 가짐</a:t>
                </a:r>
                <a:r>
                  <a:rPr kumimoji="1" lang="en-US" altLang="ko-KR" sz="2400" dirty="0"/>
                  <a:t>:</a:t>
                </a:r>
              </a:p>
              <a:p>
                <a:pPr marL="0" indent="0" algn="ctr">
                  <a:buNone/>
                </a:pPr>
                <a:r>
                  <a:rPr kumimoji="1" lang="en-US" altLang="ko-KR" sz="2400" dirty="0"/>
                  <a:t>gcd(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kumimoji="1"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en-US" altLang="ko-KR" sz="2400" dirty="0"/>
              </a:p>
              <a:p>
                <a:endParaRPr kumimoji="1" lang="en-US" altLang="ko-KR" sz="1800" dirty="0"/>
              </a:p>
              <a:p>
                <a:r>
                  <a:rPr kumimoji="1" lang="ko-KR" altLang="en-US" sz="2400" dirty="0"/>
                  <a:t>여기서 </a:t>
                </a:r>
                <a:r>
                  <a:rPr kumimoji="1" lang="en-US" altLang="ko-KR" sz="2400" dirty="0"/>
                  <a:t>gcd(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kumimoji="1" lang="ko-KR" altLang="en-US" sz="2400" dirty="0"/>
                  <a:t>이면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1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ko-KR" sz="2400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kumimoji="1" lang="en-US" altLang="ko-KR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:r>
                  <a:rPr kumimoji="1"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≡</m:t>
                    </m:r>
                  </m:oMath>
                </a14:m>
                <a:r>
                  <a:rPr kumimoji="1" lang="en-US" altLang="ko-KR" sz="2400" dirty="0"/>
                  <a:t> 1</a:t>
                </a: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ko-KR" sz="2400" dirty="0">
                  <a:ea typeface="Cambria Math" panose="02040503050406030204" pitchFamily="18" charset="0"/>
                </a:endParaRPr>
              </a:p>
              <a:p>
                <a:r>
                  <a:rPr kumimoji="1" lang="ko-KR" altLang="en-US" sz="2400" dirty="0"/>
                  <a:t>즉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R" altLang="en-US" sz="2400" dirty="0"/>
                  <a:t>가 역원이 됨</a:t>
                </a:r>
                <a:endParaRPr kumimoji="1" lang="en-US" altLang="ko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658EC87-BF44-714E-8A5E-C7295E4D5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7663505B-B0A8-0C92-3576-50EA51072216}"/>
              </a:ext>
            </a:extLst>
          </p:cNvPr>
          <p:cNvSpPr/>
          <p:nvPr/>
        </p:nvSpPr>
        <p:spPr>
          <a:xfrm>
            <a:off x="4950626" y="1772433"/>
            <a:ext cx="2284433" cy="446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D26A74-AA73-A138-B5C5-9AAFD2968D1B}"/>
              </a:ext>
            </a:extLst>
          </p:cNvPr>
          <p:cNvSpPr/>
          <p:nvPr/>
        </p:nvSpPr>
        <p:spPr>
          <a:xfrm>
            <a:off x="6276179" y="3907238"/>
            <a:ext cx="2041103" cy="446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047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2003-9E5D-0347-24EF-568CA74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dirty="0"/>
              <a:t>확장 유클리드 알고리즘 </a:t>
            </a:r>
            <a:r>
              <a:rPr kumimoji="1" lang="en-US" altLang="ko-KR" sz="3200" dirty="0"/>
              <a:t>(EEA)</a:t>
            </a:r>
            <a:endParaRPr kumimoji="1"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91D63B8-2ED8-AAB3-D61F-71C86501F99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소수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400" dirty="0"/>
                  <a:t>=7 </a:t>
                </a:r>
                <a:r>
                  <a:rPr kumimoji="1" lang="ko-KR" altLang="en-US" sz="2400" dirty="0"/>
                  <a:t>일 때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정수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kumimoji="1" lang="ko-KR" altLang="en-US" sz="2400" dirty="0"/>
                  <a:t>의 역원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kumimoji="1" lang="en-US" altLang="ko-KR" sz="2400" b="0" dirty="0"/>
              </a:p>
              <a:p>
                <a:pPr marL="0" indent="0">
                  <a:buNone/>
                </a:pPr>
                <a:r>
                  <a:rPr kumimoji="1" lang="en-US" altLang="ko-KR" sz="2200" dirty="0"/>
                  <a:t>1)</a:t>
                </a:r>
                <a:r>
                  <a:rPr kumimoji="1" lang="ko-KR" altLang="en-US" sz="2200" dirty="0"/>
                  <a:t> 수식 대입</a:t>
                </a:r>
                <a:endParaRPr kumimoji="1" lang="en-US" altLang="ko-KR" sz="2200" dirty="0"/>
              </a:p>
              <a:p>
                <a:pPr marL="0" indent="0">
                  <a:buNone/>
                </a:pPr>
                <a:r>
                  <a:rPr kumimoji="1" lang="en-US" altLang="ko-KR" sz="2200" dirty="0"/>
                  <a:t>	</a:t>
                </a:r>
                <a:r>
                  <a:rPr kumimoji="1" lang="en-US" altLang="ko-KR" sz="2200" dirty="0" err="1"/>
                  <a:t>gcd</a:t>
                </a:r>
                <a:r>
                  <a:rPr kumimoji="1" lang="en-US" altLang="ko-KR" sz="22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20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kumimoji="1"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200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kumimoji="1" lang="en-US" altLang="ko-KR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ko-KR" altLang="en-US" sz="2200" dirty="0"/>
                  <a:t>  </a:t>
                </a:r>
                <a:r>
                  <a:rPr kumimoji="1" lang="en-US" altLang="ko-KR" sz="2200" dirty="0">
                    <a:sym typeface="Wingdings" pitchFamily="2" charset="2"/>
                  </a:rPr>
                  <a:t></a:t>
                </a:r>
                <a:r>
                  <a:rPr kumimoji="1" lang="ko-KR" altLang="en-US" sz="2200" dirty="0">
                    <a:sym typeface="Wingdings" pitchFamily="2" charset="2"/>
                  </a:rPr>
                  <a:t> </a:t>
                </a:r>
                <a:r>
                  <a:rPr kumimoji="1" lang="en-US" altLang="ko-KR" sz="2200" dirty="0">
                    <a:sym typeface="Wingdings" pitchFamily="2" charset="2"/>
                  </a:rPr>
                  <a:t>4</a:t>
                </a:r>
                <a14:m>
                  <m:oMath xmlns:m="http://schemas.openxmlformats.org/officeDocument/2006/math">
                    <m:r>
                      <a:rPr kumimoji="1" lang="en-US" altLang="ko-KR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200" i="1" dirty="0">
                        <a:latin typeface="Cambria Math" panose="02040503050406030204" pitchFamily="18" charset="0"/>
                      </a:rPr>
                      <m:t>+7</m:t>
                    </m:r>
                    <m:r>
                      <a:rPr kumimoji="1" lang="en-US" altLang="ko-KR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ko-KR" altLang="en-US" sz="2200" dirty="0"/>
                  <a:t> </a:t>
                </a:r>
                <a:endParaRPr kumimoji="1" lang="en-US" altLang="ko-KR" sz="2200" dirty="0"/>
              </a:p>
              <a:p>
                <a:pPr marL="0" indent="0">
                  <a:buNone/>
                </a:pPr>
                <a:r>
                  <a:rPr kumimoji="1" lang="en-US" altLang="ko-KR" sz="2200" dirty="0"/>
                  <a:t>2)</a:t>
                </a:r>
                <a:r>
                  <a:rPr kumimoji="1" lang="ko-KR" altLang="en-US" sz="2200" dirty="0"/>
                  <a:t> 유클리드 알고리즘 </a:t>
                </a:r>
                <a:r>
                  <a:rPr kumimoji="1" lang="ko-KR" altLang="en-US" sz="2200" dirty="0" err="1"/>
                  <a:t>역추적</a:t>
                </a:r>
                <a:r>
                  <a:rPr kumimoji="1" lang="ko-KR" alt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20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kumimoji="1" lang="en-US" altLang="ko-KR" sz="22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20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kumimoji="1" lang="en-US" altLang="ko-KR" sz="2200" b="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r>
                  <a:rPr kumimoji="1" lang="en-US" altLang="ko-KR" sz="2200" dirty="0"/>
                  <a:t>3)</a:t>
                </a:r>
                <a:r>
                  <a:rPr kumimoji="1" lang="ko-KR" altLang="en-US" sz="2200" dirty="0"/>
                  <a:t> </a:t>
                </a:r>
                <a:r>
                  <a:rPr kumimoji="1" lang="ko-KR" altLang="en-US" sz="2200" dirty="0" err="1"/>
                  <a:t>역추적</a:t>
                </a:r>
                <a:r>
                  <a:rPr kumimoji="1" lang="en-US" altLang="ko-KR" sz="2200" dirty="0"/>
                  <a:t>: </a:t>
                </a:r>
                <a:r>
                  <a:rPr kumimoji="1" lang="en-US" altLang="ko-KR" sz="2200" dirty="0" err="1"/>
                  <a:t>gcd</a:t>
                </a:r>
                <a:r>
                  <a:rPr kumimoji="1" lang="en-US" altLang="ko-KR" sz="2200" dirty="0"/>
                  <a:t>(4, 7) = </a:t>
                </a:r>
                <a:r>
                  <a:rPr kumimoji="1" lang="en-US" altLang="ko-KR" sz="2200" dirty="0">
                    <a:sym typeface="Wingdings" pitchFamily="2" charset="2"/>
                  </a:rPr>
                  <a:t>4</a:t>
                </a:r>
                <a14:m>
                  <m:oMath xmlns:m="http://schemas.openxmlformats.org/officeDocument/2006/math">
                    <m:r>
                      <a:rPr kumimoji="1" lang="en-US" altLang="ko-KR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200" i="1" dirty="0">
                        <a:latin typeface="Cambria Math" panose="02040503050406030204" pitchFamily="18" charset="0"/>
                      </a:rPr>
                      <m:t>+7</m:t>
                    </m:r>
                    <m:r>
                      <a:rPr kumimoji="1" lang="en-US" altLang="ko-KR" sz="2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ko-KR" sz="2200" dirty="0"/>
                  <a:t> </a:t>
                </a:r>
                <a:r>
                  <a:rPr kumimoji="1" lang="en-US" altLang="ko-KR" sz="22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≡</m:t>
                    </m:r>
                    <m:sSup>
                      <m:sSup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4</m:t>
                        </m:r>
                      </m:e>
                      <m:sup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p>
                    </m:sSup>
                    <m:r>
                      <a:rPr kumimoji="1"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kumimoji="1" lang="en-US" altLang="ko-KR" sz="2200" dirty="0"/>
                  <a:t>mod 7 </a:t>
                </a:r>
                <a:r>
                  <a:rPr kumimoji="1" lang="ko-KR" altLang="en-US" sz="2200" dirty="0"/>
                  <a:t>을 만족하는 </a:t>
                </a:r>
                <a14:m>
                  <m:oMath xmlns:m="http://schemas.openxmlformats.org/officeDocument/2006/math">
                    <m:r>
                      <a:rPr kumimoji="1" lang="en-US" altLang="ko-KR" sz="2200" i="1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</m:oMath>
                </a14:m>
                <a:r>
                  <a:rPr kumimoji="1" lang="en-US" altLang="ko-KR" sz="2200" dirty="0"/>
                  <a:t> </a:t>
                </a:r>
                <a:r>
                  <a:rPr kumimoji="1" lang="ko-KR" altLang="en-US" sz="2200" dirty="0"/>
                  <a:t>찾기</a:t>
                </a:r>
                <a:endParaRPr kumimoji="1" lang="en-US" altLang="ko-KR" sz="2200" dirty="0"/>
              </a:p>
              <a:p>
                <a:pPr lvl="1"/>
                <a:r>
                  <a:rPr kumimoji="1" lang="en-US" altLang="ko-KR" sz="2000" dirty="0"/>
                  <a:t>1</a:t>
                </a:r>
                <a:r>
                  <a:rPr kumimoji="1" lang="ko-KR" altLang="en-US" sz="2000" dirty="0"/>
                  <a:t> 단계 수식</a:t>
                </a:r>
                <a:r>
                  <a:rPr kumimoji="1" lang="en-US" altLang="ko-KR" sz="2000" dirty="0"/>
                  <a:t>: 3 = 7 - 4</a:t>
                </a:r>
                <a:r>
                  <a:rPr kumimoji="1" lang="ko-KR" altLang="en-US" sz="2000" dirty="0"/>
                  <a:t>*</a:t>
                </a:r>
                <a:r>
                  <a:rPr kumimoji="1" lang="en-US" altLang="ko-KR" sz="2000" dirty="0"/>
                  <a:t>1</a:t>
                </a:r>
              </a:p>
              <a:p>
                <a:pPr lvl="1"/>
                <a:r>
                  <a:rPr kumimoji="1" lang="en-US" altLang="ko-KR" sz="2000" dirty="0"/>
                  <a:t>2</a:t>
                </a:r>
                <a:r>
                  <a:rPr kumimoji="1" lang="ko-KR" altLang="en-US" sz="2000" dirty="0"/>
                  <a:t> 단계 수식</a:t>
                </a:r>
                <a:r>
                  <a:rPr kumimoji="1" lang="en-US" altLang="ko-KR" sz="2000" dirty="0"/>
                  <a:t>: 1 = 4 - 3</a:t>
                </a:r>
                <a:r>
                  <a:rPr kumimoji="1" lang="ko-KR" altLang="en-US" sz="2000" dirty="0"/>
                  <a:t>*</a:t>
                </a:r>
                <a:r>
                  <a:rPr kumimoji="1" lang="en-US" altLang="ko-KR" sz="2000" dirty="0"/>
                  <a:t>1</a:t>
                </a:r>
              </a:p>
              <a:p>
                <a:pPr lvl="1">
                  <a:buFont typeface="Wingdings" pitchFamily="2" charset="2"/>
                  <a:buChar char="à"/>
                </a:pPr>
                <a:r>
                  <a:rPr kumimoji="1" lang="ko-KR" altLang="en-US" sz="2000" dirty="0">
                    <a:sym typeface="Wingdings" pitchFamily="2" charset="2"/>
                  </a:rPr>
                  <a:t>수식 합치기 </a:t>
                </a:r>
                <a:r>
                  <a:rPr kumimoji="1" lang="en-US" altLang="ko-KR" sz="2000" dirty="0">
                    <a:sym typeface="Wingdings" pitchFamily="2" charset="2"/>
                  </a:rPr>
                  <a:t>(</a:t>
                </a:r>
                <a:r>
                  <a:rPr kumimoji="1" lang="ko-KR" altLang="en-US" sz="2000" dirty="0">
                    <a:sym typeface="Wingdings" pitchFamily="2" charset="2"/>
                  </a:rPr>
                  <a:t>수식</a:t>
                </a:r>
                <a:r>
                  <a:rPr kumimoji="1" lang="en-US" altLang="ko-KR" sz="2000" dirty="0">
                    <a:sym typeface="Wingdings" pitchFamily="2" charset="2"/>
                  </a:rPr>
                  <a:t> 2</a:t>
                </a:r>
                <a:r>
                  <a:rPr kumimoji="1" lang="ko-KR" altLang="en-US" sz="2000" dirty="0" err="1">
                    <a:sym typeface="Wingdings" pitchFamily="2" charset="2"/>
                  </a:rPr>
                  <a:t>에</a:t>
                </a:r>
                <a:r>
                  <a:rPr kumimoji="1" lang="ko-KR" altLang="en-US" sz="2000" dirty="0">
                    <a:sym typeface="Wingdings" pitchFamily="2" charset="2"/>
                  </a:rPr>
                  <a:t> 수식 </a:t>
                </a:r>
                <a:r>
                  <a:rPr kumimoji="1" lang="en-US" altLang="ko-KR" sz="2000" dirty="0">
                    <a:sym typeface="Wingdings" pitchFamily="2" charset="2"/>
                  </a:rPr>
                  <a:t>1 </a:t>
                </a:r>
                <a:r>
                  <a:rPr kumimoji="1" lang="ko-KR" altLang="en-US" sz="2000" dirty="0">
                    <a:sym typeface="Wingdings" pitchFamily="2" charset="2"/>
                  </a:rPr>
                  <a:t>대입</a:t>
                </a:r>
                <a:r>
                  <a:rPr kumimoji="1" lang="en-US" altLang="ko-KR" sz="2000" dirty="0">
                    <a:sym typeface="Wingdings" pitchFamily="2" charset="2"/>
                  </a:rPr>
                  <a:t>) : 1 =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4 – (7-4</a:t>
                </a:r>
                <a:r>
                  <a:rPr kumimoji="1" lang="ko-KR" altLang="en-US" sz="2000" dirty="0">
                    <a:sym typeface="Wingdings" pitchFamily="2" charset="2"/>
                  </a:rPr>
                  <a:t>*</a:t>
                </a:r>
                <a:r>
                  <a:rPr kumimoji="1" lang="en-US" altLang="ko-KR" sz="2000" dirty="0">
                    <a:sym typeface="Wingdings" pitchFamily="2" charset="2"/>
                  </a:rPr>
                  <a:t>1)</a:t>
                </a:r>
                <a:r>
                  <a:rPr kumimoji="1" lang="ko-KR" altLang="en-US" sz="2000" dirty="0">
                    <a:sym typeface="Wingdings" pitchFamily="2" charset="2"/>
                  </a:rPr>
                  <a:t>*</a:t>
                </a:r>
                <a:r>
                  <a:rPr kumimoji="1" lang="en-US" altLang="ko-KR" sz="2000" dirty="0">
                    <a:sym typeface="Wingdings" pitchFamily="2" charset="2"/>
                  </a:rPr>
                  <a:t>1 = 4*2+(-1)*7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=7,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kumimoji="1" lang="en-US" altLang="ko-KR" sz="2000" b="0" dirty="0"/>
              </a:p>
              <a:p>
                <a:pPr lvl="1"/>
                <a:r>
                  <a:rPr kumimoji="1" lang="ko-KR" altLang="en-US" sz="2000" dirty="0"/>
                  <a:t>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sz="2000" dirty="0"/>
                  <a:t> = 2</a:t>
                </a:r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pPr marL="0" indent="0" algn="ctr">
                  <a:buNone/>
                </a:pPr>
                <a:endParaRPr kumimoji="1" lang="en-US" altLang="ko-KR" sz="2400" dirty="0"/>
              </a:p>
              <a:p>
                <a:pPr marL="0" indent="0" algn="just">
                  <a:buNone/>
                </a:pPr>
                <a:endParaRPr kumimoji="1" lang="en-US" altLang="ko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91D63B8-2ED8-AAB3-D61F-71C86501F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31BD23-394E-7511-DE3D-9F16B0706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15553"/>
              </p:ext>
            </p:extLst>
          </p:nvPr>
        </p:nvGraphicFramePr>
        <p:xfrm>
          <a:off x="2032000" y="2917983"/>
          <a:ext cx="8128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267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5014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13249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05118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0674712"/>
                    </a:ext>
                  </a:extLst>
                </a:gridCol>
              </a:tblGrid>
              <a:tr h="278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 / 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몫</a:t>
                      </a:r>
                      <a:r>
                        <a:rPr lang="en-US" altLang="ko-KR" sz="1400" dirty="0"/>
                        <a:t>(q)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나머지</a:t>
                      </a:r>
                      <a:r>
                        <a:rPr lang="en-US" altLang="ko-KR" sz="1400" dirty="0"/>
                        <a:t>(r)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65373"/>
                  </a:ext>
                </a:extLst>
              </a:tr>
              <a:tr h="27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 / 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 = 4</a:t>
                      </a:r>
                      <a:r>
                        <a:rPr lang="ko-KR" altLang="en-US" sz="1400" dirty="0"/>
                        <a:t>*</a:t>
                      </a:r>
                      <a:r>
                        <a:rPr lang="en-US" altLang="ko-KR" sz="1400" dirty="0"/>
                        <a:t>1 + 3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26584"/>
                  </a:ext>
                </a:extLst>
              </a:tr>
              <a:tr h="27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 = 3</a:t>
                      </a:r>
                      <a:r>
                        <a:rPr lang="ko-KR" altLang="en-US" sz="1400" dirty="0"/>
                        <a:t>*</a:t>
                      </a:r>
                      <a:r>
                        <a:rPr lang="en-US" altLang="ko-KR" sz="1400" dirty="0"/>
                        <a:t>1 + 1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93599"/>
                  </a:ext>
                </a:extLst>
              </a:tr>
              <a:tr h="27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 / 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7474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62B269B-180C-7F97-3A10-66D932DDBAA4}"/>
              </a:ext>
            </a:extLst>
          </p:cNvPr>
          <p:cNvSpPr/>
          <p:nvPr/>
        </p:nvSpPr>
        <p:spPr>
          <a:xfrm>
            <a:off x="4261694" y="2035479"/>
            <a:ext cx="1613013" cy="3588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279369-7C9D-4B10-3DF9-6E9A3D36F00E}"/>
              </a:ext>
            </a:extLst>
          </p:cNvPr>
          <p:cNvSpPr/>
          <p:nvPr/>
        </p:nvSpPr>
        <p:spPr>
          <a:xfrm>
            <a:off x="7440460" y="5400805"/>
            <a:ext cx="1327759" cy="3588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02051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12000</TotalTime>
  <Words>1170</Words>
  <Application>Microsoft Macintosh PowerPoint</Application>
  <PresentationFormat>와이드스크린</PresentationFormat>
  <Paragraphs>180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제목 테마</vt:lpstr>
      <vt:lpstr>모듈러 역원 연산 기법  https://youtu.be/rhySIBWUwKs</vt:lpstr>
      <vt:lpstr>Fermat’s Little Theorem (FLT)</vt:lpstr>
      <vt:lpstr>Fermat’s Little Theorem (FLT)</vt:lpstr>
      <vt:lpstr>Fermat’s Little Theorem (FLT) 응용</vt:lpstr>
      <vt:lpstr>Fermat’s Little Theorem (FLT) 응용</vt:lpstr>
      <vt:lpstr>Fermat’s Little Theorem (FLT) 응용</vt:lpstr>
      <vt:lpstr>Fermat’s Little Theorem (FLT) 양자회로 적용</vt:lpstr>
      <vt:lpstr>확장 유클리드 알고리즘 (Extended Euclidean Algorithm, EEA)</vt:lpstr>
      <vt:lpstr>확장 유클리드 알고리즘 (EEA)</vt:lpstr>
      <vt:lpstr>Kaliski’s algorithm</vt:lpstr>
      <vt:lpstr>Kaliski’s algorithm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396</cp:revision>
  <dcterms:created xsi:type="dcterms:W3CDTF">2019-03-05T04:29:07Z</dcterms:created>
  <dcterms:modified xsi:type="dcterms:W3CDTF">2025-06-08T14:55:00Z</dcterms:modified>
</cp:coreProperties>
</file>