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81" r:id="rId4"/>
    <p:sldId id="282" r:id="rId5"/>
    <p:sldId id="283" r:id="rId6"/>
    <p:sldId id="284" r:id="rId7"/>
    <p:sldId id="285" r:id="rId8"/>
    <p:sldId id="288" r:id="rId9"/>
    <p:sldId id="286" r:id="rId10"/>
    <p:sldId id="289" r:id="rId11"/>
    <p:sldId id="294" r:id="rId12"/>
    <p:sldId id="290" r:id="rId13"/>
    <p:sldId id="287" r:id="rId14"/>
    <p:sldId id="291" r:id="rId15"/>
    <p:sldId id="292" r:id="rId16"/>
    <p:sldId id="295" r:id="rId17"/>
    <p:sldId id="293" r:id="rId18"/>
    <p:sldId id="280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mDANPodH8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6" Type="http://schemas.openxmlformats.org/officeDocument/2006/relationships/image" Target="../media/image5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6" Type="http://schemas.openxmlformats.org/officeDocument/2006/relationships/image" Target="../media/image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6" Type="http://schemas.openxmlformats.org/officeDocument/2006/relationships/image" Target="../media/image5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audio" Target="../media/media17.m4a"/><Relationship Id="rId1" Type="http://schemas.microsoft.com/office/2007/relationships/media" Target="../media/media17.m4a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7.png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30709" y="1637457"/>
            <a:ext cx="8403773" cy="1589654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Block Cipher</a:t>
            </a:r>
            <a:r>
              <a:rPr lang="ko-KR" altLang="en-US" dirty="0"/>
              <a:t> </a:t>
            </a:r>
            <a:r>
              <a:rPr lang="en-US" altLang="ko-KR" dirty="0"/>
              <a:t>Mode </a:t>
            </a:r>
            <a:r>
              <a:rPr lang="ko-KR" altLang="en-US" dirty="0"/>
              <a:t>분석</a:t>
            </a:r>
            <a:br>
              <a:rPr lang="en-US" altLang="ko-KR" dirty="0"/>
            </a:br>
            <a:r>
              <a:rPr lang="en-US" altLang="ko-KR" sz="3100" dirty="0"/>
              <a:t>(</a:t>
            </a:r>
            <a:r>
              <a:rPr kumimoji="1" lang="en-US" altLang="ko-KR" sz="3100" dirty="0"/>
              <a:t>ECB, CBC, CFB, CTR, GCM, CCM</a:t>
            </a:r>
            <a:r>
              <a:rPr lang="en-US" altLang="ko-KR" sz="3100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김경호</a:t>
            </a:r>
            <a:endParaRPr lang="en-US" altLang="ko-KR" dirty="0"/>
          </a:p>
          <a:p>
            <a:r>
              <a:rPr lang="en" altLang="ko-KR" dirty="0">
                <a:hlinkClick r:id="rId2"/>
              </a:rPr>
              <a:t>https://</a:t>
            </a:r>
            <a:r>
              <a:rPr lang="en" altLang="ko-KR" dirty="0" err="1">
                <a:hlinkClick r:id="rId2"/>
              </a:rPr>
              <a:t>youtu.be</a:t>
            </a:r>
            <a:r>
              <a:rPr lang="en" altLang="ko-KR" dirty="0">
                <a:hlinkClick r:id="rId2"/>
              </a:rPr>
              <a:t>/_mDANPodH8M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1"/>
    </mc:Choice>
    <mc:Fallback xmlns="">
      <p:transition spd="slow" advTm="16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E6853-35DE-3247-BAFD-3AA2EB20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CCM(CTR + CBC-MAC)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979845-1002-5449-BD8F-702E3BAEBE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ko-KR" altLang="en-US" sz="2000" dirty="0"/>
              <a:t>① 블록 </a:t>
            </a:r>
            <a:r>
              <a:rPr lang="en" altLang="ko-KR" sz="2000" dirty="0"/>
              <a:t>B0, B1,⋯, Br</a:t>
            </a:r>
            <a:r>
              <a:rPr lang="ko-KR" altLang="en-US" sz="2000" dirty="0"/>
              <a:t>을 생성하기 위하여 </a:t>
            </a:r>
            <a:r>
              <a:rPr lang="en-US" altLang="ko-KR" sz="2000" dirty="0"/>
              <a:t>(</a:t>
            </a:r>
            <a:r>
              <a:rPr lang="en" altLang="ko-KR" sz="2000" dirty="0"/>
              <a:t>N, P, A)</a:t>
            </a:r>
            <a:r>
              <a:rPr lang="ko-KR" altLang="en-US" sz="2000" dirty="0"/>
              <a:t>에 포맷 함수 적용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" altLang="ko-KR" sz="2000" dirty="0"/>
              <a:t>② Y</a:t>
            </a:r>
            <a:r>
              <a:rPr lang="en" altLang="ko-KR" sz="2000" baseline="-25000" dirty="0"/>
              <a:t>0</a:t>
            </a:r>
            <a:r>
              <a:rPr lang="en" altLang="ko-KR" sz="2000" dirty="0"/>
              <a:t>=CIPH</a:t>
            </a:r>
            <a:r>
              <a:rPr lang="en" altLang="ko-KR" sz="2000" baseline="-25000" dirty="0"/>
              <a:t>K</a:t>
            </a:r>
            <a:r>
              <a:rPr lang="en" altLang="ko-KR" sz="2000" dirty="0"/>
              <a:t>(B</a:t>
            </a:r>
            <a:r>
              <a:rPr lang="en" altLang="ko-KR" sz="2000" baseline="-25000" dirty="0"/>
              <a:t>0</a:t>
            </a:r>
            <a:r>
              <a:rPr lang="en" altLang="ko-KR" sz="20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③ for </a:t>
            </a:r>
            <a:r>
              <a:rPr lang="en" altLang="ko-KR" sz="2000" dirty="0" err="1"/>
              <a:t>i</a:t>
            </a:r>
            <a:r>
              <a:rPr lang="en" altLang="ko-KR" sz="2000" dirty="0"/>
              <a:t>=1,</a:t>
            </a:r>
            <a:r>
              <a:rPr lang="ko-KR" altLang="en-US" sz="2000" dirty="0"/>
              <a:t> </a:t>
            </a:r>
            <a:r>
              <a:rPr lang="en-US" altLang="ko-KR" sz="2000" dirty="0"/>
              <a:t>i &lt; </a:t>
            </a:r>
            <a:r>
              <a:rPr lang="en" altLang="ko-KR" sz="2000" dirty="0"/>
              <a:t>r</a:t>
            </a:r>
          </a:p>
          <a:p>
            <a:pPr marL="0" indent="0">
              <a:buNone/>
            </a:pPr>
            <a:r>
              <a:rPr lang="en" altLang="ko-KR" sz="2000" dirty="0"/>
              <a:t>	</a:t>
            </a:r>
            <a:r>
              <a:rPr lang="en-US" altLang="ko-KR" sz="1800" dirty="0"/>
              <a:t> </a:t>
            </a:r>
            <a:r>
              <a:rPr lang="en" altLang="ko-KR" sz="1800" dirty="0"/>
              <a:t>Y</a:t>
            </a:r>
            <a:r>
              <a:rPr lang="en" altLang="ko-KR" sz="1800" baseline="-25000" dirty="0"/>
              <a:t>i</a:t>
            </a:r>
            <a:r>
              <a:rPr lang="en" altLang="ko-KR" sz="1800" dirty="0"/>
              <a:t>=CIPH</a:t>
            </a:r>
            <a:r>
              <a:rPr lang="en" altLang="ko-KR" sz="1800" baseline="-25000" dirty="0"/>
              <a:t>K</a:t>
            </a:r>
            <a:r>
              <a:rPr lang="en" altLang="ko-KR" sz="1800" dirty="0"/>
              <a:t>(B</a:t>
            </a:r>
            <a:r>
              <a:rPr lang="en" altLang="ko-KR" sz="1800" baseline="-25000" dirty="0"/>
              <a:t>i</a:t>
            </a:r>
            <a:r>
              <a:rPr lang="en" altLang="ko-KR" sz="1800" dirty="0"/>
              <a:t>⊕Y</a:t>
            </a:r>
            <a:r>
              <a:rPr lang="en" altLang="ko-KR" sz="1800" baseline="-25000" dirty="0"/>
              <a:t>i-1</a:t>
            </a:r>
            <a:r>
              <a:rPr lang="en" altLang="ko-KR" sz="1800" dirty="0"/>
              <a:t>) </a:t>
            </a:r>
          </a:p>
          <a:p>
            <a:pPr marL="0" indent="0">
              <a:buNone/>
            </a:pPr>
            <a:endParaRPr lang="en" altLang="ko-KR" sz="1800" dirty="0"/>
          </a:p>
          <a:p>
            <a:pPr marL="0" indent="0">
              <a:buNone/>
            </a:pPr>
            <a:r>
              <a:rPr lang="en" altLang="ko-KR" sz="2000" dirty="0"/>
              <a:t>④ T=</a:t>
            </a:r>
            <a:r>
              <a:rPr lang="en" altLang="ko-KR" sz="2000" dirty="0" err="1"/>
              <a:t>MSB</a:t>
            </a:r>
            <a:r>
              <a:rPr lang="en" altLang="ko-KR" sz="2000" baseline="-25000" dirty="0" err="1"/>
              <a:t>Tlen</a:t>
            </a:r>
            <a:r>
              <a:rPr lang="en" altLang="ko-KR" sz="2000" dirty="0"/>
              <a:t>(</a:t>
            </a:r>
            <a:r>
              <a:rPr lang="en" altLang="ko-KR" sz="2000" dirty="0" err="1"/>
              <a:t>Y</a:t>
            </a:r>
            <a:r>
              <a:rPr lang="en" altLang="ko-KR" sz="2000" baseline="-25000" dirty="0" err="1"/>
              <a:t>r</a:t>
            </a:r>
            <a:r>
              <a:rPr lang="en" altLang="ko-KR" sz="2000" dirty="0"/>
              <a:t>)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⑤ </a:t>
            </a:r>
            <a:r>
              <a:rPr lang="ko-KR" altLang="en-US" sz="2000" dirty="0"/>
              <a:t>카운터 블록 </a:t>
            </a:r>
            <a:r>
              <a:rPr lang="en" altLang="ko-KR" sz="2000" dirty="0"/>
              <a:t>Ctr0, Ctr1,⋯, </a:t>
            </a:r>
            <a:r>
              <a:rPr lang="en" altLang="ko-KR" sz="2000" dirty="0" err="1"/>
              <a:t>Ctrm</a:t>
            </a:r>
            <a:r>
              <a:rPr lang="ko-KR" altLang="en-US" sz="2000" dirty="0"/>
              <a:t>을 생성하기 위하여 포맷 함수 적용</a:t>
            </a:r>
            <a:r>
              <a:rPr lang="en-US" altLang="ko-KR" sz="2000" dirty="0"/>
              <a:t>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⑥ for </a:t>
            </a:r>
            <a:r>
              <a:rPr lang="en" altLang="ko-KR" sz="2000" dirty="0"/>
              <a:t>j=0</a:t>
            </a:r>
            <a:r>
              <a:rPr lang="en-US" altLang="ko-KR" sz="2000" dirty="0"/>
              <a:t>, j &lt;</a:t>
            </a:r>
            <a:r>
              <a:rPr lang="ko-KR" altLang="en-US" sz="2000" dirty="0"/>
              <a:t> </a:t>
            </a:r>
            <a:r>
              <a:rPr lang="en" altLang="ko-KR" sz="2000" dirty="0"/>
              <a:t>m</a:t>
            </a:r>
          </a:p>
          <a:p>
            <a:pPr marL="0" indent="0">
              <a:buNone/>
            </a:pPr>
            <a:r>
              <a:rPr lang="en-US" altLang="ko-KR" sz="2000" dirty="0"/>
              <a:t>	</a:t>
            </a:r>
            <a:r>
              <a:rPr lang="en" altLang="ko-KR" sz="1800" dirty="0" err="1"/>
              <a:t>S</a:t>
            </a:r>
            <a:r>
              <a:rPr lang="en" altLang="ko-KR" sz="1800" baseline="-25000" dirty="0" err="1"/>
              <a:t>j</a:t>
            </a:r>
            <a:r>
              <a:rPr lang="en" altLang="ko-KR" sz="1800" dirty="0"/>
              <a:t>=CIPH</a:t>
            </a:r>
            <a:r>
              <a:rPr lang="en" altLang="ko-KR" sz="1800" baseline="-25000" dirty="0"/>
              <a:t>K</a:t>
            </a:r>
            <a:r>
              <a:rPr lang="en" altLang="ko-KR" sz="1800" dirty="0"/>
              <a:t>(</a:t>
            </a:r>
            <a:r>
              <a:rPr lang="en" altLang="ko-KR" sz="1800" dirty="0" err="1"/>
              <a:t>Ctr</a:t>
            </a:r>
            <a:r>
              <a:rPr lang="en" altLang="ko-KR" sz="1800" baseline="-25000" dirty="0" err="1"/>
              <a:t>j</a:t>
            </a:r>
            <a:r>
              <a:rPr lang="en" altLang="ko-KR" sz="1800" dirty="0"/>
              <a:t>) </a:t>
            </a:r>
          </a:p>
          <a:p>
            <a:pPr marL="0" indent="0">
              <a:buNone/>
            </a:pPr>
            <a:endParaRPr lang="en" altLang="ko-KR" sz="2000" dirty="0"/>
          </a:p>
          <a:p>
            <a:pPr marL="0" indent="0">
              <a:buNone/>
            </a:pPr>
            <a:r>
              <a:rPr lang="en" altLang="ko-KR" sz="2000" dirty="0"/>
              <a:t>⑦ S=S1||S2||⋯||</a:t>
            </a:r>
            <a:r>
              <a:rPr lang="en" altLang="ko-KR" sz="2000" dirty="0" err="1"/>
              <a:t>Sm</a:t>
            </a:r>
            <a:r>
              <a:rPr lang="ko-KR" altLang="en-US" sz="2000" dirty="0"/>
              <a:t>을 계산한다</a:t>
            </a:r>
            <a:r>
              <a:rPr lang="en-US" altLang="ko-KR" sz="2000" dirty="0"/>
              <a:t>. 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⑧ </a:t>
            </a:r>
            <a:r>
              <a:rPr lang="en" altLang="ko-KR" sz="2000" dirty="0"/>
              <a:t>C=(</a:t>
            </a:r>
            <a:r>
              <a:rPr lang="en" altLang="ko-KR" sz="2000" dirty="0" err="1"/>
              <a:t>P⊕MSB</a:t>
            </a:r>
            <a:r>
              <a:rPr lang="en" altLang="ko-KR" sz="2000" baseline="-25000" dirty="0" err="1"/>
              <a:t>Plen</a:t>
            </a:r>
            <a:r>
              <a:rPr lang="en" altLang="ko-KR" sz="2000" dirty="0"/>
              <a:t>(S)) || (</a:t>
            </a:r>
            <a:r>
              <a:rPr lang="en" altLang="ko-KR" sz="2000" dirty="0" err="1"/>
              <a:t>T⊕MSB</a:t>
            </a:r>
            <a:r>
              <a:rPr lang="en" altLang="ko-KR" sz="2000" baseline="-25000" dirty="0" err="1"/>
              <a:t>Tlen</a:t>
            </a:r>
            <a:r>
              <a:rPr lang="en" altLang="ko-KR" sz="2000" dirty="0"/>
              <a:t>(S</a:t>
            </a:r>
            <a:r>
              <a:rPr lang="en" altLang="ko-KR" sz="2000" baseline="-25000" dirty="0"/>
              <a:t>0</a:t>
            </a:r>
            <a:r>
              <a:rPr lang="en" altLang="ko-KR" sz="2000" dirty="0"/>
              <a:t>))</a:t>
            </a:r>
            <a:endParaRPr kumimoji="1" lang="ko-KR" altLang="en-US" sz="2000" dirty="0"/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224557CC-3F80-C74B-84D1-488FC0F3999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452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"/>
    </mc:Choice>
    <mc:Fallback xmlns="">
      <p:transition spd="slow" advTm="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815B3-B18C-7540-A18D-87A18FA5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CCM(CTR + CBC-MAC)</a:t>
            </a:r>
            <a:r>
              <a:rPr kumimoji="1" lang="ko-KR" altLang="en-US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58013B-E832-414E-8E65-D1838BB82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699" y="1258886"/>
            <a:ext cx="8994776" cy="4866577"/>
          </a:xfrm>
          <a:prstGeom prst="rect">
            <a:avLst/>
          </a:prstGeom>
        </p:spPr>
      </p:pic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2B0C8E7E-28EA-3C4E-BBAA-2FFFD63592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9"/>
    </mc:Choice>
    <mc:Fallback xmlns="">
      <p:transition spd="slow" advTm="10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C441-FF51-AA44-A490-CE744A20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GCM(Galois/Counter)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5BDF5A3-2133-2F44-AABD-C196771D820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유한체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R" dirty="0"/>
                  <a:t>) </a:t>
                </a:r>
                <a:r>
                  <a:rPr kumimoji="1" lang="ko-KR" altLang="en-US" dirty="0"/>
                  <a:t>곱 연산으로 </a:t>
                </a:r>
                <a:r>
                  <a:rPr kumimoji="1" lang="ko-KR" altLang="en-US" dirty="0" err="1"/>
                  <a:t>메세지</a:t>
                </a:r>
                <a:r>
                  <a:rPr kumimoji="1" lang="ko-KR" altLang="en-US" dirty="0"/>
                  <a:t> 인증</a:t>
                </a:r>
                <a:endParaRPr kumimoji="1" lang="en-US" altLang="ko-KR" dirty="0"/>
              </a:p>
              <a:p>
                <a:r>
                  <a:rPr kumimoji="1" lang="ko-KR" altLang="en-US" dirty="0"/>
                  <a:t>가장 많이 사용하는 </a:t>
                </a:r>
                <a:r>
                  <a:rPr kumimoji="1" lang="en-US" altLang="ko-KR" dirty="0"/>
                  <a:t>Mode</a:t>
                </a:r>
              </a:p>
              <a:p>
                <a:r>
                  <a:rPr kumimoji="1" lang="en-US" altLang="ko-KR" dirty="0"/>
                  <a:t>CTR + Galois</a:t>
                </a:r>
              </a:p>
              <a:p>
                <a:r>
                  <a:rPr kumimoji="1" lang="en-US" altLang="ko-KR" dirty="0"/>
                  <a:t>GHASH, GCTR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5BDF5A3-2133-2F44-AABD-C196771D82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780" t="-2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CB45571-F815-914B-AD49-56EEEF2C32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7372" y="2085163"/>
            <a:ext cx="5740400" cy="3708400"/>
          </a:xfrm>
          <a:prstGeom prst="rect">
            <a:avLst/>
          </a:prstGeom>
        </p:spPr>
      </p:pic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600E96E6-29CB-0840-80DE-F2C4F7505A8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9"/>
    </mc:Choice>
    <mc:Fallback xmlns="">
      <p:transition spd="slow" advTm="3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25523-6A06-C34A-85E4-B56B7A7B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GCM(Galois/Counter)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2C6B4DC-D2F4-4342-8A6F-586B8256547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ko-KR" altLang="en-US" dirty="0"/>
                  <a:t>유한체 </a:t>
                </a:r>
                <a:r>
                  <a:rPr kumimoji="1" lang="en-US" altLang="ko-KR" dirty="0"/>
                  <a:t>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kumimoji="1" lang="en-US" altLang="ko-KR" dirty="0"/>
                  <a:t>) </a:t>
                </a:r>
                <a:r>
                  <a:rPr kumimoji="1" lang="ko-KR" altLang="en-US" dirty="0"/>
                  <a:t>곱 연산</a:t>
                </a:r>
                <a:r>
                  <a:rPr kumimoji="1" lang="en-US" altLang="ko-KR" dirty="0"/>
                  <a:t>(</a:t>
                </a:r>
                <a:r>
                  <a:rPr kumimoji="1" lang="en-US" altLang="ko-KR" b="1" dirty="0"/>
                  <a:t>X</a:t>
                </a:r>
                <a:r>
                  <a:rPr lang="ko-KR" altLang="en-US" b="1" i="1" dirty="0"/>
                  <a:t> </a:t>
                </a:r>
                <a:r>
                  <a:rPr lang="en-US" altLang="ko-KR" b="1" i="1" dirty="0"/>
                  <a:t>• Y</a:t>
                </a:r>
                <a:r>
                  <a:rPr kumimoji="1" lang="en-US" altLang="ko-KR" dirty="0"/>
                  <a:t>)</a:t>
                </a:r>
              </a:p>
              <a:p>
                <a:pPr lvl="1"/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2C6B4DC-D2F4-4342-8A6F-586B825654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780" t="-2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85FC360D-474B-0A48-90ED-491806755C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820" y="1860549"/>
            <a:ext cx="9196626" cy="3657749"/>
          </a:xfrm>
          <a:prstGeom prst="rect">
            <a:avLst/>
          </a:prstGeom>
        </p:spPr>
      </p:pic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1274C9C6-840B-DB44-9876-178DE337EB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134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"/>
    </mc:Choice>
    <mc:Fallback xmlns="">
      <p:transition spd="slow" advTm="15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D2904-1108-E646-A9C6-AC099EEF2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GCM(Galois/Counter)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3258C75-87CA-7949-B913-AA15E30F88A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-US" altLang="ko-KR" dirty="0"/>
                  <a:t>GHASH </a:t>
                </a:r>
                <a:r>
                  <a:rPr kumimoji="1" lang="ko-KR" altLang="en-US" dirty="0"/>
                  <a:t>함수</a:t>
                </a:r>
                <a:endParaRPr kumimoji="1" lang="en-US" altLang="ko-KR" dirty="0"/>
              </a:p>
              <a:p>
                <a:pPr lvl="1"/>
                <a:r>
                  <a:rPr lang="en" altLang="ko-KR" dirty="0"/>
                  <a:t>Y</a:t>
                </a:r>
                <a:r>
                  <a:rPr lang="en-US" altLang="ko-KR" baseline="-25000" dirty="0"/>
                  <a:t>0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endParaRPr kumimoji="1" lang="en-US" altLang="ko-KR" dirty="0"/>
              </a:p>
              <a:p>
                <a:pPr lvl="1"/>
                <a:r>
                  <a:rPr lang="en" altLang="ko-KR" dirty="0"/>
                  <a:t>Y</a:t>
                </a:r>
                <a:r>
                  <a:rPr lang="en" altLang="ko-KR" baseline="-25000" dirty="0"/>
                  <a:t>i</a:t>
                </a:r>
                <a:r>
                  <a:rPr lang="en" altLang="ko-KR" dirty="0"/>
                  <a:t>=(Y</a:t>
                </a:r>
                <a:r>
                  <a:rPr lang="en" altLang="ko-KR" baseline="-25000" dirty="0"/>
                  <a:t>i-1</a:t>
                </a:r>
                <a:r>
                  <a:rPr lang="en" altLang="ko-KR" dirty="0"/>
                  <a:t>⊕X</a:t>
                </a:r>
                <a:r>
                  <a:rPr lang="en" altLang="ko-KR" baseline="-25000" dirty="0"/>
                  <a:t>i</a:t>
                </a:r>
                <a:r>
                  <a:rPr lang="en" altLang="ko-KR" dirty="0"/>
                  <a:t>) • H</a:t>
                </a:r>
                <a:endParaRPr kumimoji="1" lang="en-US" altLang="ko-KR" dirty="0"/>
              </a:p>
              <a:p>
                <a:pPr lvl="1"/>
                <a:endParaRPr kumimoji="1"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3258C75-87CA-7949-B913-AA15E30F88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4"/>
                <a:stretch>
                  <a:fillRect l="-780" t="-20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2D28772-A4F3-FF42-832A-4222EF3EA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55936" y="2573336"/>
            <a:ext cx="6016625" cy="3570697"/>
          </a:xfrm>
          <a:prstGeom prst="rect">
            <a:avLst/>
          </a:prstGeom>
        </p:spPr>
      </p:pic>
      <p:pic>
        <p:nvPicPr>
          <p:cNvPr id="5" name="오디오 4">
            <a:hlinkClick r:id="" action="ppaction://media"/>
            <a:extLst>
              <a:ext uri="{FF2B5EF4-FFF2-40B4-BE49-F238E27FC236}">
                <a16:creationId xmlns:a16="http://schemas.microsoft.com/office/drawing/2014/main" id="{CEB1D57D-D163-BB4C-81BC-9829F0416A5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7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"/>
    </mc:Choice>
    <mc:Fallback xmlns="">
      <p:transition spd="slow" advTm="1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2E774-34FC-514F-944F-6A054EADB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GCM(Galois/Counter)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9A966-DC1E-184A-BBF8-627B32C70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" altLang="ko-KR" dirty="0"/>
              <a:t>① H = CIPH</a:t>
            </a:r>
            <a:r>
              <a:rPr lang="en" altLang="ko-KR" baseline="-25000" dirty="0"/>
              <a:t>K</a:t>
            </a:r>
            <a:r>
              <a:rPr lang="en" altLang="ko-KR" dirty="0"/>
              <a:t>(0</a:t>
            </a:r>
            <a:r>
              <a:rPr lang="en" altLang="ko-KR" baseline="30000" dirty="0"/>
              <a:t>128</a:t>
            </a:r>
            <a:r>
              <a:rPr lang="en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② if</a:t>
            </a:r>
            <a:r>
              <a:rPr lang="ko-KR" altLang="en-US" dirty="0"/>
              <a:t> </a:t>
            </a:r>
            <a:r>
              <a:rPr lang="en" altLang="ko-KR" dirty="0" err="1"/>
              <a:t>len</a:t>
            </a:r>
            <a:r>
              <a:rPr lang="en" altLang="ko-KR" dirty="0"/>
              <a:t>(IV)=96</a:t>
            </a:r>
            <a:r>
              <a:rPr lang="en-US" altLang="ko-KR" dirty="0"/>
              <a:t>, </a:t>
            </a:r>
            <a:r>
              <a:rPr lang="en" altLang="ko-KR" dirty="0"/>
              <a:t>J</a:t>
            </a:r>
            <a:r>
              <a:rPr lang="en" altLang="ko-KR" baseline="-25000" dirty="0"/>
              <a:t>0</a:t>
            </a:r>
            <a:r>
              <a:rPr lang="en" altLang="ko-KR" dirty="0"/>
              <a:t>=IV||0</a:t>
            </a:r>
            <a:r>
              <a:rPr lang="en" altLang="ko-KR" baseline="30000" dirty="0"/>
              <a:t>31</a:t>
            </a:r>
            <a:r>
              <a:rPr lang="en" altLang="ko-KR" dirty="0"/>
              <a:t>||1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if</a:t>
            </a:r>
            <a:r>
              <a:rPr lang="ko-KR" altLang="en-US" dirty="0"/>
              <a:t> </a:t>
            </a:r>
            <a:r>
              <a:rPr lang="en" altLang="ko-KR" dirty="0" err="1"/>
              <a:t>len</a:t>
            </a:r>
            <a:r>
              <a:rPr lang="en" altLang="ko-KR" dirty="0"/>
              <a:t>(IV)≠96</a:t>
            </a:r>
            <a:r>
              <a:rPr lang="en-US" altLang="ko-KR" dirty="0"/>
              <a:t>, </a:t>
            </a:r>
            <a:r>
              <a:rPr lang="en" altLang="ko-KR" dirty="0"/>
              <a:t>J</a:t>
            </a:r>
            <a:r>
              <a:rPr lang="en" altLang="ko-KR" baseline="-25000" dirty="0"/>
              <a:t>0</a:t>
            </a:r>
            <a:r>
              <a:rPr lang="en" altLang="ko-KR" dirty="0"/>
              <a:t>=GHASH</a:t>
            </a:r>
            <a:r>
              <a:rPr lang="en" altLang="ko-KR" baseline="-25000" dirty="0"/>
              <a:t>H</a:t>
            </a:r>
            <a:r>
              <a:rPr lang="en" altLang="ko-KR" dirty="0"/>
              <a:t>(IV||0</a:t>
            </a:r>
            <a:r>
              <a:rPr lang="en" altLang="ko-KR" baseline="30000" dirty="0"/>
              <a:t>s+64</a:t>
            </a:r>
            <a:r>
              <a:rPr lang="en" altLang="ko-KR" dirty="0"/>
              <a:t>||[</a:t>
            </a:r>
            <a:r>
              <a:rPr lang="en" altLang="ko-KR" dirty="0" err="1"/>
              <a:t>len</a:t>
            </a:r>
            <a:r>
              <a:rPr lang="en" altLang="ko-KR" dirty="0"/>
              <a:t>(IV)]</a:t>
            </a:r>
            <a:r>
              <a:rPr lang="en" altLang="ko-KR" baseline="-25000" dirty="0"/>
              <a:t>64</a:t>
            </a:r>
            <a:r>
              <a:rPr lang="en" altLang="ko-KR" dirty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③ </a:t>
            </a:r>
            <a:r>
              <a:rPr lang="en" altLang="ko-KR" dirty="0"/>
              <a:t>C=GCTR</a:t>
            </a:r>
            <a:r>
              <a:rPr lang="en" altLang="ko-KR" baseline="-25000" dirty="0"/>
              <a:t>K</a:t>
            </a:r>
            <a:r>
              <a:rPr lang="en" altLang="ko-KR" dirty="0"/>
              <a:t>(inc</a:t>
            </a:r>
            <a:r>
              <a:rPr lang="en" altLang="ko-KR" baseline="-25000" dirty="0"/>
              <a:t>32</a:t>
            </a:r>
            <a:r>
              <a:rPr lang="en" altLang="ko-KR" dirty="0"/>
              <a:t>(J</a:t>
            </a:r>
            <a:r>
              <a:rPr lang="en" altLang="ko-KR" baseline="-25000" dirty="0"/>
              <a:t>0</a:t>
            </a:r>
            <a:r>
              <a:rPr lang="en" altLang="ko-KR" dirty="0"/>
              <a:t>),P)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④</a:t>
            </a:r>
            <a:r>
              <a:rPr lang="en-US" altLang="ko-KR" dirty="0"/>
              <a:t> </a:t>
            </a:r>
            <a:r>
              <a:rPr lang="en" altLang="ko-KR" dirty="0"/>
              <a:t>S = GHASH</a:t>
            </a:r>
            <a:r>
              <a:rPr lang="en" altLang="ko-KR" baseline="-25000" dirty="0"/>
              <a:t>H </a:t>
            </a:r>
            <a:r>
              <a:rPr lang="en" altLang="ko-KR" dirty="0"/>
              <a:t>(A || 0</a:t>
            </a:r>
            <a:r>
              <a:rPr lang="en" altLang="ko-KR" baseline="30000" dirty="0"/>
              <a:t>v</a:t>
            </a:r>
            <a:r>
              <a:rPr lang="en" altLang="ko-KR" dirty="0"/>
              <a:t> || C || 0</a:t>
            </a:r>
            <a:r>
              <a:rPr lang="en" altLang="ko-KR" baseline="30000" dirty="0"/>
              <a:t>u</a:t>
            </a:r>
            <a:r>
              <a:rPr lang="en" altLang="ko-KR" dirty="0"/>
              <a:t> || [</a:t>
            </a:r>
            <a:r>
              <a:rPr lang="en" altLang="ko-KR" dirty="0" err="1"/>
              <a:t>len</a:t>
            </a:r>
            <a:r>
              <a:rPr lang="en" altLang="ko-KR" dirty="0"/>
              <a:t>(A)]</a:t>
            </a:r>
            <a:r>
              <a:rPr lang="en" altLang="ko-KR" baseline="-25000" dirty="0"/>
              <a:t>64 </a:t>
            </a:r>
            <a:r>
              <a:rPr lang="en" altLang="ko-KR" dirty="0"/>
              <a:t>|| [</a:t>
            </a:r>
            <a:r>
              <a:rPr lang="en" altLang="ko-KR" dirty="0" err="1"/>
              <a:t>len</a:t>
            </a:r>
            <a:r>
              <a:rPr lang="en" altLang="ko-KR" dirty="0"/>
              <a:t>(C)]</a:t>
            </a:r>
            <a:r>
              <a:rPr lang="en" altLang="ko-KR" baseline="-25000" dirty="0"/>
              <a:t>64</a:t>
            </a:r>
            <a:r>
              <a:rPr lang="en" altLang="ko-KR" dirty="0"/>
              <a:t>) 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⑤</a:t>
            </a:r>
            <a:r>
              <a:rPr lang="en" altLang="ko-KR" dirty="0"/>
              <a:t> T=</a:t>
            </a:r>
            <a:r>
              <a:rPr lang="en" altLang="ko-KR" dirty="0" err="1"/>
              <a:t>MSB</a:t>
            </a:r>
            <a:r>
              <a:rPr lang="en" altLang="ko-KR" baseline="-25000" dirty="0" err="1"/>
              <a:t>Tlen</a:t>
            </a:r>
            <a:r>
              <a:rPr lang="en" altLang="ko-KR" dirty="0"/>
              <a:t>(GCTR</a:t>
            </a:r>
            <a:r>
              <a:rPr lang="en" altLang="ko-KR" baseline="-25000" dirty="0"/>
              <a:t>K</a:t>
            </a:r>
            <a:r>
              <a:rPr lang="en" altLang="ko-KR" dirty="0"/>
              <a:t>(J</a:t>
            </a:r>
            <a:r>
              <a:rPr lang="en" altLang="ko-KR" baseline="-25000" dirty="0"/>
              <a:t>0</a:t>
            </a:r>
            <a:r>
              <a:rPr lang="en" altLang="ko-KR" dirty="0"/>
              <a:t>,S)) 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⑥ </a:t>
            </a:r>
            <a:r>
              <a:rPr lang="en-US" altLang="ko-KR" dirty="0"/>
              <a:t>return </a:t>
            </a:r>
            <a:r>
              <a:rPr lang="en" altLang="ko-KR" dirty="0"/>
              <a:t>(C,T)</a:t>
            </a:r>
            <a:endParaRPr kumimoji="1" lang="ko-KR" altLang="en-US" dirty="0"/>
          </a:p>
        </p:txBody>
      </p:sp>
      <p:pic>
        <p:nvPicPr>
          <p:cNvPr id="4" name="오디오 3">
            <a:hlinkClick r:id="" action="ppaction://media"/>
            <a:extLst>
              <a:ext uri="{FF2B5EF4-FFF2-40B4-BE49-F238E27FC236}">
                <a16:creationId xmlns:a16="http://schemas.microsoft.com/office/drawing/2014/main" id="{F972F988-595C-1540-99EC-EF4FDAD5DD7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6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"/>
    </mc:Choice>
    <mc:Fallback xmlns="">
      <p:transition spd="slow" advTm="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7E15F-91ED-8C49-8626-8A27B242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GCM(Galois/Counter)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9EFD24-136C-0E4E-B265-D505B98B7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592" y="1600199"/>
            <a:ext cx="5815461" cy="35718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3DA8C28-9596-2F4A-8871-73508CD3A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217" y="1624973"/>
            <a:ext cx="5740400" cy="3708400"/>
          </a:xfrm>
          <a:prstGeom prst="rect">
            <a:avLst/>
          </a:prstGeom>
        </p:spPr>
      </p:pic>
      <p:pic>
        <p:nvPicPr>
          <p:cNvPr id="3" name="오디오 2">
            <a:hlinkClick r:id="" action="ppaction://media"/>
            <a:extLst>
              <a:ext uri="{FF2B5EF4-FFF2-40B4-BE49-F238E27FC236}">
                <a16:creationId xmlns:a16="http://schemas.microsoft.com/office/drawing/2014/main" id="{084E17E3-45CA-E54E-9CDC-9608E0E6D4F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72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"/>
    </mc:Choice>
    <mc:Fallback xmlns="">
      <p:transition spd="slow" advTm="2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mbed</a:t>
            </a:r>
            <a:r>
              <a:rPr lang="en-US" altLang="ko-KR" dirty="0"/>
              <a:t> TLS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PolarSSL</a:t>
            </a:r>
            <a:r>
              <a:rPr lang="ko-KR" altLang="en-US" dirty="0"/>
              <a:t>에서 </a:t>
            </a:r>
            <a:r>
              <a:rPr lang="en-US" altLang="ko-KR" dirty="0" err="1"/>
              <a:t>mbed</a:t>
            </a:r>
            <a:r>
              <a:rPr lang="en-US" altLang="ko-KR" dirty="0"/>
              <a:t> TLS</a:t>
            </a:r>
            <a:r>
              <a:rPr lang="ko-KR" altLang="en-US" dirty="0"/>
              <a:t>로 이름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OpenSSL </a:t>
            </a:r>
            <a:r>
              <a:rPr lang="ko-KR" altLang="en-US" dirty="0"/>
              <a:t>보다 사용이 쉬움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SSL(Secure Sockets Layer) </a:t>
            </a:r>
          </a:p>
          <a:p>
            <a:pPr lvl="1"/>
            <a:r>
              <a:rPr lang="ko-KR" altLang="en-US" dirty="0"/>
              <a:t>안전한 네트워크 통신을 위한 암호화 및 인증 표준화 기술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AES</a:t>
            </a:r>
            <a:r>
              <a:rPr lang="ko-KR" altLang="en-US" dirty="0"/>
              <a:t> 뿐만 아니라 다양한 암호화 라이브러리 제공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49EAEE-0A5E-F64E-BAF4-FF6CC248F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5643" y="1117559"/>
            <a:ext cx="2983089" cy="121571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2B91D9E-4426-4C4F-B7BD-B6CB9255AB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5644" y="2619022"/>
            <a:ext cx="2966860" cy="3798712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8507C703-FFD3-964D-AC5B-BA4DA3B2F24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"/>
    </mc:Choice>
    <mc:Fallback xmlns="">
      <p:transition spd="slow" advTm="2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오디오 1">
            <a:hlinkClick r:id="" action="ppaction://media"/>
            <a:extLst>
              <a:ext uri="{FF2B5EF4-FFF2-40B4-BE49-F238E27FC236}">
                <a16:creationId xmlns:a16="http://schemas.microsoft.com/office/drawing/2014/main" id="{2C033989-AA94-0F45-9F2D-7C26E76A03D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1"/>
    </mc:Choice>
    <mc:Fallback>
      <p:transition spd="slow" advTm="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83162-5377-DB40-962A-9DCC9344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암호화 모드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CABC76-B124-1142-8A63-06B6EDA09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ko-KR" dirty="0"/>
          </a:p>
          <a:p>
            <a:r>
              <a:rPr kumimoji="1" lang="ko-KR" altLang="en-US" dirty="0"/>
              <a:t>연산 방식에 따라 다양한 모드가 존재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ECB, CBC, CFB, CTR, GCM, CCM</a:t>
            </a:r>
          </a:p>
          <a:p>
            <a:pPr lvl="1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5D151A-00BE-5D4F-9D4B-8FAB1C73D6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872" y="3058582"/>
            <a:ext cx="11399286" cy="1107017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2A89567E-B8BD-CC46-AA71-A6A72F23B06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488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"/>
    </mc:Choice>
    <mc:Fallback xmlns="">
      <p:transition spd="slow" advTm="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C441-FF51-AA44-A490-CE744A20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ECB(Electronic Code Block)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DF5A3-2133-2F44-AABD-C196771D8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가장 </a:t>
            </a:r>
            <a:r>
              <a:rPr kumimoji="1" lang="en-US" altLang="ko-KR" dirty="0"/>
              <a:t>Naïve</a:t>
            </a:r>
            <a:r>
              <a:rPr kumimoji="1" lang="ko-KR" altLang="en-US" dirty="0"/>
              <a:t>한 암호 알고리즘</a:t>
            </a:r>
            <a:endParaRPr kumimoji="1" lang="en-US" altLang="ko-KR" dirty="0"/>
          </a:p>
          <a:p>
            <a:r>
              <a:rPr kumimoji="1" lang="ko-KR" altLang="en-US" dirty="0"/>
              <a:t>동일한 키를 사용하기 때문에 한 블록만 해독돼도 모든 데이터 유출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5EDDA1-5AE2-4A4F-AEC3-842938D03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32" y="2420055"/>
            <a:ext cx="10196689" cy="3768342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DFB0D99B-AFE6-4346-9A3B-7F65BB637FA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"/>
    </mc:Choice>
    <mc:Fallback xmlns="">
      <p:transition spd="slow" advTm="1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C441-FF51-AA44-A490-CE744A20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CBC(Cipher Block Chaining)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DF5A3-2133-2F44-AABD-C196771D8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 err="1"/>
              <a:t>보안성이</a:t>
            </a:r>
            <a:r>
              <a:rPr kumimoji="1" lang="ko-KR" altLang="en-US" dirty="0"/>
              <a:t> 상당히 높은 암호화 모드</a:t>
            </a:r>
            <a:endParaRPr kumimoji="1" lang="en-US" altLang="ko-KR" dirty="0"/>
          </a:p>
          <a:p>
            <a:r>
              <a:rPr kumimoji="1" lang="ko-KR" altLang="en-US" dirty="0"/>
              <a:t>이전 블록의 암호문이 현재 블록과 </a:t>
            </a:r>
            <a:r>
              <a:rPr kumimoji="1" lang="en-US" altLang="ko-KR" dirty="0"/>
              <a:t>XOR</a:t>
            </a:r>
            <a:r>
              <a:rPr kumimoji="1" lang="ko-KR" altLang="en-US" dirty="0"/>
              <a:t> 연산 후 암호화</a:t>
            </a:r>
            <a:endParaRPr kumimoji="1" lang="en-US" altLang="ko-KR" dirty="0"/>
          </a:p>
          <a:p>
            <a:r>
              <a:rPr kumimoji="1" lang="ko-KR" altLang="en-US" dirty="0"/>
              <a:t>이전 블록 연산 값을 사용하기 때문에 병렬처리 불가능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B62924-4CBB-D14E-AE0E-CF6CC08AC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338" y="2663471"/>
            <a:ext cx="9743018" cy="3638911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C3109DC4-C405-154D-AF0E-7FBB59AD68B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2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"/>
    </mc:Choice>
    <mc:Fallback xmlns="">
      <p:transition spd="slow" advTm="1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C441-FF51-AA44-A490-CE744A20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CFB(Cipher </a:t>
            </a:r>
            <a:r>
              <a:rPr kumimoji="1" lang="en-US" altLang="ko-KR" dirty="0" err="1"/>
              <a:t>FeedBack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DF5A3-2133-2F44-AABD-C196771D8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 err="1"/>
              <a:t>평문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암호문 길이가 같기때문에 패딩 필요 없음</a:t>
            </a:r>
            <a:endParaRPr kumimoji="1" lang="en-US" altLang="ko-KR" dirty="0"/>
          </a:p>
          <a:p>
            <a:r>
              <a:rPr kumimoji="1" lang="en-US" altLang="ko-KR" dirty="0"/>
              <a:t>CBC</a:t>
            </a:r>
            <a:r>
              <a:rPr kumimoji="1" lang="ko-KR" altLang="en-US" dirty="0"/>
              <a:t>와 동일하게 이전 블록 값을 사용하기 때문에 병렬처리 </a:t>
            </a:r>
            <a:r>
              <a:rPr kumimoji="1" lang="en-US" altLang="ko-KR" dirty="0"/>
              <a:t>X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AFDC4F-CC61-1F4F-915A-0D85A399E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677" y="2293055"/>
            <a:ext cx="9227255" cy="4040012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844505A4-1EC6-AA40-8B97-1371177B237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4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"/>
    </mc:Choice>
    <mc:Fallback xmlns="">
      <p:transition spd="slow" advTm="1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C441-FF51-AA44-A490-CE744A20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CTR(Counter)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DF5A3-2133-2F44-AABD-C196771D8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Nonce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Counter</a:t>
            </a:r>
            <a:r>
              <a:rPr kumimoji="1" lang="ko-KR" altLang="en-US" dirty="0"/>
              <a:t>로 이루어진 </a:t>
            </a:r>
            <a:r>
              <a:rPr kumimoji="1" lang="en-US" altLang="ko-KR" dirty="0"/>
              <a:t>IV</a:t>
            </a:r>
            <a:r>
              <a:rPr kumimoji="1" lang="ko-KR" altLang="en-US" dirty="0"/>
              <a:t> 값을 이용한 암호화</a:t>
            </a:r>
            <a:endParaRPr kumimoji="1" lang="en-US" altLang="ko-KR" dirty="0"/>
          </a:p>
          <a:p>
            <a:r>
              <a:rPr kumimoji="1" lang="ko-KR" altLang="en-US" dirty="0"/>
              <a:t>블록당 </a:t>
            </a:r>
            <a:r>
              <a:rPr kumimoji="1" lang="en-US" altLang="ko-KR" dirty="0"/>
              <a:t>1</a:t>
            </a:r>
            <a:r>
              <a:rPr kumimoji="1" lang="ko-KR" altLang="en-US" dirty="0"/>
              <a:t>씩 증가하는 </a:t>
            </a:r>
            <a:r>
              <a:rPr kumimoji="1" lang="en-US" altLang="ko-KR" dirty="0"/>
              <a:t>Counter </a:t>
            </a:r>
            <a:r>
              <a:rPr kumimoji="1" lang="ko-KR" altLang="en-US" dirty="0"/>
              <a:t>값을 이용</a:t>
            </a:r>
            <a:endParaRPr kumimoji="1" lang="en-US" altLang="ko-KR" dirty="0"/>
          </a:p>
          <a:p>
            <a:r>
              <a:rPr kumimoji="1" lang="ko-KR" altLang="en-US" dirty="0"/>
              <a:t>병렬 처리가 가능하기때문에 빠른 암호화 속도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DC47B0-0153-5A40-AE21-4A24DB626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594" y="2763661"/>
            <a:ext cx="7579783" cy="3620274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BBD87373-9C39-FE4F-A157-9B7B8B5F771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"/>
    </mc:Choice>
    <mc:Fallback xmlns="">
      <p:transition spd="slow" advTm="1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905D1-EAB6-F045-A3A8-95032C6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Authenticated Encryption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029E48-4F33-D14D-83D2-9FDD04400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기존의 암호화 알고리즘에 인증을 추가시킨 암호화</a:t>
            </a:r>
            <a:endParaRPr kumimoji="1" lang="en-US" altLang="ko-KR" dirty="0"/>
          </a:p>
          <a:p>
            <a:r>
              <a:rPr kumimoji="1" lang="ko-KR" altLang="en-US" dirty="0"/>
              <a:t>암호문의 내용을 조작해서 보낸 경우를 막기 위함</a:t>
            </a:r>
            <a:endParaRPr kumimoji="1" lang="en-US" altLang="ko-KR" dirty="0"/>
          </a:p>
          <a:p>
            <a:r>
              <a:rPr kumimoji="1" lang="ko-KR" altLang="en-US" dirty="0"/>
              <a:t>기밀성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무결성</a:t>
            </a:r>
            <a:endParaRPr kumimoji="1" lang="en-US" altLang="ko-KR" dirty="0"/>
          </a:p>
          <a:p>
            <a:r>
              <a:rPr kumimoji="1" lang="en-US" altLang="ko-KR" dirty="0"/>
              <a:t>MAC</a:t>
            </a:r>
            <a:r>
              <a:rPr kumimoji="1" lang="ko-KR" altLang="en-US" dirty="0"/>
              <a:t> 값이 동일한 경우만 인증</a:t>
            </a:r>
            <a:endParaRPr kumimoji="1" lang="en-US" altLang="ko-KR" dirty="0"/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550EF1-742A-F44A-A861-77CCF23471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547" y="2332918"/>
            <a:ext cx="5130094" cy="3990073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5E53E462-E553-244A-B969-49FF903A1A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26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"/>
    </mc:Choice>
    <mc:Fallback xmlns="">
      <p:transition spd="slow" advTm="12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3C441-FF51-AA44-A490-CE744A202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CCM(CTR + CBC-MAC)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22602B-D6B2-7A40-BEB1-92BADE2F6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6089" y="997655"/>
            <a:ext cx="3736622" cy="5359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DF5A3-2133-2F44-AABD-C196771D8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 err="1"/>
              <a:t>인증값인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가 동일한 경우 무결성 확보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Input -&gt; Nonce, Payload, A(</a:t>
            </a:r>
            <a:r>
              <a:rPr kumimoji="1" lang="ko-KR" altLang="en-US" dirty="0" err="1"/>
              <a:t>인증값</a:t>
            </a:r>
            <a:r>
              <a:rPr kumimoji="1" lang="en-US" altLang="ko-KR" dirty="0"/>
              <a:t>)</a:t>
            </a:r>
          </a:p>
          <a:p>
            <a:r>
              <a:rPr kumimoji="1" lang="en-US" altLang="ko-KR" dirty="0"/>
              <a:t>Output -&gt; Encryption + TAG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S0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CBC-MAC</a:t>
            </a:r>
            <a:r>
              <a:rPr kumimoji="1" lang="ko-KR" altLang="en-US" dirty="0"/>
              <a:t> 결과물 </a:t>
            </a:r>
            <a:r>
              <a:rPr kumimoji="1" lang="en-US" altLang="ko-KR" dirty="0"/>
              <a:t>XOR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6E49CC-22A4-F14A-8E0F-626824D70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258" y="4232345"/>
            <a:ext cx="4934373" cy="5870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D9EB28C-5BD1-A943-9707-07CC5B84E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441" y="4876799"/>
            <a:ext cx="5164293" cy="903113"/>
          </a:xfrm>
          <a:prstGeom prst="rect">
            <a:avLst/>
          </a:prstGeom>
        </p:spPr>
      </p:pic>
      <p:pic>
        <p:nvPicPr>
          <p:cNvPr id="6" name="오디오 5">
            <a:hlinkClick r:id="" action="ppaction://media"/>
            <a:extLst>
              <a:ext uri="{FF2B5EF4-FFF2-40B4-BE49-F238E27FC236}">
                <a16:creationId xmlns:a16="http://schemas.microsoft.com/office/drawing/2014/main" id="{011FC0EC-5E37-C047-849F-2D6F7D8741F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8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"/>
    </mc:Choice>
    <mc:Fallback xmlns="">
      <p:transition spd="slow" advTm="1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35309-5BD8-C74A-BA34-61160940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CCM(CTR + CBC-MAC)</a:t>
            </a:r>
            <a:r>
              <a:rPr kumimoji="1"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87680-B863-2448-8F90-77437A7400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/>
              <a:t>Format Function</a:t>
            </a:r>
          </a:p>
          <a:p>
            <a:pPr lvl="1"/>
            <a:r>
              <a:rPr kumimoji="1" lang="ko-KR" altLang="en-US" dirty="0" err="1"/>
              <a:t>논스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부가 인증 데이터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평문</a:t>
            </a:r>
            <a:r>
              <a:rPr kumimoji="1" lang="ko-KR" altLang="en-US" dirty="0"/>
              <a:t> 값으로 데이터 블록 생성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 = </a:t>
            </a:r>
            <a:r>
              <a:rPr kumimoji="1" lang="ko-KR" altLang="en-US" dirty="0" err="1"/>
              <a:t>인증값</a:t>
            </a:r>
            <a:r>
              <a:rPr kumimoji="1" lang="ko-KR" altLang="en-US" dirty="0"/>
              <a:t> </a:t>
            </a:r>
            <a:r>
              <a:rPr kumimoji="1" lang="en-US" altLang="ko-KR" dirty="0"/>
              <a:t>T</a:t>
            </a:r>
            <a:r>
              <a:rPr kumimoji="1" lang="ko-KR" altLang="en-US" dirty="0"/>
              <a:t>의 바이트 길이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Q = </a:t>
            </a:r>
            <a:r>
              <a:rPr kumimoji="1" lang="ko-KR" altLang="en-US" dirty="0" err="1"/>
              <a:t>평문의</a:t>
            </a:r>
            <a:r>
              <a:rPr kumimoji="1" lang="ko-KR" altLang="en-US" dirty="0"/>
              <a:t> 바이트 길이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0 &lt; </a:t>
            </a:r>
            <a:r>
              <a:rPr lang="en" altLang="ko-KR" dirty="0"/>
              <a:t>a &lt; 2</a:t>
            </a:r>
            <a:r>
              <a:rPr lang="en" altLang="ko-KR" baseline="30000" dirty="0"/>
              <a:t>16</a:t>
            </a:r>
            <a:r>
              <a:rPr lang="en" altLang="ko-KR" dirty="0"/>
              <a:t> – 2</a:t>
            </a:r>
            <a:r>
              <a:rPr lang="en" altLang="ko-KR" baseline="30000" dirty="0"/>
              <a:t>8</a:t>
            </a:r>
            <a:r>
              <a:rPr lang="en-US" altLang="ko-KR" baseline="30000" dirty="0"/>
              <a:t>  </a:t>
            </a:r>
            <a:r>
              <a:rPr lang="en-US" altLang="ko-KR" dirty="0"/>
              <a:t>-&gt; </a:t>
            </a:r>
            <a:r>
              <a:rPr lang="en" altLang="ko-KR" dirty="0"/>
              <a:t>a</a:t>
            </a:r>
            <a:r>
              <a:rPr lang="en-US" altLang="ko-KR" dirty="0"/>
              <a:t> =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" altLang="ko-KR" dirty="0"/>
              <a:t>a]</a:t>
            </a:r>
            <a:r>
              <a:rPr lang="en" altLang="ko-KR" baseline="-25000" dirty="0"/>
              <a:t>16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altLang="ko-KR" baseline="30000" dirty="0"/>
              <a:t>16 </a:t>
            </a:r>
            <a:r>
              <a:rPr lang="en-US" altLang="ko-KR" dirty="0"/>
              <a:t>- 2</a:t>
            </a:r>
            <a:r>
              <a:rPr lang="en-US" altLang="ko-KR" baseline="30000" dirty="0"/>
              <a:t>8</a:t>
            </a:r>
            <a:r>
              <a:rPr lang="ko-KR" altLang="en-US" dirty="0"/>
              <a:t> ≤ </a:t>
            </a:r>
            <a:r>
              <a:rPr lang="en" altLang="ko-KR" dirty="0"/>
              <a:t>a &lt; 2</a:t>
            </a:r>
            <a:r>
              <a:rPr lang="en" altLang="ko-KR" baseline="30000" dirty="0"/>
              <a:t>32</a:t>
            </a:r>
            <a:r>
              <a:rPr lang="en-US" altLang="ko-KR" baseline="30000" dirty="0"/>
              <a:t> </a:t>
            </a:r>
            <a:r>
              <a:rPr lang="en-US" altLang="ko-KR" dirty="0"/>
              <a:t> -&gt; </a:t>
            </a:r>
            <a:r>
              <a:rPr lang="en" altLang="ko-KR" dirty="0"/>
              <a:t>a</a:t>
            </a:r>
            <a:r>
              <a:rPr lang="en-US" altLang="ko-KR" dirty="0"/>
              <a:t> 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 err="1"/>
              <a:t>xFF</a:t>
            </a:r>
            <a:r>
              <a:rPr lang="en" altLang="ko-KR" dirty="0"/>
              <a:t> ‖ 0xFE ‖ [a]</a:t>
            </a:r>
            <a:r>
              <a:rPr lang="en" altLang="ko-KR" baseline="-25000" dirty="0"/>
              <a:t>32        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altLang="ko-KR" baseline="30000" dirty="0"/>
              <a:t>32</a:t>
            </a:r>
            <a:r>
              <a:rPr lang="ko-KR" altLang="en-US" dirty="0"/>
              <a:t> ≤ </a:t>
            </a:r>
            <a:r>
              <a:rPr lang="en" altLang="ko-KR" dirty="0"/>
              <a:t>a &lt; 2</a:t>
            </a:r>
            <a:r>
              <a:rPr lang="en" altLang="ko-KR" baseline="30000" dirty="0"/>
              <a:t>64</a:t>
            </a:r>
            <a:r>
              <a:rPr lang="en-US" altLang="ko-KR" baseline="30000" dirty="0"/>
              <a:t> </a:t>
            </a:r>
            <a:r>
              <a:rPr lang="en-US" altLang="ko-KR" dirty="0"/>
              <a:t>  -&gt; </a:t>
            </a:r>
            <a:r>
              <a:rPr lang="en" altLang="ko-KR" dirty="0"/>
              <a:t>a =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 err="1"/>
              <a:t>xFF</a:t>
            </a:r>
            <a:r>
              <a:rPr lang="en" altLang="ko-KR" dirty="0"/>
              <a:t> ‖ 0xFF ‖ [a]</a:t>
            </a:r>
            <a:r>
              <a:rPr lang="en" altLang="ko-KR" baseline="-25000" dirty="0"/>
              <a:t>64</a:t>
            </a:r>
            <a:endParaRPr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541FB3-D44A-884C-B637-90DA344294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362" y="1144588"/>
            <a:ext cx="2662238" cy="270774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90F4E55-F8DD-734F-9071-503D26C5B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63" y="2736850"/>
            <a:ext cx="6223000" cy="698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B1461EE-10E7-EE47-A97A-483DDCA0C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413" y="3354388"/>
            <a:ext cx="6184900" cy="635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54276C-2607-024D-BE9C-FA329C768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99" y="3990975"/>
            <a:ext cx="10049323" cy="909637"/>
          </a:xfrm>
          <a:prstGeom prst="rect">
            <a:avLst/>
          </a:prstGeom>
        </p:spPr>
      </p:pic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0C3A43A7-3794-504D-BE9B-B77F08503305}"/>
              </a:ext>
            </a:extLst>
          </p:cNvPr>
          <p:cNvCxnSpPr>
            <a:cxnSpLocks/>
          </p:cNvCxnSpPr>
          <p:nvPr/>
        </p:nvCxnSpPr>
        <p:spPr>
          <a:xfrm flipH="1">
            <a:off x="871538" y="4014788"/>
            <a:ext cx="142875" cy="428625"/>
          </a:xfrm>
          <a:prstGeom prst="line">
            <a:avLst/>
          </a:prstGeom>
          <a:ln w="44450">
            <a:solidFill>
              <a:srgbClr val="FF0000">
                <a:alpha val="9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AA510E15-6128-C544-A28C-F71EAD78B996}"/>
              </a:ext>
            </a:extLst>
          </p:cNvPr>
          <p:cNvCxnSpPr>
            <a:cxnSpLocks/>
          </p:cNvCxnSpPr>
          <p:nvPr/>
        </p:nvCxnSpPr>
        <p:spPr>
          <a:xfrm flipH="1">
            <a:off x="995363" y="4038600"/>
            <a:ext cx="142875" cy="428625"/>
          </a:xfrm>
          <a:prstGeom prst="line">
            <a:avLst/>
          </a:prstGeom>
          <a:ln w="44450">
            <a:solidFill>
              <a:srgbClr val="FF0000">
                <a:alpha val="9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1A6B49F4-8818-E24F-89AF-913B3A57B276}"/>
              </a:ext>
            </a:extLst>
          </p:cNvPr>
          <p:cNvCxnSpPr>
            <a:cxnSpLocks/>
          </p:cNvCxnSpPr>
          <p:nvPr/>
        </p:nvCxnSpPr>
        <p:spPr>
          <a:xfrm flipH="1">
            <a:off x="1423988" y="4038601"/>
            <a:ext cx="142875" cy="428625"/>
          </a:xfrm>
          <a:prstGeom prst="line">
            <a:avLst/>
          </a:prstGeom>
          <a:ln w="44450">
            <a:solidFill>
              <a:srgbClr val="FF0000">
                <a:alpha val="9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1AA7C99C-7E06-DF43-B1C7-5ED2BAB4B434}"/>
              </a:ext>
            </a:extLst>
          </p:cNvPr>
          <p:cNvCxnSpPr>
            <a:cxnSpLocks/>
          </p:cNvCxnSpPr>
          <p:nvPr/>
        </p:nvCxnSpPr>
        <p:spPr>
          <a:xfrm flipH="1">
            <a:off x="1852613" y="4052888"/>
            <a:ext cx="142875" cy="428625"/>
          </a:xfrm>
          <a:prstGeom prst="line">
            <a:avLst/>
          </a:prstGeom>
          <a:ln w="44450">
            <a:solidFill>
              <a:srgbClr val="FF0000">
                <a:alpha val="9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AFD6361-5BDC-CC48-B4CB-0732FA7C1190}"/>
              </a:ext>
            </a:extLst>
          </p:cNvPr>
          <p:cNvCxnSpPr>
            <a:cxnSpLocks/>
          </p:cNvCxnSpPr>
          <p:nvPr/>
        </p:nvCxnSpPr>
        <p:spPr>
          <a:xfrm flipH="1">
            <a:off x="1938338" y="4410076"/>
            <a:ext cx="142875" cy="428625"/>
          </a:xfrm>
          <a:prstGeom prst="line">
            <a:avLst/>
          </a:prstGeom>
          <a:ln w="44450">
            <a:solidFill>
              <a:srgbClr val="FF0000">
                <a:alpha val="9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오디오 7">
            <a:hlinkClick r:id="" action="ppaction://media"/>
            <a:extLst>
              <a:ext uri="{FF2B5EF4-FFF2-40B4-BE49-F238E27FC236}">
                <a16:creationId xmlns:a16="http://schemas.microsoft.com/office/drawing/2014/main" id="{947309B9-4C1F-2A41-956A-F4C7BB6F218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95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"/>
    </mc:Choice>
    <mc:Fallback xmlns="">
      <p:transition spd="slow" advTm="1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628</Words>
  <Application>Microsoft Macintosh PowerPoint</Application>
  <PresentationFormat>와이드스크린</PresentationFormat>
  <Paragraphs>104</Paragraphs>
  <Slides>18</Slides>
  <Notes>0</Notes>
  <HiddenSlides>1</HiddenSlides>
  <MMClips>17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Cambria Math</vt:lpstr>
      <vt:lpstr>CryptoCraft 테마</vt:lpstr>
      <vt:lpstr>제목 테마</vt:lpstr>
      <vt:lpstr>Block Cipher Mode 분석 (ECB, CBC, CFB, CTR, GCM, CCM)</vt:lpstr>
      <vt:lpstr>암호화 모드</vt:lpstr>
      <vt:lpstr>ECB(Electronic Code Block)</vt:lpstr>
      <vt:lpstr>CBC(Cipher Block Chaining)</vt:lpstr>
      <vt:lpstr>CFB(Cipher FeedBack)</vt:lpstr>
      <vt:lpstr>CTR(Counter)</vt:lpstr>
      <vt:lpstr>Authenticated Encryption</vt:lpstr>
      <vt:lpstr>CCM(CTR + CBC-MAC)</vt:lpstr>
      <vt:lpstr>CCM(CTR + CBC-MAC) </vt:lpstr>
      <vt:lpstr>CCM(CTR + CBC-MAC) </vt:lpstr>
      <vt:lpstr>CCM(CTR + CBC-MAC) </vt:lpstr>
      <vt:lpstr>GCM(Galois/Counter)</vt:lpstr>
      <vt:lpstr>GCM(Galois/Counter)</vt:lpstr>
      <vt:lpstr>GCM(Galois/Counter)</vt:lpstr>
      <vt:lpstr>GCM(Galois/Counter)</vt:lpstr>
      <vt:lpstr>GCM(Galois/Counter)</vt:lpstr>
      <vt:lpstr>mbed TLS란?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58</cp:revision>
  <dcterms:created xsi:type="dcterms:W3CDTF">2019-03-05T04:29:07Z</dcterms:created>
  <dcterms:modified xsi:type="dcterms:W3CDTF">2020-01-08T22:35:50Z</dcterms:modified>
</cp:coreProperties>
</file>