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7927" autoAdjust="0"/>
  </p:normalViewPr>
  <p:slideViewPr>
    <p:cSldViewPr snapToGrid="0" showGuides="1">
      <p:cViewPr varScale="1">
        <p:scale>
          <a:sx n="85" d="100"/>
          <a:sy n="85" d="100"/>
        </p:scale>
        <p:origin x="1224" y="9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02C913-610E-4BF0-B55F-9CE65BBA65D1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d86AY2kbs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자료구조</a:t>
            </a:r>
            <a:br>
              <a:rPr lang="en-US" altLang="ko-KR"/>
            </a:br>
            <a:r>
              <a:rPr lang="en-US" altLang="ko-KR"/>
              <a:t>-</a:t>
            </a:r>
            <a:r>
              <a:rPr lang="ko-KR" altLang="en-US" sz="4800"/>
              <a:t>그래프</a:t>
            </a:r>
            <a:r>
              <a:rPr lang="en-US" altLang="ko-KR" sz="4800"/>
              <a:t>-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>
                <a:hlinkClick r:id="rId2"/>
              </a:rPr>
              <a:t>https://youtu.be/7d86AY2kbss</a:t>
            </a:r>
            <a:r>
              <a:rPr lang="ko-KR" altLang="en-US"/>
              <a:t> </a:t>
            </a:r>
          </a:p>
          <a:p>
            <a:pPr algn="r">
              <a:defRPr/>
            </a:pPr>
            <a:r>
              <a:rPr lang="ko-KR" altLang="en-US"/>
              <a:t>엄 시 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A9D93-368E-41FA-B218-66A89C9D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335264"/>
            <a:ext cx="5600700" cy="48196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B00FD64-332A-44C1-B3D4-115761B38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30" y="2860400"/>
            <a:ext cx="2174054" cy="290988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D89E2FFE-A994-47C7-9A79-8152D367BF84}"/>
              </a:ext>
            </a:extLst>
          </p:cNvPr>
          <p:cNvSpPr/>
          <p:nvPr/>
        </p:nvSpPr>
        <p:spPr>
          <a:xfrm>
            <a:off x="8470213" y="2965587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F1875E1-C4FB-4AFE-B7F2-EAAD6DCFE1CD}"/>
              </a:ext>
            </a:extLst>
          </p:cNvPr>
          <p:cNvSpPr/>
          <p:nvPr/>
        </p:nvSpPr>
        <p:spPr>
          <a:xfrm>
            <a:off x="10821531" y="2965587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EC07A9D-CEBA-47C5-9094-663FE8133DEE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949184" y="3205073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E91C5B87-68FC-4E9A-9892-367CCF4D7936}"/>
              </a:ext>
            </a:extLst>
          </p:cNvPr>
          <p:cNvSpPr/>
          <p:nvPr/>
        </p:nvSpPr>
        <p:spPr>
          <a:xfrm>
            <a:off x="8470213" y="499012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10676C-69FD-4243-9D98-337F588C0B1D}"/>
              </a:ext>
            </a:extLst>
          </p:cNvPr>
          <p:cNvSpPr/>
          <p:nvPr/>
        </p:nvSpPr>
        <p:spPr>
          <a:xfrm>
            <a:off x="10821531" y="499012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A0E2FF-4FA6-4412-8305-75B11A7AA2C4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8949184" y="5229612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290A025-79B5-417C-89E8-BDF49AEF9B8B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8709699" y="3444558"/>
            <a:ext cx="0" cy="154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08BFA1C-9173-4A98-BB8D-E58AFB00E9F6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V="1">
            <a:off x="11061017" y="3444558"/>
            <a:ext cx="0" cy="154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AF540B-E746-4BC4-828B-A7B7302703C5}"/>
              </a:ext>
            </a:extLst>
          </p:cNvPr>
          <p:cNvCxnSpPr>
            <a:cxnSpLocks/>
            <a:stCxn id="8" idx="5"/>
            <a:endCxn id="12" idx="1"/>
          </p:cNvCxnSpPr>
          <p:nvPr/>
        </p:nvCxnSpPr>
        <p:spPr>
          <a:xfrm>
            <a:off x="8879040" y="3374414"/>
            <a:ext cx="2012635" cy="1685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17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– </a:t>
            </a:r>
            <a:r>
              <a:rPr lang="ko-KR" altLang="en-US" dirty="0"/>
              <a:t>인접리스트</a:t>
            </a:r>
          </a:p>
        </p:txBody>
      </p:sp>
      <p:pic>
        <p:nvPicPr>
          <p:cNvPr id="4" name="Picture 6" descr="그래프와 인접 리스트 | CloudStudying">
            <a:extLst>
              <a:ext uri="{FF2B5EF4-FFF2-40B4-BE49-F238E27FC236}">
                <a16:creationId xmlns:a16="http://schemas.microsoft.com/office/drawing/2014/main" id="{4C0B495F-2E97-4D3E-92B2-14B654602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060" y="2309589"/>
            <a:ext cx="7966338" cy="2238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4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– </a:t>
            </a:r>
            <a:r>
              <a:rPr lang="ko-KR" altLang="en-US" dirty="0"/>
              <a:t>인접리스트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0A96F0-F82E-4463-8DF3-21411E494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8" y="1470201"/>
            <a:ext cx="4552950" cy="41433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57052A-A8A3-4AEC-8FFF-BD68ED9E0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23" y="1139296"/>
            <a:ext cx="6066657" cy="500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– </a:t>
            </a:r>
            <a:r>
              <a:rPr lang="ko-KR" altLang="en-US" dirty="0"/>
              <a:t>인접리스트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DAE2C3-19F9-4131-9C7B-0FE9C4FB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66" y="1071562"/>
            <a:ext cx="4572000" cy="5324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A39B10-A816-4BC9-A53C-EF18E343D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50" y="3870488"/>
            <a:ext cx="4156299" cy="24004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884840-99AD-4639-A01A-2066215A0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175" y="1237355"/>
            <a:ext cx="3674658" cy="219164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797EBF06-6372-4F03-8C5D-B92C1B6E9AF4}"/>
              </a:ext>
            </a:extLst>
          </p:cNvPr>
          <p:cNvSpPr/>
          <p:nvPr/>
        </p:nvSpPr>
        <p:spPr>
          <a:xfrm>
            <a:off x="8866688" y="3870488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1EE45A-32B9-4663-8362-CD352A87283B}"/>
              </a:ext>
            </a:extLst>
          </p:cNvPr>
          <p:cNvSpPr/>
          <p:nvPr/>
        </p:nvSpPr>
        <p:spPr>
          <a:xfrm>
            <a:off x="11218006" y="3870488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CBD991E-2E05-4EF4-A77F-85C6BA5FBB11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9345659" y="4109974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1E259DEB-427A-4195-BBA1-16F9F7BCBD1C}"/>
              </a:ext>
            </a:extLst>
          </p:cNvPr>
          <p:cNvSpPr/>
          <p:nvPr/>
        </p:nvSpPr>
        <p:spPr>
          <a:xfrm>
            <a:off x="8866688" y="5895027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757192C-47DC-47F2-AD40-5B1779D62F3B}"/>
              </a:ext>
            </a:extLst>
          </p:cNvPr>
          <p:cNvSpPr/>
          <p:nvPr/>
        </p:nvSpPr>
        <p:spPr>
          <a:xfrm>
            <a:off x="11218006" y="5895027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2DBCB5-9B14-403B-A17C-4CA8EED042D2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9345659" y="6134513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EE5CDA5-E74A-457E-A9C9-3BEF13D4A50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>
          <a:xfrm flipV="1">
            <a:off x="9106174" y="4349459"/>
            <a:ext cx="0" cy="154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2C6589B-0D47-4C3E-B4DF-2B23571B8CAF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>
          <a:xfrm flipV="1">
            <a:off x="11457492" y="4349459"/>
            <a:ext cx="0" cy="15455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EF4B56B-8838-49FC-8E7A-F753C9E65D00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9275515" y="4279315"/>
            <a:ext cx="2012635" cy="1685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67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  <a:r>
              <a:rPr lang="en-US" altLang="ko-KR" dirty="0"/>
              <a:t>(graph) : </a:t>
            </a:r>
            <a:r>
              <a:rPr lang="ko-KR" altLang="en-US" dirty="0"/>
              <a:t>연결되어 있는 </a:t>
            </a:r>
            <a:r>
              <a:rPr lang="ko-KR" altLang="en-US" dirty="0" err="1"/>
              <a:t>객체간의</a:t>
            </a:r>
            <a:r>
              <a:rPr lang="ko-KR" altLang="en-US" dirty="0"/>
              <a:t> 관계를 표현하는 자료구조</a:t>
            </a:r>
            <a:endParaRPr lang="en-US" altLang="ko-KR" dirty="0"/>
          </a:p>
          <a:p>
            <a:pPr lvl="1"/>
            <a:r>
              <a:rPr lang="ko-KR" altLang="en-US" dirty="0"/>
              <a:t>아주 일반적인 자료구조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그래프의 예 </a:t>
            </a:r>
            <a:r>
              <a:rPr lang="en-US" altLang="ko-KR" dirty="0"/>
              <a:t>: </a:t>
            </a:r>
            <a:r>
              <a:rPr lang="ko-KR" altLang="en-US" dirty="0"/>
              <a:t>전기회로</a:t>
            </a:r>
            <a:r>
              <a:rPr lang="en-US" altLang="ko-KR" dirty="0"/>
              <a:t>, </a:t>
            </a:r>
            <a:r>
              <a:rPr lang="ko-KR" altLang="en-US" dirty="0"/>
              <a:t>지도</a:t>
            </a:r>
            <a:r>
              <a:rPr lang="en-US" altLang="ko-KR" dirty="0"/>
              <a:t>, </a:t>
            </a:r>
            <a:r>
              <a:rPr lang="ko-KR" altLang="en-US" dirty="0"/>
              <a:t>지하철 노선도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B4DF5-B68B-45B0-86D2-B55200217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40" y="3585614"/>
            <a:ext cx="3227240" cy="2119861"/>
          </a:xfrm>
          <a:prstGeom prst="rect">
            <a:avLst/>
          </a:prstGeom>
        </p:spPr>
      </p:pic>
      <p:pic>
        <p:nvPicPr>
          <p:cNvPr id="1026" name="Picture 2" descr="수도권 전체">
            <a:extLst>
              <a:ext uri="{FF2B5EF4-FFF2-40B4-BE49-F238E27FC236}">
                <a16:creationId xmlns:a16="http://schemas.microsoft.com/office/drawing/2014/main" id="{CB61EFE1-98F4-47D3-8B65-180A48FDD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20" y="3247375"/>
            <a:ext cx="3738880" cy="279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용어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5824174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그래프는 </a:t>
            </a:r>
            <a:r>
              <a:rPr lang="en-US" altLang="ko-KR" sz="2400" dirty="0"/>
              <a:t>(V, E)</a:t>
            </a:r>
            <a:r>
              <a:rPr lang="ko-KR" altLang="en-US" sz="2400" dirty="0"/>
              <a:t>로 표시된다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V</a:t>
            </a:r>
            <a:r>
              <a:rPr lang="ko-KR" altLang="en-US" sz="2000" dirty="0"/>
              <a:t>는 정점</a:t>
            </a:r>
            <a:r>
              <a:rPr lang="en-US" altLang="ko-KR" sz="2000" dirty="0"/>
              <a:t>(vertices)</a:t>
            </a:r>
            <a:r>
              <a:rPr lang="ko-KR" altLang="en-US" sz="2000" dirty="0"/>
              <a:t>들의 집합</a:t>
            </a:r>
            <a:endParaRPr lang="en-US" altLang="ko-KR" sz="2000" dirty="0"/>
          </a:p>
          <a:p>
            <a:pPr lvl="1"/>
            <a:r>
              <a:rPr lang="en-US" altLang="ko-KR" sz="2000" dirty="0"/>
              <a:t>E</a:t>
            </a:r>
            <a:r>
              <a:rPr lang="ko-KR" altLang="en-US" sz="2000" dirty="0"/>
              <a:t>는 간선</a:t>
            </a:r>
            <a:r>
              <a:rPr lang="en-US" altLang="ko-KR" sz="2000" dirty="0"/>
              <a:t>(edge)</a:t>
            </a:r>
            <a:r>
              <a:rPr lang="ko-KR" altLang="en-US" sz="2000" dirty="0"/>
              <a:t>들의 집합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/>
              <a:t>예제 그래프</a:t>
            </a:r>
            <a:endParaRPr lang="en-US" altLang="ko-KR" sz="2400" dirty="0"/>
          </a:p>
          <a:p>
            <a:pPr lvl="1"/>
            <a:r>
              <a:rPr lang="ko-KR" altLang="en-US" sz="2000" dirty="0"/>
              <a:t>정점은 각 지하철역을 의미한다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간선은 지하철역을 이어주는 선로를 의미한다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간선에는 다음역까지 걸리는 시간과 같은 데이터가 저장 될 수 있다</a:t>
            </a:r>
            <a:r>
              <a:rPr lang="en-US" altLang="ko-KR" sz="2000" dirty="0"/>
              <a:t>.</a:t>
            </a:r>
          </a:p>
        </p:txBody>
      </p:sp>
      <p:pic>
        <p:nvPicPr>
          <p:cNvPr id="6146" name="Picture 2" descr="수도권 전체">
            <a:extLst>
              <a:ext uri="{FF2B5EF4-FFF2-40B4-BE49-F238E27FC236}">
                <a16:creationId xmlns:a16="http://schemas.microsoft.com/office/drawing/2014/main" id="{4CBABC0F-36CD-40C7-8A47-6DE0ABF6F7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13" t="31269" r="40062" b="50746"/>
          <a:stretch/>
        </p:blipFill>
        <p:spPr bwMode="auto">
          <a:xfrm>
            <a:off x="6765667" y="1873737"/>
            <a:ext cx="4688639" cy="338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27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용어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/>
              <a:t>인접 정점 </a:t>
            </a:r>
            <a:r>
              <a:rPr lang="en-US" altLang="ko-KR" sz="2400" dirty="0"/>
              <a:t>: </a:t>
            </a:r>
            <a:r>
              <a:rPr lang="ko-KR" altLang="en-US" sz="2400" dirty="0"/>
              <a:t>간선에 의해 연결된 정점</a:t>
            </a:r>
            <a:endParaRPr lang="en-US" altLang="ko-KR" sz="2400" dirty="0"/>
          </a:p>
          <a:p>
            <a:r>
              <a:rPr lang="ko-KR" altLang="en-US" sz="2400" dirty="0"/>
              <a:t>차수 </a:t>
            </a:r>
            <a:r>
              <a:rPr lang="en-US" altLang="ko-KR" sz="2400" dirty="0"/>
              <a:t>: </a:t>
            </a:r>
            <a:r>
              <a:rPr lang="ko-KR" altLang="en-US" sz="2400" dirty="0"/>
              <a:t>정점에 연결된 다른 정점의 개수</a:t>
            </a:r>
            <a:endParaRPr lang="en-US" altLang="ko-KR" sz="2400" dirty="0"/>
          </a:p>
          <a:p>
            <a:r>
              <a:rPr lang="ko-KR" altLang="en-US" sz="2400" dirty="0"/>
              <a:t>경로 </a:t>
            </a:r>
            <a:r>
              <a:rPr lang="en-US" altLang="ko-KR" sz="2400" dirty="0"/>
              <a:t>: </a:t>
            </a:r>
            <a:r>
              <a:rPr lang="ko-KR" altLang="en-US" sz="2400" dirty="0"/>
              <a:t>정점의 나열로 표현</a:t>
            </a:r>
            <a:endParaRPr lang="en-US" altLang="ko-KR" sz="2400" dirty="0"/>
          </a:p>
          <a:p>
            <a:pPr lvl="1"/>
            <a:r>
              <a:rPr lang="en-US" altLang="ko-KR" sz="2000" dirty="0"/>
              <a:t>EX) </a:t>
            </a:r>
            <a:r>
              <a:rPr lang="ko-KR" altLang="en-US" sz="2000" dirty="0"/>
              <a:t>단순경로 </a:t>
            </a:r>
            <a:r>
              <a:rPr lang="en-US" altLang="ko-KR" sz="2000" dirty="0"/>
              <a:t>: 0, 1, 2</a:t>
            </a:r>
            <a:r>
              <a:rPr lang="en-US" altLang="ko-KR" sz="2000"/>
              <a:t>, 3  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경로의 길이 </a:t>
            </a:r>
            <a:r>
              <a:rPr lang="en-US" altLang="ko-KR" sz="2400" dirty="0"/>
              <a:t>: </a:t>
            </a:r>
            <a:r>
              <a:rPr lang="ko-KR" altLang="en-US" sz="2400" dirty="0"/>
              <a:t>경로를 구성하는데 사용된 간선의 수</a:t>
            </a:r>
            <a:endParaRPr lang="en-US" altLang="ko-KR" sz="2400" dirty="0"/>
          </a:p>
          <a:p>
            <a:r>
              <a:rPr lang="ko-KR" altLang="en-US" sz="2400" dirty="0"/>
              <a:t>완전그래프 </a:t>
            </a:r>
            <a:r>
              <a:rPr lang="en-US" altLang="ko-KR" sz="2400" dirty="0"/>
              <a:t>: </a:t>
            </a:r>
            <a:r>
              <a:rPr lang="ko-KR" altLang="en-US" sz="2400" dirty="0"/>
              <a:t>모든 정점이 연결되어 있는 그래프</a:t>
            </a:r>
            <a:endParaRPr lang="en-US" altLang="ko-KR" sz="2400" dirty="0"/>
          </a:p>
          <a:p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586320E-C1B3-48DD-9F94-858B84947B1D}"/>
              </a:ext>
            </a:extLst>
          </p:cNvPr>
          <p:cNvSpPr/>
          <p:nvPr/>
        </p:nvSpPr>
        <p:spPr>
          <a:xfrm>
            <a:off x="8547462" y="2551877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C9FF257-BA62-4024-AD08-7EDB71CEB96D}"/>
              </a:ext>
            </a:extLst>
          </p:cNvPr>
          <p:cNvSpPr/>
          <p:nvPr/>
        </p:nvSpPr>
        <p:spPr>
          <a:xfrm>
            <a:off x="10593977" y="255187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3C56F38-32EC-4CAD-8730-E3F0B7C03BC5}"/>
              </a:ext>
            </a:extLst>
          </p:cNvPr>
          <p:cNvSpPr/>
          <p:nvPr/>
        </p:nvSpPr>
        <p:spPr>
          <a:xfrm>
            <a:off x="8547461" y="4356458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C55B2C5-6AAF-442E-88BB-24C54A5CEC66}"/>
              </a:ext>
            </a:extLst>
          </p:cNvPr>
          <p:cNvSpPr/>
          <p:nvPr/>
        </p:nvSpPr>
        <p:spPr>
          <a:xfrm>
            <a:off x="10593977" y="440571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55F2CF-2422-42ED-920A-14E5DD2A675F}"/>
              </a:ext>
            </a:extLst>
          </p:cNvPr>
          <p:cNvCxnSpPr>
            <a:stCxn id="4" idx="4"/>
            <a:endCxn id="6" idx="0"/>
          </p:cNvCxnSpPr>
          <p:nvPr/>
        </p:nvCxnSpPr>
        <p:spPr>
          <a:xfrm flipH="1">
            <a:off x="8786947" y="3030848"/>
            <a:ext cx="1" cy="13256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906E2C9-0700-43C7-938D-579525D1D2D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9026433" y="2791362"/>
            <a:ext cx="15675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CC87800-411C-420D-A8BB-47CD7C8631F0}"/>
              </a:ext>
            </a:extLst>
          </p:cNvPr>
          <p:cNvCxnSpPr>
            <a:cxnSpLocks/>
          </p:cNvCxnSpPr>
          <p:nvPr/>
        </p:nvCxnSpPr>
        <p:spPr>
          <a:xfrm flipV="1">
            <a:off x="9026433" y="4645999"/>
            <a:ext cx="1567544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3F25AB3-8B93-4595-AE9D-B026432B065D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10833463" y="3030847"/>
            <a:ext cx="0" cy="13748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3E2965F-F17B-464D-9273-8A395374FC37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8956289" y="2960704"/>
            <a:ext cx="1707832" cy="15151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DE50135-9756-4DDC-9951-4341D2014A25}"/>
              </a:ext>
            </a:extLst>
          </p:cNvPr>
          <p:cNvCxnSpPr>
            <a:cxnSpLocks/>
            <a:stCxn id="6" idx="7"/>
            <a:endCxn id="5" idx="3"/>
          </p:cNvCxnSpPr>
          <p:nvPr/>
        </p:nvCxnSpPr>
        <p:spPr>
          <a:xfrm flipV="1">
            <a:off x="8956288" y="2960703"/>
            <a:ext cx="1707833" cy="1465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3EC29E5-F9E8-44C1-840F-BBC6D71A9D39}"/>
              </a:ext>
            </a:extLst>
          </p:cNvPr>
          <p:cNvSpPr txBox="1"/>
          <p:nvPr/>
        </p:nvSpPr>
        <p:spPr>
          <a:xfrm>
            <a:off x="9140790" y="48741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완전그래프</a:t>
            </a:r>
          </a:p>
        </p:txBody>
      </p:sp>
    </p:spTree>
    <p:extLst>
      <p:ext uri="{BB962C8B-B14F-4D97-AF65-F5344CB8AC3E}">
        <p14:creationId xmlns:p14="http://schemas.microsoft.com/office/powerpoint/2010/main" val="9366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간선의 종류에 따라 그래프를 </a:t>
            </a:r>
            <a:r>
              <a:rPr lang="ko-KR" altLang="en-US" sz="2400" dirty="0" err="1"/>
              <a:t>무방향</a:t>
            </a:r>
            <a:r>
              <a:rPr lang="ko-KR" altLang="en-US" sz="2400" dirty="0"/>
              <a:t> 그래프와 방향 그래프로 구분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무방향</a:t>
            </a:r>
            <a:r>
              <a:rPr lang="ko-KR" altLang="en-US" sz="2000" dirty="0"/>
              <a:t> 그래프 </a:t>
            </a:r>
            <a:r>
              <a:rPr lang="en-US" altLang="ko-KR" sz="2000" dirty="0"/>
              <a:t>: </a:t>
            </a:r>
            <a:r>
              <a:rPr lang="ko-KR" altLang="en-US" sz="2000" dirty="0"/>
              <a:t>간선을 통해서 양방향으로 갈수 있음을 나타낸다</a:t>
            </a:r>
            <a:r>
              <a:rPr lang="en-US" altLang="ko-KR" sz="2000" dirty="0"/>
              <a:t>. (A, B)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같이 정점의 쌍으로 표현</a:t>
            </a:r>
            <a:endParaRPr lang="en-US" altLang="ko-KR" sz="2000" dirty="0"/>
          </a:p>
          <a:p>
            <a:pPr lvl="1"/>
            <a:r>
              <a:rPr lang="en-US" altLang="ko-KR" sz="2000" dirty="0"/>
              <a:t>(A,B) = (B,A)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방향 그래프 </a:t>
            </a:r>
            <a:r>
              <a:rPr lang="en-US" altLang="ko-KR" sz="2000" dirty="0"/>
              <a:t>: </a:t>
            </a:r>
            <a:r>
              <a:rPr lang="ko-KR" altLang="en-US" sz="2000" dirty="0"/>
              <a:t>방향성이 존재하는 간선으로 도로의 일방통행길과 마찬가지로 한쪽 방향으로만 갈 수 있음을 나타낸다</a:t>
            </a:r>
            <a:r>
              <a:rPr lang="en-US" altLang="ko-KR" sz="2000" dirty="0"/>
              <a:t>. &lt;A,B&gt;</a:t>
            </a:r>
            <a:r>
              <a:rPr lang="ko-KR" altLang="en-US" sz="2000" dirty="0"/>
              <a:t>로 표현</a:t>
            </a:r>
            <a:endParaRPr lang="en-US" altLang="ko-KR" sz="2000" dirty="0"/>
          </a:p>
          <a:p>
            <a:pPr lvl="1"/>
            <a:r>
              <a:rPr lang="en-US" altLang="ko-KR" sz="2000" dirty="0"/>
              <a:t>&lt;A,B&gt; ≠ &lt;B,A&gt;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가중치 그래프</a:t>
            </a:r>
            <a:r>
              <a:rPr lang="en-US" altLang="ko-KR" sz="2400" dirty="0"/>
              <a:t>, </a:t>
            </a:r>
            <a:r>
              <a:rPr lang="ko-KR" altLang="en-US" sz="2400" dirty="0"/>
              <a:t>네트워크 </a:t>
            </a:r>
            <a:r>
              <a:rPr lang="en-US" altLang="ko-KR" sz="2400" dirty="0"/>
              <a:t>: </a:t>
            </a:r>
            <a:r>
              <a:rPr lang="ko-KR" altLang="en-US" sz="2400" dirty="0"/>
              <a:t>간선에 비용이나 가중치가 할당된 그래프</a:t>
            </a:r>
            <a:endParaRPr lang="en-US" altLang="ko-KR" sz="24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D471696-DFAA-4989-BDCC-53D05A338D69}"/>
              </a:ext>
            </a:extLst>
          </p:cNvPr>
          <p:cNvSpPr/>
          <p:nvPr/>
        </p:nvSpPr>
        <p:spPr>
          <a:xfrm>
            <a:off x="5207725" y="246887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B29D38-92CE-4AC7-9144-D2E179610F4C}"/>
              </a:ext>
            </a:extLst>
          </p:cNvPr>
          <p:cNvSpPr/>
          <p:nvPr/>
        </p:nvSpPr>
        <p:spPr>
          <a:xfrm>
            <a:off x="7559043" y="2468876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856FCE-1310-4FD0-861A-15CAF4CB418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5686696" y="2708362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>
            <a:extLst>
              <a:ext uri="{FF2B5EF4-FFF2-40B4-BE49-F238E27FC236}">
                <a16:creationId xmlns:a16="http://schemas.microsoft.com/office/drawing/2014/main" id="{6D8BE2A5-A4CC-44C5-BA94-D948BA994320}"/>
              </a:ext>
            </a:extLst>
          </p:cNvPr>
          <p:cNvSpPr/>
          <p:nvPr/>
        </p:nvSpPr>
        <p:spPr>
          <a:xfrm>
            <a:off x="5207725" y="4024713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7C11B0-3FBA-4B11-8EAB-DC7DDE9F4008}"/>
              </a:ext>
            </a:extLst>
          </p:cNvPr>
          <p:cNvSpPr/>
          <p:nvPr/>
        </p:nvSpPr>
        <p:spPr>
          <a:xfrm>
            <a:off x="7559043" y="4024713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F42DA2B-A8BB-4D8B-9CAB-3B94D77B73A6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5686696" y="4264199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B39ACD48-9695-447A-B69D-2A7DE4E3D718}"/>
              </a:ext>
            </a:extLst>
          </p:cNvPr>
          <p:cNvSpPr/>
          <p:nvPr/>
        </p:nvSpPr>
        <p:spPr>
          <a:xfrm>
            <a:off x="5207725" y="5634154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DC7290F-9790-4793-A7CB-59D908B86A25}"/>
              </a:ext>
            </a:extLst>
          </p:cNvPr>
          <p:cNvSpPr/>
          <p:nvPr/>
        </p:nvSpPr>
        <p:spPr>
          <a:xfrm>
            <a:off x="7559043" y="5634154"/>
            <a:ext cx="478971" cy="47897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E85F8FC-F7CF-447C-92EA-FCC18341D13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5686696" y="5873640"/>
            <a:ext cx="1872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3AF8CA7-D7A5-4480-8E50-C396C0468D9C}"/>
              </a:ext>
            </a:extLst>
          </p:cNvPr>
          <p:cNvSpPr txBox="1"/>
          <p:nvPr/>
        </p:nvSpPr>
        <p:spPr>
          <a:xfrm>
            <a:off x="6400804" y="5487973"/>
            <a:ext cx="478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94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 표현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그래프를 표현하는 </a:t>
            </a:r>
            <a:r>
              <a:rPr lang="en-US" altLang="ko-KR" dirty="0"/>
              <a:t>2</a:t>
            </a:r>
            <a:r>
              <a:rPr lang="ko-KR" altLang="en-US" dirty="0"/>
              <a:t>가지 방법</a:t>
            </a:r>
            <a:endParaRPr lang="en-US" altLang="ko-KR" dirty="0"/>
          </a:p>
          <a:p>
            <a:pPr lvl="1"/>
            <a:r>
              <a:rPr lang="ko-KR" altLang="en-US" dirty="0"/>
              <a:t>인접행렬 </a:t>
            </a:r>
            <a:r>
              <a:rPr lang="en-US" altLang="ko-KR" dirty="0"/>
              <a:t>: 2</a:t>
            </a:r>
            <a:r>
              <a:rPr lang="ko-KR" altLang="en-US" dirty="0"/>
              <a:t>차원 배열을 사용하여 표현</a:t>
            </a:r>
            <a:endParaRPr lang="en-US" altLang="ko-KR" dirty="0"/>
          </a:p>
          <a:p>
            <a:pPr lvl="1"/>
            <a:r>
              <a:rPr lang="ko-KR" altLang="en-US" dirty="0"/>
              <a:t>인접리스트 </a:t>
            </a:r>
            <a:r>
              <a:rPr lang="en-US" altLang="ko-KR" dirty="0"/>
              <a:t>: </a:t>
            </a:r>
            <a:r>
              <a:rPr lang="ko-KR" altLang="en-US" dirty="0"/>
              <a:t>연결리스트를 사용하여 표현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126" name="Picture 6" descr="그래프와 인접 리스트 | CloudStudying">
            <a:extLst>
              <a:ext uri="{FF2B5EF4-FFF2-40B4-BE49-F238E27FC236}">
                <a16:creationId xmlns:a16="http://schemas.microsoft.com/office/drawing/2014/main" id="{886DE4C5-C804-44F8-9C90-1B57F1C3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80" y="3429000"/>
            <a:ext cx="5336857" cy="149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2702D-D68E-4665-AC75-C36D21424DEF}"/>
              </a:ext>
            </a:extLst>
          </p:cNvPr>
          <p:cNvSpPr txBox="1"/>
          <p:nvPr/>
        </p:nvSpPr>
        <p:spPr>
          <a:xfrm>
            <a:off x="7904827" y="566439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인접리스트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1C2EE-10FB-4ACD-9655-D94603A3E223}"/>
              </a:ext>
            </a:extLst>
          </p:cNvPr>
          <p:cNvSpPr txBox="1"/>
          <p:nvPr/>
        </p:nvSpPr>
        <p:spPr>
          <a:xfrm>
            <a:off x="2260255" y="5664391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인접행렬</a:t>
            </a:r>
          </a:p>
        </p:txBody>
      </p:sp>
      <p:pic>
        <p:nvPicPr>
          <p:cNvPr id="11" name="Picture 8" descr="그래프의 표현(인접 행렬)">
            <a:extLst>
              <a:ext uri="{FF2B5EF4-FFF2-40B4-BE49-F238E27FC236}">
                <a16:creationId xmlns:a16="http://schemas.microsoft.com/office/drawing/2014/main" id="{368FF4E4-945D-45D0-88F8-72F25E85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79" y="3154989"/>
            <a:ext cx="4510831" cy="20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173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인접행렬 방법</a:t>
            </a:r>
            <a:endParaRPr lang="en-US" altLang="ko-KR" dirty="0"/>
          </a:p>
          <a:p>
            <a:pPr lvl="1"/>
            <a:r>
              <a:rPr lang="ko-KR" altLang="en-US" dirty="0"/>
              <a:t>간선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가 그래프에 존재하면</a:t>
            </a:r>
            <a:r>
              <a:rPr lang="en-US" altLang="ko-KR" dirty="0"/>
              <a:t> M[</a:t>
            </a:r>
            <a:r>
              <a:rPr lang="en-US" altLang="ko-KR" dirty="0" err="1"/>
              <a:t>i</a:t>
            </a:r>
            <a:r>
              <a:rPr lang="en-US" altLang="ko-KR" dirty="0"/>
              <a:t>][j] = 1</a:t>
            </a:r>
          </a:p>
          <a:p>
            <a:pPr lvl="1"/>
            <a:r>
              <a:rPr lang="ko-KR" altLang="en-US" dirty="0"/>
              <a:t>간선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</a:t>
            </a:r>
            <a:r>
              <a:rPr lang="ko-KR" altLang="en-US" dirty="0"/>
              <a:t>가 그래프에 존재하지 않으면 </a:t>
            </a:r>
            <a:r>
              <a:rPr lang="en-US" altLang="ko-KR" dirty="0"/>
              <a:t>M[</a:t>
            </a:r>
            <a:r>
              <a:rPr lang="en-US" altLang="ko-KR" dirty="0" err="1"/>
              <a:t>i</a:t>
            </a:r>
            <a:r>
              <a:rPr lang="en-US" altLang="ko-KR" dirty="0"/>
              <a:t>][j] = 0</a:t>
            </a:r>
          </a:p>
        </p:txBody>
      </p:sp>
      <p:pic>
        <p:nvPicPr>
          <p:cNvPr id="4" name="Picture 8" descr="그래프의 표현(인접 행렬)">
            <a:extLst>
              <a:ext uri="{FF2B5EF4-FFF2-40B4-BE49-F238E27FC236}">
                <a16:creationId xmlns:a16="http://schemas.microsoft.com/office/drawing/2014/main" id="{18088C2B-C4EE-4E91-91CE-449F4B79B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584" y="3252848"/>
            <a:ext cx="4510831" cy="209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98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B68A8E-5466-400C-9191-D9FC7FEB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06500"/>
            <a:ext cx="5924550" cy="1409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3B80C2-B49F-4E46-9BE0-CFAF8518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3225323"/>
            <a:ext cx="5133975" cy="2628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408C1B3-9DC9-4FD5-8AF9-2ED635785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03575"/>
            <a:ext cx="53244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그래프의 표현 방법 </a:t>
            </a:r>
            <a:r>
              <a:rPr lang="en-US" altLang="ko-KR" dirty="0"/>
              <a:t>- </a:t>
            </a:r>
            <a:r>
              <a:rPr lang="ko-KR" altLang="en-US" dirty="0"/>
              <a:t>인접행렬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EAC658-AFD6-45C9-986E-A0B053AC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122185"/>
            <a:ext cx="6924675" cy="27622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AD278-468B-43B7-84AB-BFF8C2E3E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62" y="3884435"/>
            <a:ext cx="5981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600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와이드스크린</PresentationFormat>
  <Paragraphs>78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자료구조 -그래프-</vt:lpstr>
      <vt:lpstr>그래프</vt:lpstr>
      <vt:lpstr>그래프 용어</vt:lpstr>
      <vt:lpstr>그래프의 용어</vt:lpstr>
      <vt:lpstr>그래프의 종류</vt:lpstr>
      <vt:lpstr>그래프 표현 방법</vt:lpstr>
      <vt:lpstr>그래프의 표현 방법 - 인접행렬</vt:lpstr>
      <vt:lpstr>그래프의 표현 방법 - 인접행렬</vt:lpstr>
      <vt:lpstr>그래프의 표현 방법 - 인접행렬</vt:lpstr>
      <vt:lpstr>그래프의 표현 방법 - 인접행렬</vt:lpstr>
      <vt:lpstr>그래프의 표현 방법 – 인접리스트</vt:lpstr>
      <vt:lpstr>그래프의 표현 방법 – 인접리스트</vt:lpstr>
      <vt:lpstr>그래프의 표현 방법 – 인접리스트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SiWoo Eum</cp:lastModifiedBy>
  <cp:revision>49</cp:revision>
  <dcterms:created xsi:type="dcterms:W3CDTF">2019-03-05T04:29:07Z</dcterms:created>
  <dcterms:modified xsi:type="dcterms:W3CDTF">2020-08-15T07:46:26Z</dcterms:modified>
  <cp:version/>
</cp:coreProperties>
</file>