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98" r:id="rId4"/>
    <p:sldId id="281" r:id="rId5"/>
    <p:sldId id="302" r:id="rId6"/>
    <p:sldId id="293" r:id="rId7"/>
    <p:sldId id="299" r:id="rId8"/>
    <p:sldId id="301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757"/>
    <a:srgbClr val="2E75B6"/>
    <a:srgbClr val="FF8585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7" autoAdjust="0"/>
    <p:restoredTop sz="84966" autoAdjust="0"/>
  </p:normalViewPr>
  <p:slideViewPr>
    <p:cSldViewPr snapToGrid="0">
      <p:cViewPr varScale="1">
        <p:scale>
          <a:sx n="108" d="100"/>
          <a:sy n="108" d="100"/>
        </p:scale>
        <p:origin x="1696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42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34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88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91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49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z3dTkLHcB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/>
              <a:t>CNN</a:t>
            </a:r>
            <a:r>
              <a:rPr lang="ko-KR" altLang="en-US" sz="4800" dirty="0"/>
              <a:t> </a:t>
            </a:r>
            <a:r>
              <a:rPr lang="en-US" altLang="ko-KR" sz="4800" dirty="0"/>
              <a:t>for</a:t>
            </a:r>
            <a:r>
              <a:rPr lang="ko-KR" altLang="en-US" sz="4800" dirty="0"/>
              <a:t> </a:t>
            </a:r>
            <a:r>
              <a:rPr lang="en-US" altLang="ko-KR" sz="4800" dirty="0"/>
              <a:t>user authentication</a:t>
            </a:r>
            <a:br>
              <a:rPr lang="en-US" altLang="ko-KR" sz="4800" dirty="0"/>
            </a:br>
            <a:r>
              <a:rPr lang="en-US" altLang="ko-KR" sz="2400" dirty="0"/>
              <a:t>: </a:t>
            </a:r>
            <a:r>
              <a:rPr lang="ko-KR" altLang="en-US" sz="2400" dirty="0"/>
              <a:t>사용자 인증을 위한 </a:t>
            </a:r>
            <a:r>
              <a:rPr lang="en-US" altLang="ko-KR" sz="2400" dirty="0"/>
              <a:t>CNN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강예준</a:t>
            </a:r>
            <a:endParaRPr lang="en-US" altLang="ko-KR" dirty="0"/>
          </a:p>
          <a:p>
            <a:r>
              <a:rPr lang="en" altLang="ko-KR" dirty="0">
                <a:hlinkClick r:id="rId2"/>
              </a:rPr>
              <a:t>https://</a:t>
            </a:r>
            <a:r>
              <a:rPr lang="en" altLang="ko-KR" dirty="0" err="1">
                <a:hlinkClick r:id="rId2"/>
              </a:rPr>
              <a:t>youtu.be</a:t>
            </a:r>
            <a:r>
              <a:rPr lang="en" altLang="ko-KR" dirty="0">
                <a:hlinkClick r:id="rId2"/>
              </a:rPr>
              <a:t>/rz3dTkLHcBU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F18D4-035D-47B7-8D24-9ABFFC09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설명</a:t>
            </a:r>
          </a:p>
        </p:txBody>
      </p:sp>
    </p:spTree>
    <p:extLst>
      <p:ext uri="{BB962C8B-B14F-4D97-AF65-F5344CB8AC3E}">
        <p14:creationId xmlns:p14="http://schemas.microsoft.com/office/powerpoint/2010/main" val="32644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91FC51DA-71FE-4B79-92BF-4F2D6D2D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CNN architecture</a:t>
            </a:r>
            <a:endParaRPr lang="ko-KR" altLang="en-US" dirty="0"/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56E0562D-FCD7-4EB1-821A-36C3642D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Arial"/>
                <a:sym typeface="Arial"/>
              </a:rPr>
              <a:t>CNN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Arial"/>
                <a:sym typeface="Arial"/>
              </a:rPr>
              <a:t>architecture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Convolutional layer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평탄화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Fully Connected layer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활성화 함수 </a:t>
            </a:r>
            <a:r>
              <a:rPr lang="en-US" altLang="ko-KR" sz="1400" dirty="0"/>
              <a:t>: ReLU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Convolutional</a:t>
            </a:r>
            <a:r>
              <a:rPr lang="ko-KR" altLang="en-US" sz="1400" dirty="0"/>
              <a:t> </a:t>
            </a:r>
            <a:r>
              <a:rPr lang="en-US" altLang="ko-KR" sz="1400" dirty="0"/>
              <a:t>layer</a:t>
            </a:r>
            <a:r>
              <a:rPr lang="ko-KR" altLang="en-US" sz="1400" dirty="0"/>
              <a:t>를 거친 후에 </a:t>
            </a:r>
            <a:r>
              <a:rPr lang="ko-KR" altLang="en-US" sz="1400" dirty="0" err="1"/>
              <a:t>맥스풀링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C7AF7-6248-4541-BDF1-55A7C8CB37FE}"/>
              </a:ext>
            </a:extLst>
          </p:cNvPr>
          <p:cNvSpPr txBox="1"/>
          <p:nvPr/>
        </p:nvSpPr>
        <p:spPr>
          <a:xfrm>
            <a:off x="4642757" y="6111108"/>
            <a:ext cx="2906486" cy="3752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Arial"/>
                <a:sym typeface="Arial"/>
              </a:rPr>
              <a:t>CNN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Arial"/>
                <a:sym typeface="Arial"/>
              </a:rPr>
              <a:t>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ea"/>
                <a:ea typeface="+mj-ea"/>
                <a:cs typeface="Arial"/>
                <a:sym typeface="Arial"/>
              </a:rPr>
              <a:t>architecture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F07D02-FC2C-4CCE-BFC7-D24394775A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13" y="3192898"/>
            <a:ext cx="4861574" cy="282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44456-6B05-4631-B154-4D98A35C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</a:t>
            </a:r>
            <a:r>
              <a:rPr lang="en-US" altLang="ko-KR" dirty="0"/>
              <a:t>architecture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B5E6F9-6CA6-4868-9B58-6F9FFEE8C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78" y="1439551"/>
            <a:ext cx="50101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ooling 예제: Max Pooling, Average Pooling">
            <a:extLst>
              <a:ext uri="{FF2B5EF4-FFF2-40B4-BE49-F238E27FC236}">
                <a16:creationId xmlns:a16="http://schemas.microsoft.com/office/drawing/2014/main" id="{14772273-D51E-4922-AA93-C00548E50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69" y="1689666"/>
            <a:ext cx="5214445" cy="315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A62BC9-0121-4C48-92A5-FD85A647ACA1}"/>
              </a:ext>
            </a:extLst>
          </p:cNvPr>
          <p:cNvSpPr txBox="1"/>
          <p:nvPr/>
        </p:nvSpPr>
        <p:spPr>
          <a:xfrm>
            <a:off x="819806" y="5566792"/>
            <a:ext cx="2459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 Image : 5 X 5</a:t>
            </a:r>
          </a:p>
          <a:p>
            <a:r>
              <a:rPr lang="en-US" altLang="ko-KR" dirty="0"/>
              <a:t>Kernel Size : 3 X 3</a:t>
            </a:r>
          </a:p>
          <a:p>
            <a:r>
              <a:rPr lang="en-US" altLang="ko-KR" dirty="0" err="1"/>
              <a:t>Ouput</a:t>
            </a:r>
            <a:r>
              <a:rPr lang="en-US" altLang="ko-KR" dirty="0"/>
              <a:t> feature : 3 X 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A5D89-F655-4EE2-8279-AC9477C9CAB9}"/>
              </a:ext>
            </a:extLst>
          </p:cNvPr>
          <p:cNvSpPr txBox="1"/>
          <p:nvPr/>
        </p:nvSpPr>
        <p:spPr>
          <a:xfrm>
            <a:off x="8134349" y="5843791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Polling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EB1CE-5405-40C8-8B3B-66461FD7821B}"/>
              </a:ext>
            </a:extLst>
          </p:cNvPr>
          <p:cNvSpPr txBox="1"/>
          <p:nvPr/>
        </p:nvSpPr>
        <p:spPr>
          <a:xfrm>
            <a:off x="3416521" y="5705291"/>
            <a:ext cx="279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(Kernel size -1)</a:t>
            </a:r>
          </a:p>
          <a:p>
            <a:r>
              <a:rPr lang="en-US" altLang="ko-KR" dirty="0"/>
              <a:t>5-(3-1)=3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8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F18D4-035D-47B7-8D24-9ABFFC09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Equal Error Rate : EER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B5656-98A0-49D3-85F1-489CBED84E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1800" b="1" dirty="0" err="1"/>
              <a:t>동일오류율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(Equal Error Rate : EER)</a:t>
            </a:r>
          </a:p>
          <a:p>
            <a:pPr lvl="1">
              <a:lnSpc>
                <a:spcPct val="150000"/>
              </a:lnSpc>
            </a:pPr>
            <a:r>
              <a:rPr lang="ko-KR" altLang="en-US" sz="1400" b="1" dirty="0">
                <a:solidFill>
                  <a:srgbClr val="2E75B6"/>
                </a:solidFill>
              </a:rPr>
              <a:t>생체 인식</a:t>
            </a:r>
            <a:r>
              <a:rPr lang="ko-KR" altLang="en-US" sz="1400" dirty="0"/>
              <a:t>의 정확도를 나타내는 성능 지표</a:t>
            </a:r>
            <a:endParaRPr lang="en-US" altLang="ko-KR" sz="1400" b="1" dirty="0">
              <a:solidFill>
                <a:srgbClr val="2E75B6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FAR</a:t>
            </a:r>
            <a:r>
              <a:rPr lang="ko-KR" altLang="en-US" sz="1400" dirty="0"/>
              <a:t>과 </a:t>
            </a:r>
            <a:r>
              <a:rPr lang="en-US" altLang="ko-KR" sz="1400" dirty="0"/>
              <a:t>FRR</a:t>
            </a:r>
            <a:r>
              <a:rPr lang="ko-KR" altLang="en-US" sz="1400" dirty="0"/>
              <a:t>이 같아질 때의 </a:t>
            </a:r>
            <a:r>
              <a:rPr lang="ko-KR" altLang="en-US" sz="1400" dirty="0" err="1"/>
              <a:t>오류율</a:t>
            </a:r>
            <a:endParaRPr lang="en-US" altLang="ko-KR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29A2E6-0CF9-40F4-BEB2-3392DB4D8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86" y="3429000"/>
            <a:ext cx="2898228" cy="253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98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F18D4-035D-47B7-8D24-9ABFFC09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FAR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FRR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B5656-98A0-49D3-85F1-489CBED84E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705475"/>
          </a:xfrm>
        </p:spPr>
        <p:txBody>
          <a:bodyPr>
            <a:normAutofit lnSpcReduction="10000"/>
          </a:bodyPr>
          <a:lstStyle/>
          <a:p>
            <a:r>
              <a:rPr lang="ko-KR" altLang="en-US" sz="1800" b="1" dirty="0"/>
              <a:t>타인 </a:t>
            </a:r>
            <a:r>
              <a:rPr lang="ko-KR" altLang="en-US" sz="1800" b="1" dirty="0" err="1"/>
              <a:t>수락률</a:t>
            </a:r>
            <a:r>
              <a:rPr lang="en-US" altLang="ko-KR" sz="1800" b="1" dirty="0"/>
              <a:t>(False Accept Rate, FAR)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시스템에서 등록되지 않은 사용자를 등록된 다른 사용자로 인식하여 인증을 허용하는 오류</a:t>
            </a:r>
            <a:endParaRPr lang="en-US" altLang="ko-KR" sz="1400" dirty="0"/>
          </a:p>
          <a:p>
            <a:pPr lvl="1">
              <a:lnSpc>
                <a:spcPct val="170000"/>
              </a:lnSpc>
            </a:pPr>
            <a:r>
              <a:rPr lang="ko-KR" altLang="en-US" sz="1400" dirty="0"/>
              <a:t>전체 양성 샘플 중에 음성으로 잘못 예측된 것의 비율</a:t>
            </a:r>
            <a:endParaRPr lang="en-US" altLang="ko-KR" sz="1400" dirty="0"/>
          </a:p>
          <a:p>
            <a:pPr>
              <a:lnSpc>
                <a:spcPct val="170000"/>
              </a:lnSpc>
            </a:pPr>
            <a:r>
              <a:rPr lang="ko-KR" altLang="en-US" sz="1800" b="1" dirty="0"/>
              <a:t>본인 </a:t>
            </a:r>
            <a:r>
              <a:rPr lang="ko-KR" altLang="en-US" sz="1800" b="1" dirty="0" err="1"/>
              <a:t>거부율</a:t>
            </a:r>
            <a:r>
              <a:rPr lang="en-US" altLang="ko-KR" sz="1800" b="1" dirty="0"/>
              <a:t>(False Reject Rate, FRR) </a:t>
            </a:r>
          </a:p>
          <a:p>
            <a:pPr lvl="1">
              <a:lnSpc>
                <a:spcPct val="170000"/>
              </a:lnSpc>
            </a:pPr>
            <a:r>
              <a:rPr lang="ko-KR" altLang="en-US" sz="1400" dirty="0"/>
              <a:t>시스템에서 등록된 사용자를 인식하지 못하고 인증을 거부하는 오류</a:t>
            </a:r>
            <a:endParaRPr lang="en-US" altLang="ko-KR" sz="1400" dirty="0"/>
          </a:p>
          <a:p>
            <a:pPr lvl="1">
              <a:lnSpc>
                <a:spcPct val="170000"/>
              </a:lnSpc>
            </a:pPr>
            <a:r>
              <a:rPr lang="ko-KR" altLang="en-US" sz="1400" dirty="0"/>
              <a:t>전체 음성 샘플 중에 양성으로 잘못 예측된 것의 비율</a:t>
            </a:r>
            <a:endParaRPr lang="en-US" altLang="ko-KR" sz="1400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 FAR</a:t>
            </a:r>
            <a:r>
              <a:rPr lang="ko-KR" altLang="en-US" sz="1400" dirty="0">
                <a:sym typeface="Wingdings" panose="05000000000000000000" pitchFamily="2" charset="2"/>
              </a:rPr>
              <a:t>과 </a:t>
            </a:r>
            <a:r>
              <a:rPr lang="en-US" altLang="ko-KR" sz="1400" dirty="0">
                <a:sym typeface="Wingdings" panose="05000000000000000000" pitchFamily="2" charset="2"/>
              </a:rPr>
              <a:t>FRR </a:t>
            </a:r>
            <a:r>
              <a:rPr lang="ko-KR" altLang="en-US" sz="1400" dirty="0">
                <a:sym typeface="Wingdings" panose="05000000000000000000" pitchFamily="2" charset="2"/>
              </a:rPr>
              <a:t>모두 </a:t>
            </a:r>
            <a:r>
              <a:rPr lang="en-US" altLang="ko-KR" sz="1400" dirty="0">
                <a:sym typeface="Wingdings" panose="05000000000000000000" pitchFamily="2" charset="2"/>
              </a:rPr>
              <a:t>0</a:t>
            </a:r>
            <a:r>
              <a:rPr lang="ko-KR" altLang="en-US" sz="1400" dirty="0">
                <a:sym typeface="Wingdings" panose="05000000000000000000" pitchFamily="2" charset="2"/>
              </a:rPr>
              <a:t>에 가까울 수록 좋은 성능</a:t>
            </a:r>
            <a:endParaRPr lang="en-US" altLang="ko-KR" sz="1400" dirty="0"/>
          </a:p>
          <a:p>
            <a:pPr>
              <a:lnSpc>
                <a:spcPct val="170000"/>
              </a:lnSpc>
            </a:pPr>
            <a:r>
              <a:rPr lang="en-US" altLang="ko-KR" sz="1800" b="1" dirty="0"/>
              <a:t>Actual &amp; Predict</a:t>
            </a:r>
          </a:p>
          <a:p>
            <a:pPr lvl="1">
              <a:lnSpc>
                <a:spcPct val="170000"/>
              </a:lnSpc>
            </a:pPr>
            <a:r>
              <a:rPr lang="en-US" altLang="ko-KR" sz="1400" dirty="0"/>
              <a:t>TP (true positive) : </a:t>
            </a:r>
            <a:r>
              <a:rPr lang="ko-KR" altLang="en-US" sz="1400" dirty="0"/>
              <a:t>암환자가 </a:t>
            </a:r>
            <a:r>
              <a:rPr lang="ko-KR" altLang="en-US" sz="1400" dirty="0" err="1"/>
              <a:t>암진단</a:t>
            </a:r>
            <a:endParaRPr lang="ko-KR" altLang="en-US" sz="1400" dirty="0"/>
          </a:p>
          <a:p>
            <a:pPr lvl="1">
              <a:lnSpc>
                <a:spcPct val="170000"/>
              </a:lnSpc>
            </a:pPr>
            <a:r>
              <a:rPr lang="en-US" altLang="ko-KR" sz="1400" dirty="0"/>
              <a:t>FP (false positive) : </a:t>
            </a:r>
            <a:r>
              <a:rPr lang="ko-KR" altLang="en-US" sz="1400" dirty="0"/>
              <a:t>암 걸리지 않은 사람이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암진단</a:t>
            </a:r>
            <a:endParaRPr lang="ko-KR" altLang="en-US" sz="1400" dirty="0"/>
          </a:p>
          <a:p>
            <a:pPr lvl="1">
              <a:lnSpc>
                <a:spcPct val="170000"/>
              </a:lnSpc>
            </a:pPr>
            <a:r>
              <a:rPr lang="en-US" altLang="ko-KR" sz="1400" dirty="0"/>
              <a:t>FN (false negative) : </a:t>
            </a:r>
            <a:r>
              <a:rPr lang="ko-KR" altLang="en-US" sz="1400" dirty="0"/>
              <a:t>암환자가 암에 걸리지 않았다고 진단</a:t>
            </a:r>
          </a:p>
          <a:p>
            <a:pPr lvl="1">
              <a:lnSpc>
                <a:spcPct val="170000"/>
              </a:lnSpc>
            </a:pPr>
            <a:r>
              <a:rPr lang="en-US" altLang="ko-KR" sz="1400" dirty="0"/>
              <a:t>TN (true negative) : </a:t>
            </a:r>
            <a:r>
              <a:rPr lang="ko-KR" altLang="en-US" sz="1400" dirty="0"/>
              <a:t>암 걸리지 않은 사람이 암에 걸리지 않았다고 진단</a:t>
            </a:r>
            <a:endParaRPr lang="en-US" altLang="ko-KR" sz="1400" dirty="0"/>
          </a:p>
          <a:p>
            <a:pPr marL="457200" lvl="1" indent="0">
              <a:lnSpc>
                <a:spcPct val="170000"/>
              </a:lnSpc>
              <a:buNone/>
            </a:pPr>
            <a:r>
              <a:rPr lang="en-US" altLang="ko-KR" sz="1400" dirty="0">
                <a:sym typeface="Wingdings" panose="05000000000000000000" pitchFamily="2" charset="2"/>
              </a:rPr>
              <a:t> TP</a:t>
            </a:r>
            <a:r>
              <a:rPr lang="ko-KR" altLang="en-US" sz="1400" dirty="0">
                <a:sym typeface="Wingdings" panose="05000000000000000000" pitchFamily="2" charset="2"/>
              </a:rPr>
              <a:t>와 </a:t>
            </a:r>
            <a:r>
              <a:rPr lang="en-US" altLang="ko-KR" sz="1400" dirty="0">
                <a:sym typeface="Wingdings" panose="05000000000000000000" pitchFamily="2" charset="2"/>
              </a:rPr>
              <a:t>TN</a:t>
            </a:r>
            <a:r>
              <a:rPr lang="ko-KR" altLang="en-US" sz="1400" dirty="0">
                <a:sym typeface="Wingdings" panose="05000000000000000000" pitchFamily="2" charset="2"/>
              </a:rPr>
              <a:t>은 많고</a:t>
            </a:r>
            <a:r>
              <a:rPr lang="en-US" altLang="ko-KR" sz="1400" dirty="0">
                <a:sym typeface="Wingdings" panose="05000000000000000000" pitchFamily="2" charset="2"/>
              </a:rPr>
              <a:t>, FP</a:t>
            </a:r>
            <a:r>
              <a:rPr lang="ko-KR" altLang="en-US" sz="1400" dirty="0">
                <a:sym typeface="Wingdings" panose="05000000000000000000" pitchFamily="2" charset="2"/>
              </a:rPr>
              <a:t>와 </a:t>
            </a:r>
            <a:r>
              <a:rPr lang="en-US" altLang="ko-KR" sz="1400" dirty="0">
                <a:sym typeface="Wingdings" panose="05000000000000000000" pitchFamily="2" charset="2"/>
              </a:rPr>
              <a:t>FN</a:t>
            </a:r>
            <a:r>
              <a:rPr lang="ko-KR" altLang="en-US" sz="1400" dirty="0">
                <a:sym typeface="Wingdings" panose="05000000000000000000" pitchFamily="2" charset="2"/>
              </a:rPr>
              <a:t>은 적어야 좋은 성능을 가진 분류기</a:t>
            </a:r>
            <a:r>
              <a:rPr lang="en-US" altLang="ko-KR" sz="1400" dirty="0">
                <a:sym typeface="Wingdings" panose="05000000000000000000" pitchFamily="2" charset="2"/>
              </a:rPr>
              <a:t>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2B5735-AC78-48BA-B788-045F942BF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312" y="4435677"/>
            <a:ext cx="4757768" cy="14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490B6F-A117-4BD0-803F-582EF50645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531"/>
          <a:stretch/>
        </p:blipFill>
        <p:spPr>
          <a:xfrm>
            <a:off x="9017165" y="1167865"/>
            <a:ext cx="2197373" cy="87344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4FA3DA-F3EE-460E-9F2C-4FF80AE97A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48"/>
          <a:stretch/>
        </p:blipFill>
        <p:spPr>
          <a:xfrm>
            <a:off x="9017165" y="2801771"/>
            <a:ext cx="2352590" cy="87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75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F18D4-035D-47B7-8D24-9ABFFC09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F-Score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B5656-98A0-49D3-85F1-489CBED84E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4953985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F-Score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Precision</a:t>
            </a:r>
            <a:r>
              <a:rPr lang="ko-KR" altLang="en-US" sz="1400" dirty="0"/>
              <a:t>과 </a:t>
            </a:r>
            <a:r>
              <a:rPr lang="en-US" altLang="ko-KR" sz="1400" dirty="0"/>
              <a:t>Recall</a:t>
            </a:r>
            <a:r>
              <a:rPr lang="ko-KR" altLang="en-US" sz="1400" dirty="0"/>
              <a:t>의 조화평균</a:t>
            </a:r>
            <a:endParaRPr lang="en-US" altLang="ko-KR" sz="1400" dirty="0"/>
          </a:p>
          <a:p>
            <a:pPr lvl="1">
              <a:lnSpc>
                <a:spcPct val="170000"/>
              </a:lnSpc>
            </a:pPr>
            <a:r>
              <a:rPr lang="ko-KR" altLang="en-US" sz="1400" dirty="0">
                <a:solidFill>
                  <a:srgbClr val="FF0000"/>
                </a:solidFill>
              </a:rPr>
              <a:t>불균형 데이터</a:t>
            </a:r>
            <a:r>
              <a:rPr lang="ko-KR" altLang="en-US" sz="1400" dirty="0"/>
              <a:t>의 성능을 평가하는 경우에 사용</a:t>
            </a:r>
            <a:endParaRPr lang="en-US" altLang="ko-KR" sz="1400" dirty="0"/>
          </a:p>
          <a:p>
            <a:pPr>
              <a:lnSpc>
                <a:spcPct val="170000"/>
              </a:lnSpc>
            </a:pPr>
            <a:r>
              <a:rPr lang="ko-KR" altLang="en-US" sz="1800" b="1" dirty="0"/>
              <a:t>정밀도 </a:t>
            </a:r>
            <a:r>
              <a:rPr lang="en-US" altLang="ko-KR" sz="1800" b="1" dirty="0"/>
              <a:t>(Precision)</a:t>
            </a:r>
          </a:p>
          <a:p>
            <a:pPr lvl="1">
              <a:lnSpc>
                <a:spcPct val="170000"/>
              </a:lnSpc>
            </a:pPr>
            <a:r>
              <a:rPr lang="ko-KR" altLang="en-US" sz="1400" dirty="0"/>
              <a:t>모델이 </a:t>
            </a:r>
            <a:r>
              <a:rPr lang="en-US" altLang="ko-KR" sz="1400" dirty="0"/>
              <a:t>True</a:t>
            </a:r>
            <a:r>
              <a:rPr lang="ko-KR" altLang="en-US" sz="1400" dirty="0"/>
              <a:t>라고 분류한 것 중에서 실제 </a:t>
            </a:r>
            <a:r>
              <a:rPr lang="en-US" altLang="ko-KR" sz="1400" dirty="0"/>
              <a:t>True</a:t>
            </a:r>
            <a:r>
              <a:rPr lang="ko-KR" altLang="en-US" sz="1400" dirty="0"/>
              <a:t>인 것의 비율</a:t>
            </a:r>
            <a:endParaRPr lang="en-US" altLang="ko-KR" sz="1400" dirty="0"/>
          </a:p>
          <a:p>
            <a:pPr lvl="1">
              <a:lnSpc>
                <a:spcPct val="170000"/>
              </a:lnSpc>
            </a:pPr>
            <a:r>
              <a:rPr lang="ko-KR" altLang="en-US" sz="1400" dirty="0"/>
              <a:t>분류기가 참으로 분류한 것이 기준 </a:t>
            </a:r>
            <a:endParaRPr lang="en-US" altLang="ko-KR" sz="1400" dirty="0"/>
          </a:p>
          <a:p>
            <a:pPr>
              <a:lnSpc>
                <a:spcPct val="170000"/>
              </a:lnSpc>
            </a:pPr>
            <a:r>
              <a:rPr lang="ko-KR" altLang="en-US" sz="1800" b="1" dirty="0" err="1"/>
              <a:t>재현율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(Recall)</a:t>
            </a:r>
          </a:p>
          <a:p>
            <a:pPr lvl="1">
              <a:lnSpc>
                <a:spcPct val="170000"/>
              </a:lnSpc>
            </a:pP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실제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True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인 것 중에서 모델이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True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라고 예측한 것의 비율</a:t>
            </a:r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>
              <a:lnSpc>
                <a:spcPct val="170000"/>
              </a:lnSpc>
            </a:pPr>
            <a:r>
              <a:rPr lang="ko-KR" altLang="en-US" sz="1400" dirty="0"/>
              <a:t>실제 참값이 기준</a:t>
            </a: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EF50CA0-187E-4598-B226-B5A6786090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6545815" y="2806419"/>
            <a:ext cx="2834271" cy="7215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FBCB285-A6E3-491A-8A37-597D4ADA41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/>
          <a:stretch/>
        </p:blipFill>
        <p:spPr>
          <a:xfrm>
            <a:off x="6545815" y="4276068"/>
            <a:ext cx="2834271" cy="7215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92D9D2F-1E90-498D-8833-429DA4665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815" y="1476653"/>
            <a:ext cx="4745417" cy="82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3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294</Words>
  <Application>Microsoft Macintosh PowerPoint</Application>
  <PresentationFormat>와이드스크린</PresentationFormat>
  <Paragraphs>50</Paragraphs>
  <Slides>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-apple-system</vt:lpstr>
      <vt:lpstr>맑은 고딕</vt:lpstr>
      <vt:lpstr>Arial</vt:lpstr>
      <vt:lpstr>CryptoCraft 테마</vt:lpstr>
      <vt:lpstr>제목 테마</vt:lpstr>
      <vt:lpstr>CNN for user authentication : 사용자 인증을 위한 CNN</vt:lpstr>
      <vt:lpstr>코드 설명</vt:lpstr>
      <vt:lpstr>CNN architecture</vt:lpstr>
      <vt:lpstr>CNN architecture</vt:lpstr>
      <vt:lpstr>Equal Error Rate : EER</vt:lpstr>
      <vt:lpstr>FAR &amp; FRR</vt:lpstr>
      <vt:lpstr>F-Score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277</cp:revision>
  <dcterms:created xsi:type="dcterms:W3CDTF">2019-03-05T04:29:07Z</dcterms:created>
  <dcterms:modified xsi:type="dcterms:W3CDTF">2022-01-30T06:06:25Z</dcterms:modified>
</cp:coreProperties>
</file>