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80" r:id="rId4"/>
    <p:sldId id="348" r:id="rId5"/>
    <p:sldId id="349" r:id="rId6"/>
    <p:sldId id="350" r:id="rId7"/>
    <p:sldId id="287" r:id="rId8"/>
    <p:sldId id="343" r:id="rId9"/>
    <p:sldId id="346" r:id="rId10"/>
    <p:sldId id="347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79964"/>
  </p:normalViewPr>
  <p:slideViewPr>
    <p:cSldViewPr snapToGrid="0">
      <p:cViewPr varScale="1">
        <p:scale>
          <a:sx n="113" d="100"/>
          <a:sy n="113" d="100"/>
        </p:scale>
        <p:origin x="17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2020. 10. 7.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2020. 10. 7.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dirty="0"/>
              <a:t>순차 패턴 </a:t>
            </a:r>
            <a:r>
              <a:rPr kumimoji="1" lang="ko-KR" altLang="en-US" sz="1200" dirty="0" err="1"/>
              <a:t>마이닝에서는</a:t>
            </a:r>
            <a:r>
              <a:rPr kumimoji="1" lang="ko-KR" altLang="en-US" sz="1200" dirty="0"/>
              <a:t> 패턴의 빈번함을 정의하기 위해 지지도</a:t>
            </a:r>
            <a:r>
              <a:rPr kumimoji="1" lang="en-US" altLang="ko-KR" sz="1200" dirty="0"/>
              <a:t>(</a:t>
            </a:r>
            <a:r>
              <a:rPr kumimoji="1" lang="en" altLang="ko-KR" sz="1200" dirty="0"/>
              <a:t>support)</a:t>
            </a:r>
            <a:r>
              <a:rPr kumimoji="1" lang="ko-KR" altLang="en-US" sz="1200" dirty="0"/>
              <a:t>라는 척도를 사용하는데</a:t>
            </a:r>
            <a:r>
              <a:rPr kumimoji="1" lang="en-US" altLang="ko-KR" sz="1200" dirty="0"/>
              <a:t>, </a:t>
            </a:r>
            <a:r>
              <a:rPr kumimoji="1" lang="ko-KR" altLang="en-US" sz="1200" dirty="0" err="1"/>
              <a:t>지지도란</a:t>
            </a:r>
            <a:r>
              <a:rPr kumimoji="1" lang="ko-KR" altLang="en-US" sz="1200" dirty="0"/>
              <a:t> 전체 시퀀스 중 특정 패턴을 포함하는 비율</a:t>
            </a:r>
            <a:r>
              <a:rPr kumimoji="1" lang="en-US" altLang="ko-KR" sz="1200" dirty="0"/>
              <a:t> </a:t>
            </a:r>
          </a:p>
          <a:p>
            <a:pPr marL="186262" indent="0">
              <a:buNone/>
            </a:pPr>
            <a:endParaRPr kumimoji="1" lang="en-US" altLang="ko-KR" sz="1200" dirty="0"/>
          </a:p>
          <a:p>
            <a:r>
              <a:rPr kumimoji="1" lang="ko-KR" altLang="en-US" sz="1200" dirty="0"/>
              <a:t>지지도를 가진 패턴을 순차 패턴 알고리즘이 탐색</a:t>
            </a:r>
            <a:r>
              <a:rPr kumimoji="1" lang="en-US" altLang="ko-KR" sz="1200" dirty="0"/>
              <a:t> </a:t>
            </a:r>
            <a:br>
              <a:rPr kumimoji="1" lang="en-US" altLang="ko-KR" sz="1200" dirty="0"/>
            </a:br>
            <a:r>
              <a:rPr kumimoji="1" lang="ko-KR" altLang="en-US" sz="1200" dirty="0"/>
              <a:t>큰 지지도 값을 가진 패턴을 빈번한 패턴</a:t>
            </a:r>
            <a:r>
              <a:rPr kumimoji="1" lang="en-US" altLang="ko-KR" sz="1200" dirty="0"/>
              <a:t>(</a:t>
            </a:r>
            <a:r>
              <a:rPr kumimoji="1" lang="en" altLang="ko-KR" sz="1200" dirty="0"/>
              <a:t>frequent pattern)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5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411163" y="1152526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08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머신러닝을</a:t>
            </a:r>
            <a:r>
              <a:rPr lang="ko-KR" altLang="en-US" sz="4000" dirty="0"/>
              <a:t> 사용한 프로토콜</a:t>
            </a:r>
            <a:br>
              <a:rPr lang="en-US" altLang="ko-KR" sz="4000" dirty="0"/>
            </a:br>
            <a:r>
              <a:rPr lang="ko-KR" altLang="en-US" sz="4000" dirty="0"/>
              <a:t>구문 분석 기법 제안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/kp-6OaNz6xo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프로토콜 </a:t>
            </a:r>
            <a:r>
              <a:rPr lang="ko-KR" altLang="en-US" dirty="0" err="1"/>
              <a:t>리버스</a:t>
            </a:r>
            <a:r>
              <a:rPr lang="ko-KR" altLang="en-US" dirty="0"/>
              <a:t> 엔지니어링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128888" y="1828800"/>
            <a:ext cx="10392305" cy="4144433"/>
          </a:xfrm>
        </p:spPr>
        <p:txBody>
          <a:bodyPr>
            <a:normAutofit/>
          </a:bodyPr>
          <a:lstStyle/>
          <a:p>
            <a:pPr lvl="1"/>
            <a:endParaRPr lang="en-US" altLang="ko-KR" sz="2000" dirty="0">
              <a:solidFill>
                <a:srgbClr val="000000"/>
              </a:solidFill>
              <a:latin typeface="STIXGeneral-Regular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STIXGeneral-Regular"/>
              </a:rPr>
              <a:t>Protocol Reverse Engineering(PRE)</a:t>
            </a:r>
            <a:r>
              <a:rPr lang="ko-KR" altLang="en-US" sz="2000" dirty="0">
                <a:solidFill>
                  <a:srgbClr val="000000"/>
                </a:solidFill>
                <a:latin typeface="STIXGeneral-Regular"/>
              </a:rPr>
              <a:t>의 주요 과제 중 하나는 주로 수동으로 수행되는 점</a:t>
            </a:r>
            <a:endParaRPr lang="en-US" altLang="ko-KR" sz="2000" dirty="0">
              <a:solidFill>
                <a:srgbClr val="000000"/>
              </a:solidFill>
              <a:latin typeface="STIXGeneral-Regular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STIXGeneral-Regular"/>
              </a:rPr>
              <a:t>수동 </a:t>
            </a:r>
            <a:r>
              <a:rPr lang="en-US" altLang="ko-KR" sz="1200" dirty="0">
                <a:solidFill>
                  <a:srgbClr val="000000"/>
                </a:solidFill>
                <a:latin typeface="STIXGeneral-Regular"/>
              </a:rPr>
              <a:t>PRE</a:t>
            </a:r>
            <a:r>
              <a:rPr lang="ko-KR" altLang="en-US" sz="1200" dirty="0">
                <a:solidFill>
                  <a:srgbClr val="000000"/>
                </a:solidFill>
                <a:latin typeface="STIXGeneral-Regular"/>
              </a:rPr>
              <a:t>는 매우 지루하고 시간이 많이 걸림 </a:t>
            </a:r>
            <a:endParaRPr lang="en-US" altLang="ko-KR" sz="2000" dirty="0">
              <a:solidFill>
                <a:srgbClr val="000000"/>
              </a:solidFill>
              <a:latin typeface="STIXGeneral-Regular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STIXGeneral-Regular"/>
              </a:rPr>
              <a:t>특정 프로토콜 사양이 완전히 밝혀지는 데 몇 년이 걸릴 수 있음</a:t>
            </a:r>
            <a:endParaRPr lang="en-US" altLang="ko-KR" sz="1200" dirty="0">
              <a:solidFill>
                <a:srgbClr val="000000"/>
              </a:solidFill>
              <a:latin typeface="STIXGeneral-Regular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STIXGeneral-Regular"/>
              </a:rPr>
              <a:t>사람이 읽을 수 없는 바이너리 프로토콜과 같은 수많은 장애물로 인해 효율적인 </a:t>
            </a:r>
            <a:r>
              <a:rPr lang="en-US" altLang="ko-KR" sz="1200" dirty="0">
                <a:solidFill>
                  <a:srgbClr val="000000"/>
                </a:solidFill>
                <a:latin typeface="STIXGeneral-Regular"/>
              </a:rPr>
              <a:t>PRE </a:t>
            </a:r>
            <a:r>
              <a:rPr lang="ko-KR" altLang="en-US" sz="1200" dirty="0" err="1">
                <a:solidFill>
                  <a:srgbClr val="000000"/>
                </a:solidFill>
                <a:latin typeface="STIXGeneral-Regular"/>
              </a:rPr>
              <a:t>힘듬</a:t>
            </a:r>
            <a:endParaRPr lang="en-US" altLang="ko-KR" sz="1200" dirty="0">
              <a:solidFill>
                <a:srgbClr val="000000"/>
              </a:solidFill>
              <a:latin typeface="STIXGeneral-Regular"/>
            </a:endParaRPr>
          </a:p>
          <a:p>
            <a:endParaRPr kumimoji="1" lang="en-US" altLang="ko-KR" sz="2400" dirty="0"/>
          </a:p>
          <a:p>
            <a:r>
              <a:rPr lang="en-US" altLang="ko-KR" sz="2000" dirty="0">
                <a:solidFill>
                  <a:srgbClr val="000000"/>
                </a:solidFill>
                <a:latin typeface="STIXGeneral-Regular"/>
              </a:rPr>
              <a:t>APRE (Automatic Protocol Reverse Engineering)</a:t>
            </a:r>
            <a:r>
              <a:rPr lang="ko-KR" altLang="en-US" sz="2000" dirty="0">
                <a:solidFill>
                  <a:srgbClr val="000000"/>
                </a:solidFill>
                <a:latin typeface="STIXGeneral-Regular"/>
              </a:rPr>
              <a:t> </a:t>
            </a:r>
            <a:endParaRPr lang="en-US" altLang="ko-KR" sz="2000" dirty="0">
              <a:solidFill>
                <a:srgbClr val="000000"/>
              </a:solidFill>
              <a:latin typeface="STIXGeneral-Regular"/>
            </a:endParaRPr>
          </a:p>
          <a:p>
            <a:pPr lvl="1"/>
            <a:r>
              <a:rPr lang="ko-KR" altLang="en-US" sz="2000" dirty="0">
                <a:solidFill>
                  <a:srgbClr val="000000"/>
                </a:solidFill>
                <a:latin typeface="STIXGeneral-Regular"/>
              </a:rPr>
              <a:t>설명에 의존하지 않고 자동으로 네트워크 프로토콜의 구조를 추출하는 방법</a:t>
            </a:r>
            <a:endParaRPr lang="en-US" altLang="ko-KR" sz="2000" dirty="0">
              <a:solidFill>
                <a:srgbClr val="000000"/>
              </a:solidFill>
              <a:latin typeface="STIXGeneral-Regular"/>
            </a:endParaRP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프로토콜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128889" y="1828800"/>
            <a:ext cx="10047112" cy="3555999"/>
          </a:xfrm>
        </p:spPr>
        <p:txBody>
          <a:bodyPr>
            <a:normAutofit/>
          </a:bodyPr>
          <a:lstStyle/>
          <a:p>
            <a:endParaRPr lang="en-US" altLang="ko-KR" sz="2000" dirty="0">
              <a:solidFill>
                <a:srgbClr val="000000"/>
              </a:solidFill>
              <a:latin typeface="STIXGeneral-Regular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STIXGeneral-Regular"/>
              </a:rPr>
              <a:t>구문 추론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STIXGeneral-Regular"/>
              </a:rPr>
              <a:t>프로토콜 필드 경계</a:t>
            </a:r>
            <a:r>
              <a:rPr lang="en-US" altLang="ko-KR" sz="1200" dirty="0">
                <a:solidFill>
                  <a:srgbClr val="000000"/>
                </a:solidFill>
                <a:latin typeface="STIXGeneral-Regular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STIXGeneral-Regular"/>
              </a:rPr>
              <a:t>오프셋 위치 및 </a:t>
            </a:r>
            <a:r>
              <a:rPr lang="ko-KR" altLang="en-US" sz="1200" dirty="0" err="1">
                <a:solidFill>
                  <a:srgbClr val="000000"/>
                </a:solidFill>
                <a:latin typeface="STIXGeneral-Regular"/>
              </a:rPr>
              <a:t>엔디안을</a:t>
            </a:r>
            <a:r>
              <a:rPr lang="ko-KR" altLang="en-US" sz="1200" dirty="0">
                <a:solidFill>
                  <a:srgbClr val="000000"/>
                </a:solidFill>
                <a:latin typeface="STIXGeneral-Regular"/>
              </a:rPr>
              <a:t> 추론</a:t>
            </a:r>
            <a:br>
              <a:rPr lang="ko-KR" altLang="en-US" sz="1200" dirty="0">
                <a:solidFill>
                  <a:srgbClr val="000000"/>
                </a:solidFill>
                <a:latin typeface="STIXGeneral-Regular"/>
              </a:rPr>
            </a:br>
            <a:r>
              <a:rPr lang="ko-KR" altLang="en-US" sz="1200" dirty="0">
                <a:solidFill>
                  <a:srgbClr val="000000"/>
                </a:solidFill>
                <a:latin typeface="STIXGeneral-Regular"/>
              </a:rPr>
              <a:t>두 호스트 간의 통신에 관련된 메시지를 </a:t>
            </a:r>
            <a:r>
              <a:rPr lang="ko-KR" altLang="en-US" sz="1200" dirty="0" err="1">
                <a:solidFill>
                  <a:srgbClr val="000000"/>
                </a:solidFill>
                <a:latin typeface="STIXGeneral-Regular"/>
              </a:rPr>
              <a:t>형식화하는</a:t>
            </a:r>
            <a:r>
              <a:rPr lang="ko-KR" altLang="en-US" sz="1200" dirty="0">
                <a:solidFill>
                  <a:srgbClr val="000000"/>
                </a:solidFill>
                <a:latin typeface="STIXGeneral-Regular"/>
              </a:rPr>
              <a:t> 데 사용 된 프로토콜 규칙을 식별</a:t>
            </a:r>
          </a:p>
          <a:p>
            <a:pPr lvl="1"/>
            <a:endParaRPr lang="en-US" altLang="ko-KR" sz="1200" dirty="0">
              <a:solidFill>
                <a:srgbClr val="000000"/>
              </a:solidFill>
              <a:latin typeface="STIXGeneral-Regular"/>
            </a:endParaRPr>
          </a:p>
          <a:p>
            <a:pPr lvl="1"/>
            <a:endParaRPr lang="ko-KR" altLang="en-US" sz="1200" dirty="0">
              <a:solidFill>
                <a:srgbClr val="000000"/>
              </a:solidFill>
              <a:latin typeface="STIXGeneral-Regular"/>
            </a:endParaRPr>
          </a:p>
          <a:p>
            <a:r>
              <a:rPr lang="ko-KR" altLang="en-US" sz="1800" dirty="0" err="1">
                <a:solidFill>
                  <a:srgbClr val="000000"/>
                </a:solidFill>
                <a:latin typeface="STIXGeneral-Regular"/>
              </a:rPr>
              <a:t>시맨틱</a:t>
            </a:r>
            <a:r>
              <a:rPr lang="ko-KR" altLang="en-US" sz="1800" dirty="0">
                <a:solidFill>
                  <a:srgbClr val="000000"/>
                </a:solidFill>
                <a:latin typeface="STIXGeneral-Regular"/>
              </a:rPr>
              <a:t> 추론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STIXGeneral-Regular"/>
              </a:rPr>
              <a:t>구문 추론 후 분명히 다음 단계</a:t>
            </a:r>
            <a:br>
              <a:rPr lang="ko-KR" altLang="en-US" sz="1200" dirty="0">
                <a:solidFill>
                  <a:srgbClr val="000000"/>
                </a:solidFill>
                <a:latin typeface="STIXGeneral-Regular"/>
              </a:rPr>
            </a:br>
            <a:r>
              <a:rPr lang="ko-KR" altLang="en-US" sz="1200" dirty="0">
                <a:solidFill>
                  <a:srgbClr val="000000"/>
                </a:solidFill>
                <a:latin typeface="STIXGeneral-Regular"/>
              </a:rPr>
              <a:t>두 </a:t>
            </a:r>
            <a:r>
              <a:rPr lang="ko-KR" altLang="en-US" sz="1200" dirty="0" err="1">
                <a:solidFill>
                  <a:srgbClr val="000000"/>
                </a:solidFill>
                <a:latin typeface="STIXGeneral-Regular"/>
              </a:rPr>
              <a:t>통신기간에</a:t>
            </a:r>
            <a:r>
              <a:rPr lang="ko-KR" altLang="en-US" sz="1200" dirty="0">
                <a:solidFill>
                  <a:srgbClr val="000000"/>
                </a:solidFill>
                <a:latin typeface="STIXGeneral-Regular"/>
              </a:rPr>
              <a:t> 교환 된 데이터 내용을 의미와 함께 추론하는 과정입니다</a:t>
            </a:r>
            <a:r>
              <a:rPr lang="en-US" altLang="ko-KR" sz="1200" dirty="0">
                <a:solidFill>
                  <a:srgbClr val="000000"/>
                </a:solidFill>
                <a:latin typeface="STIXGeneral-Regular"/>
              </a:rPr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200" dirty="0">
                <a:solidFill>
                  <a:srgbClr val="000000"/>
                </a:solidFill>
                <a:latin typeface="STIXGeneral-Regular"/>
              </a:rPr>
              <a:t>EX)HTTP (Hypertext Transfer Protocol)</a:t>
            </a:r>
            <a:r>
              <a:rPr lang="ko-KR" altLang="en-US" sz="1200" dirty="0">
                <a:solidFill>
                  <a:srgbClr val="000000"/>
                </a:solidFill>
                <a:latin typeface="STIXGeneral-Regular"/>
              </a:rPr>
              <a:t>에서 유추 된 의미 정보는 웹 페이지 콘텐츠 </a:t>
            </a:r>
          </a:p>
          <a:p>
            <a:pPr lvl="1"/>
            <a:endParaRPr lang="ko-KR" altLang="en-US" sz="2000" dirty="0">
              <a:solidFill>
                <a:srgbClr val="000000"/>
              </a:solidFill>
              <a:latin typeface="STIXGeneral-Regular"/>
            </a:endParaRPr>
          </a:p>
          <a:p>
            <a:pPr lvl="1"/>
            <a:endParaRPr lang="ko-KR" altLang="en-US" sz="2000" dirty="0">
              <a:solidFill>
                <a:srgbClr val="000000"/>
              </a:solidFill>
              <a:latin typeface="STIXGeneral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6999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ko-KR" altLang="en-US" dirty="0" err="1"/>
              <a:t>머신러닝</a:t>
            </a:r>
            <a:r>
              <a:rPr kumimoji="1" lang="ko-KR" altLang="en-US" dirty="0"/>
              <a:t> 기반 기법 제안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128889" y="1828800"/>
            <a:ext cx="3217333" cy="3555999"/>
          </a:xfrm>
        </p:spPr>
        <p:txBody>
          <a:bodyPr>
            <a:normAutofit/>
          </a:bodyPr>
          <a:lstStyle/>
          <a:p>
            <a:endParaRPr lang="en-US" altLang="ko-KR" sz="2000" dirty="0">
              <a:solidFill>
                <a:srgbClr val="000000"/>
              </a:solidFill>
              <a:latin typeface="STIXGeneral-Regular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STIXGeneral-Regular"/>
              </a:rPr>
              <a:t>계층적 </a:t>
            </a:r>
            <a:r>
              <a:rPr lang="ko-KR" altLang="en-US" sz="2000" dirty="0" err="1">
                <a:solidFill>
                  <a:srgbClr val="000000"/>
                </a:solidFill>
                <a:latin typeface="STIXGeneral-Regular"/>
              </a:rPr>
              <a:t>클러스터링</a:t>
            </a:r>
            <a:endParaRPr lang="ko-KR" altLang="en-US" sz="2000" dirty="0">
              <a:solidFill>
                <a:srgbClr val="000000"/>
              </a:solidFill>
              <a:latin typeface="STIXGeneral-Regular"/>
            </a:endParaRPr>
          </a:p>
          <a:p>
            <a:r>
              <a:rPr lang="en" altLang="ko-KR" sz="2000" dirty="0">
                <a:solidFill>
                  <a:srgbClr val="000000"/>
                </a:solidFill>
                <a:latin typeface="STIXGeneral-Regular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STIXGeneral-Regular"/>
              </a:rPr>
              <a:t>VM</a:t>
            </a:r>
            <a:endParaRPr lang="en" altLang="ko-KR" sz="2000" dirty="0">
              <a:solidFill>
                <a:srgbClr val="000000"/>
              </a:solidFill>
              <a:latin typeface="STIXGeneral-Regular"/>
            </a:endParaRPr>
          </a:p>
          <a:p>
            <a:r>
              <a:rPr lang="ko-KR" altLang="en-US" sz="2000" dirty="0" err="1">
                <a:solidFill>
                  <a:srgbClr val="000000"/>
                </a:solidFill>
                <a:latin typeface="STIXGeneral-Regular"/>
              </a:rPr>
              <a:t>순차패턴</a:t>
            </a:r>
            <a:endParaRPr lang="ko-KR" altLang="en-US" sz="2000" dirty="0">
              <a:solidFill>
                <a:srgbClr val="000000"/>
              </a:solidFill>
              <a:latin typeface="STIXGeneral-Regular"/>
            </a:endParaRPr>
          </a:p>
          <a:p>
            <a:pPr lvl="1"/>
            <a:endParaRPr lang="ko-KR" altLang="en-US" sz="2000" dirty="0">
              <a:solidFill>
                <a:srgbClr val="000000"/>
              </a:solidFill>
              <a:latin typeface="STIXGeneral-Regular"/>
            </a:endParaRPr>
          </a:p>
          <a:p>
            <a:pPr lvl="1"/>
            <a:endParaRPr lang="ko-KR" altLang="en-US" sz="2000" dirty="0">
              <a:solidFill>
                <a:srgbClr val="000000"/>
              </a:solidFill>
              <a:latin typeface="STIXGeneral-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01BE04-DF1D-7440-828F-85726124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22" y="1456794"/>
            <a:ext cx="7143750" cy="43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ko-KR" altLang="en-US" dirty="0"/>
              <a:t> 계층적 군집 분석</a:t>
            </a:r>
            <a:r>
              <a:rPr kumimoji="1" lang="en-US" altLang="ko-KR" dirty="0"/>
              <a:t>(</a:t>
            </a:r>
            <a:r>
              <a:rPr lang="en" altLang="ko-KR" dirty="0"/>
              <a:t>Hierarchical clustering</a:t>
            </a:r>
            <a:r>
              <a:rPr kumimoji="1"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128889" y="1388533"/>
            <a:ext cx="10047112" cy="3555999"/>
          </a:xfrm>
        </p:spPr>
        <p:txBody>
          <a:bodyPr>
            <a:normAutofit/>
          </a:bodyPr>
          <a:lstStyle/>
          <a:p>
            <a:endParaRPr lang="en-US" altLang="ko-KR" sz="2000" dirty="0">
              <a:solidFill>
                <a:srgbClr val="000000"/>
              </a:solidFill>
              <a:latin typeface="STIXGeneral-Regular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STIXGeneral-Regular"/>
              </a:rPr>
              <a:t>비슷한 </a:t>
            </a:r>
            <a:r>
              <a:rPr lang="ko-KR" altLang="en-US" sz="2000" dirty="0" err="1">
                <a:solidFill>
                  <a:srgbClr val="000000"/>
                </a:solidFill>
                <a:latin typeface="STIXGeneral-Regular"/>
              </a:rPr>
              <a:t>군집끼리</a:t>
            </a:r>
            <a:r>
              <a:rPr lang="ko-KR" altLang="en-US" sz="2000" dirty="0">
                <a:solidFill>
                  <a:srgbClr val="000000"/>
                </a:solidFill>
                <a:latin typeface="STIXGeneral-Regular"/>
              </a:rPr>
              <a:t> 묶어 가면서 최종적으로는 하나의 케이스가 될 때까지 </a:t>
            </a:r>
            <a:br>
              <a:rPr lang="ko-KR" altLang="en-US" sz="2000" dirty="0">
                <a:solidFill>
                  <a:srgbClr val="000000"/>
                </a:solidFill>
                <a:latin typeface="STIXGeneral-Regular"/>
              </a:rPr>
            </a:br>
            <a:r>
              <a:rPr lang="ko-KR" altLang="en-US" sz="2000" dirty="0">
                <a:solidFill>
                  <a:srgbClr val="000000"/>
                </a:solidFill>
                <a:latin typeface="STIXGeneral-Regular"/>
              </a:rPr>
              <a:t>군집을 묶는 </a:t>
            </a:r>
            <a:r>
              <a:rPr lang="ko-KR" altLang="en-US" sz="2000" dirty="0" err="1">
                <a:solidFill>
                  <a:srgbClr val="000000"/>
                </a:solidFill>
                <a:latin typeface="STIXGeneral-Regular"/>
              </a:rPr>
              <a:t>클러스터링</a:t>
            </a:r>
            <a:r>
              <a:rPr lang="ko-KR" altLang="en-US" sz="2000" dirty="0">
                <a:solidFill>
                  <a:srgbClr val="000000"/>
                </a:solidFill>
                <a:latin typeface="STIXGeneral-Regular"/>
              </a:rPr>
              <a:t> 알고리즘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STIXGeneral-Regular"/>
              </a:rPr>
              <a:t>군집간의 거리를 기반으로 클러스터링을 하는 알고리즘이며</a:t>
            </a:r>
            <a:r>
              <a:rPr lang="en-US" altLang="ko-KR" sz="2000" dirty="0">
                <a:solidFill>
                  <a:srgbClr val="000000"/>
                </a:solidFill>
                <a:latin typeface="STIXGeneral-Regular"/>
              </a:rPr>
              <a:t>, </a:t>
            </a:r>
            <a:br>
              <a:rPr lang="en-US" altLang="ko-KR" sz="2000" dirty="0">
                <a:solidFill>
                  <a:srgbClr val="000000"/>
                </a:solidFill>
                <a:latin typeface="STIXGeneral-Regular"/>
              </a:rPr>
            </a:br>
            <a:r>
              <a:rPr lang="en" altLang="ko-KR" sz="2000" dirty="0">
                <a:solidFill>
                  <a:srgbClr val="000000"/>
                </a:solidFill>
                <a:latin typeface="STIXGeneral-Regular"/>
              </a:rPr>
              <a:t>K-Means</a:t>
            </a:r>
            <a:r>
              <a:rPr lang="ko-KR" altLang="en-US" sz="2000" dirty="0">
                <a:solidFill>
                  <a:srgbClr val="000000"/>
                </a:solidFill>
                <a:latin typeface="STIXGeneral-Regular"/>
              </a:rPr>
              <a:t>와는 다르게 군집의 수를 미리 정해주지 않아도 됨</a:t>
            </a:r>
          </a:p>
          <a:p>
            <a:pPr lvl="1"/>
            <a:endParaRPr lang="ko-KR" altLang="en-US" sz="2000" dirty="0">
              <a:solidFill>
                <a:srgbClr val="000000"/>
              </a:solidFill>
              <a:latin typeface="STIXGeneral-Regular"/>
            </a:endParaRPr>
          </a:p>
          <a:p>
            <a:pPr lvl="1"/>
            <a:endParaRPr lang="ko-KR" altLang="en-US" sz="2000" dirty="0">
              <a:solidFill>
                <a:srgbClr val="000000"/>
              </a:solidFill>
              <a:latin typeface="STIXGeneral-Regula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047F66-D914-C047-AF5A-B01F86575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652" y="3347154"/>
            <a:ext cx="5481586" cy="284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9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C550-A113-F14F-B187-FED47782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 err="1"/>
              <a:t>svm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D6BF45-FF8E-1E4B-963A-DBC39C967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92" y="2577459"/>
            <a:ext cx="5560823" cy="34148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A2EB22-4E87-2147-AE0D-09D10E07D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00" y="2577460"/>
            <a:ext cx="5251732" cy="3225030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6C4BFF8C-501C-F44A-808B-402EE964F733}"/>
              </a:ext>
            </a:extLst>
          </p:cNvPr>
          <p:cNvSpPr txBox="1">
            <a:spLocks/>
          </p:cNvSpPr>
          <p:nvPr/>
        </p:nvSpPr>
        <p:spPr>
          <a:xfrm>
            <a:off x="1128889" y="1388533"/>
            <a:ext cx="10047112" cy="3555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solidFill>
                <a:srgbClr val="000000"/>
              </a:solidFill>
              <a:latin typeface="STIXGeneral-Regular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STIXGeneral-Regular"/>
              </a:rPr>
              <a:t>분류나 회귀 분석에 사용하는 </a:t>
            </a:r>
            <a:r>
              <a:rPr lang="ko-KR" altLang="en-US" sz="2000" dirty="0" err="1">
                <a:solidFill>
                  <a:srgbClr val="000000"/>
                </a:solidFill>
                <a:latin typeface="STIXGeneral-Regular"/>
              </a:rPr>
              <a:t>머신러닝</a:t>
            </a:r>
            <a:endParaRPr lang="ko-KR" altLang="en-US" sz="2000" dirty="0">
              <a:solidFill>
                <a:srgbClr val="000000"/>
              </a:solidFill>
              <a:latin typeface="STIXGeneral-Regular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STIXGeneral-Regular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latin typeface="STIXGeneral-Regular"/>
              </a:rPr>
              <a:t>지도학습</a:t>
            </a:r>
            <a:r>
              <a:rPr lang="ko-KR" altLang="en-US" sz="2000" dirty="0">
                <a:solidFill>
                  <a:srgbClr val="000000"/>
                </a:solidFill>
                <a:latin typeface="STIXGeneral-Regular"/>
              </a:rPr>
              <a:t> 알고리즘</a:t>
            </a:r>
          </a:p>
          <a:p>
            <a:pPr lvl="1"/>
            <a:endParaRPr lang="ko-KR" altLang="en-US" sz="2000" dirty="0">
              <a:solidFill>
                <a:srgbClr val="000000"/>
              </a:solidFill>
              <a:latin typeface="STIXGeneral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0519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20372-25F2-1A40-B984-9E7000B4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순차적 패턴 분석</a:t>
            </a:r>
          </a:p>
        </p:txBody>
      </p:sp>
      <p:sp>
        <p:nvSpPr>
          <p:cNvPr id="5" name="AutoShape 2" descr="https://linewalks.com/wp-content/uploads/2019/10/%ED%91%9C1.png">
            <a:extLst>
              <a:ext uri="{FF2B5EF4-FFF2-40B4-BE49-F238E27FC236}">
                <a16:creationId xmlns:a16="http://schemas.microsoft.com/office/drawing/2014/main" id="{27719A96-ECA3-464A-A7E7-B98FB88191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075" y="-2889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3" descr="https://linewalks.com/wp-content/uploads/2019/10/%ED%91%9C2.png">
            <a:extLst>
              <a:ext uri="{FF2B5EF4-FFF2-40B4-BE49-F238E27FC236}">
                <a16:creationId xmlns:a16="http://schemas.microsoft.com/office/drawing/2014/main" id="{F4FD3872-8854-2C44-A4A0-0541CF18B0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075" y="533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0D2804-7202-4449-88AF-5FB89FC37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3429000"/>
            <a:ext cx="4927600" cy="2095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454C76-F207-1746-8D56-CF99F2746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417" y="3939116"/>
            <a:ext cx="4914900" cy="1295400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DA0FDAF6-50CD-0340-93F7-C7DD2F764C8D}"/>
              </a:ext>
            </a:extLst>
          </p:cNvPr>
          <p:cNvSpPr txBox="1">
            <a:spLocks/>
          </p:cNvSpPr>
          <p:nvPr/>
        </p:nvSpPr>
        <p:spPr>
          <a:xfrm>
            <a:off x="1128889" y="1388533"/>
            <a:ext cx="10047112" cy="3555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solidFill>
                <a:srgbClr val="000000"/>
              </a:solidFill>
              <a:latin typeface="STIXGeneral-Regular"/>
            </a:endParaRPr>
          </a:p>
          <a:p>
            <a:r>
              <a:rPr kumimoji="1" lang="ko-KR" altLang="en-US" sz="2000" dirty="0"/>
              <a:t>순차 패턴 </a:t>
            </a:r>
            <a:r>
              <a:rPr kumimoji="1" lang="ko-KR" altLang="en-US" sz="2000" dirty="0" err="1"/>
              <a:t>마이닝</a:t>
            </a:r>
            <a:r>
              <a:rPr kumimoji="1" lang="en-US" altLang="ko-KR" sz="2000" dirty="0"/>
              <a:t>(</a:t>
            </a:r>
            <a:r>
              <a:rPr kumimoji="1" lang="en" altLang="ko-KR" sz="2000" dirty="0"/>
              <a:t>sequential pattern mining)</a:t>
            </a:r>
            <a:r>
              <a:rPr kumimoji="1" lang="ko-KR" altLang="en-US" sz="2000" dirty="0"/>
              <a:t>은 대량의 데이터에 숨겨진 “순차적 </a:t>
            </a:r>
            <a:r>
              <a:rPr kumimoji="1" lang="ko-KR" altLang="en-US" sz="2000" dirty="0" err="1"/>
              <a:t>패턴”을</a:t>
            </a:r>
            <a:r>
              <a:rPr kumimoji="1" lang="ko-KR" altLang="en-US" sz="2000" dirty="0"/>
              <a:t> 찾는 분석방법</a:t>
            </a:r>
            <a:endParaRPr kumimoji="1" lang="en-US" altLang="ko-KR" sz="2000" dirty="0"/>
          </a:p>
          <a:p>
            <a:r>
              <a:rPr kumimoji="1" lang="en-US" altLang="ko-KR" sz="2000" dirty="0"/>
              <a:t> </a:t>
            </a:r>
            <a:r>
              <a:rPr kumimoji="1" lang="ko-KR" altLang="en-US" sz="2000" dirty="0"/>
              <a:t>연속하여 일어나는 패턴을 찾는데 유용한 방법으로</a:t>
            </a:r>
            <a:r>
              <a:rPr kumimoji="1" lang="en-US" altLang="ko-KR" sz="2000" dirty="0"/>
              <a:t>, </a:t>
            </a:r>
            <a:br>
              <a:rPr kumimoji="1" lang="en-US" altLang="ko-KR" sz="2000" dirty="0"/>
            </a:br>
            <a:r>
              <a:rPr kumimoji="1" lang="ko-KR" altLang="en-US" sz="2000" dirty="0" err="1"/>
              <a:t>커머스</a:t>
            </a:r>
            <a:r>
              <a:rPr kumimoji="1" lang="ko-KR" altLang="en-US" sz="2000" dirty="0"/>
              <a:t> 분야에서 고객이 어떤 순서로 제품을 구매하는지 분석 활용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923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567"/>
    </mc:Choice>
    <mc:Fallback xmlns="">
      <p:transition spd="slow" advTm="9456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57F09-8116-D043-B0AC-802B3AD0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ko-KR" altLang="en-US" dirty="0" err="1"/>
              <a:t>제안기법</a:t>
            </a:r>
            <a:endParaRPr kumimoji="1"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691198C4-A033-0444-AC58-CCBBB8BE0F0E}"/>
              </a:ext>
            </a:extLst>
          </p:cNvPr>
          <p:cNvSpPr txBox="1">
            <a:spLocks/>
          </p:cNvSpPr>
          <p:nvPr/>
        </p:nvSpPr>
        <p:spPr>
          <a:xfrm>
            <a:off x="411920" y="1930400"/>
            <a:ext cx="4786489" cy="3555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solidFill>
                <a:srgbClr val="000000"/>
              </a:solidFill>
              <a:latin typeface="STIXGeneral-Regular"/>
            </a:endParaRPr>
          </a:p>
          <a:p>
            <a:r>
              <a:rPr kumimoji="1" lang="ko-KR" altLang="en-US" sz="2000" dirty="0"/>
              <a:t>미지의 프로토콜</a:t>
            </a:r>
            <a:r>
              <a:rPr kumimoji="1" lang="en-US" altLang="ko-KR" sz="2000" dirty="0"/>
              <a:t>?</a:t>
            </a:r>
            <a:r>
              <a:rPr kumimoji="1" lang="ko-KR" altLang="en-US" sz="2000" dirty="0"/>
              <a:t> 감독 학습 알고리즘</a:t>
            </a:r>
            <a:r>
              <a:rPr kumimoji="1" lang="en-US" altLang="ko-KR" sz="2000" dirty="0"/>
              <a:t>?</a:t>
            </a:r>
          </a:p>
          <a:p>
            <a:endParaRPr kumimoji="1"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  <a:latin typeface="STIXGeneral-Regular"/>
              </a:rPr>
              <a:t>계층적 </a:t>
            </a:r>
            <a:r>
              <a:rPr lang="ko-KR" altLang="en-US" sz="2000" dirty="0" err="1">
                <a:solidFill>
                  <a:srgbClr val="000000"/>
                </a:solidFill>
                <a:latin typeface="STIXGeneral-Regular"/>
              </a:rPr>
              <a:t>클러스터링</a:t>
            </a:r>
            <a:endParaRPr lang="ko-KR" altLang="en-US" sz="2000" dirty="0">
              <a:solidFill>
                <a:srgbClr val="000000"/>
              </a:solidFill>
              <a:latin typeface="STIXGeneral-Regular"/>
            </a:endParaRPr>
          </a:p>
          <a:p>
            <a:pPr marL="457200" indent="-457200">
              <a:buFont typeface="+mj-lt"/>
              <a:buAutoNum type="arabicPeriod"/>
            </a:pPr>
            <a:r>
              <a:rPr lang="en" altLang="ko-KR" sz="2000" dirty="0" err="1">
                <a:solidFill>
                  <a:srgbClr val="000000"/>
                </a:solidFill>
                <a:latin typeface="STIXGeneral-Regular"/>
              </a:rPr>
              <a:t>Svm</a:t>
            </a:r>
            <a:endParaRPr lang="en" altLang="ko-KR" sz="2000" dirty="0">
              <a:solidFill>
                <a:srgbClr val="000000"/>
              </a:solidFill>
              <a:latin typeface="STIXGeneral-Regular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>
                <a:solidFill>
                  <a:srgbClr val="000000"/>
                </a:solidFill>
                <a:latin typeface="STIXGeneral-Regular"/>
              </a:rPr>
              <a:t>순차패턴</a:t>
            </a:r>
            <a:endParaRPr lang="ko-KR" altLang="en-US" sz="2000" dirty="0">
              <a:solidFill>
                <a:srgbClr val="000000"/>
              </a:solidFill>
              <a:latin typeface="STIXGeneral-Regular"/>
            </a:endParaRPr>
          </a:p>
          <a:p>
            <a:endParaRPr kumimoji="1" lang="en-US" altLang="ko-KR" sz="2000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19C97F9C-B554-A946-BD3E-D1221A327C60}"/>
              </a:ext>
            </a:extLst>
          </p:cNvPr>
          <p:cNvSpPr txBox="1">
            <a:spLocks/>
          </p:cNvSpPr>
          <p:nvPr/>
        </p:nvSpPr>
        <p:spPr>
          <a:xfrm>
            <a:off x="5915378" y="1930400"/>
            <a:ext cx="5864702" cy="3555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solidFill>
                <a:srgbClr val="000000"/>
              </a:solidFill>
              <a:latin typeface="STIXGeneral-Regular"/>
            </a:endParaRPr>
          </a:p>
          <a:p>
            <a:r>
              <a:rPr kumimoji="1" lang="ko-KR" altLang="en-US" sz="2000" dirty="0"/>
              <a:t>과정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000" dirty="0">
                <a:latin typeface="+mn-ea"/>
              </a:rPr>
              <a:t>한 바이트씩 클러스터링으로 분류 후 </a:t>
            </a:r>
            <a:r>
              <a:rPr kumimoji="1" lang="ko-KR" altLang="en-US" sz="2000" dirty="0" err="1">
                <a:latin typeface="+mn-ea"/>
              </a:rPr>
              <a:t>라벨링</a:t>
            </a:r>
            <a:endParaRPr kumimoji="1" lang="en-US" altLang="ko-KR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2000" dirty="0" err="1">
                <a:latin typeface="+mn-ea"/>
              </a:rPr>
              <a:t>svm</a:t>
            </a:r>
            <a:r>
              <a:rPr kumimoji="1" lang="en-US" altLang="ko-KR" sz="2000" dirty="0">
                <a:latin typeface="+mn-ea"/>
              </a:rPr>
              <a:t> </a:t>
            </a:r>
            <a:r>
              <a:rPr kumimoji="1" lang="ko-KR" altLang="en-US" sz="2000" dirty="0">
                <a:latin typeface="+mn-ea"/>
              </a:rPr>
              <a:t>학습 </a:t>
            </a:r>
            <a:endParaRPr kumimoji="1" lang="en-US" altLang="ko-KR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000" dirty="0">
                <a:latin typeface="+mn-ea"/>
              </a:rPr>
              <a:t>정확도 확인</a:t>
            </a:r>
            <a:endParaRPr kumimoji="1" lang="en-US" altLang="ko-KR" sz="2000" dirty="0">
              <a:latin typeface="+mn-ea"/>
            </a:endParaRPr>
          </a:p>
          <a:p>
            <a:pPr lvl="1"/>
            <a:r>
              <a:rPr kumimoji="1" lang="ko-KR" altLang="en-US" sz="1600" dirty="0">
                <a:latin typeface="+mn-ea"/>
              </a:rPr>
              <a:t>정확도 높음 </a:t>
            </a:r>
            <a:r>
              <a:rPr kumimoji="1" lang="en-US" altLang="ko-KR" sz="1600" dirty="0">
                <a:latin typeface="+mn-ea"/>
              </a:rPr>
              <a:t>-&gt;</a:t>
            </a:r>
            <a:r>
              <a:rPr kumimoji="1" lang="ko-KR" altLang="en-US" sz="1600" dirty="0">
                <a:latin typeface="+mn-ea"/>
              </a:rPr>
              <a:t> </a:t>
            </a:r>
            <a:r>
              <a:rPr kumimoji="1" lang="ko-KR" altLang="en-US" sz="1600" dirty="0" err="1">
                <a:latin typeface="+mn-ea"/>
              </a:rPr>
              <a:t>클러스터링</a:t>
            </a:r>
            <a:r>
              <a:rPr kumimoji="1" lang="ko-KR" altLang="en-US" sz="1600" dirty="0">
                <a:latin typeface="+mn-ea"/>
              </a:rPr>
              <a:t> 잘됨 </a:t>
            </a:r>
            <a:r>
              <a:rPr kumimoji="1" lang="en-US" altLang="ko-KR" sz="1600" dirty="0">
                <a:latin typeface="+mn-ea"/>
              </a:rPr>
              <a:t>-&gt;</a:t>
            </a:r>
            <a:r>
              <a:rPr kumimoji="1" lang="ko-KR" altLang="en-US" sz="1600" dirty="0">
                <a:latin typeface="+mn-ea"/>
              </a:rPr>
              <a:t> 규칙성 </a:t>
            </a:r>
            <a:r>
              <a:rPr kumimoji="1" lang="en-US" altLang="ko-KR" sz="1600" dirty="0">
                <a:latin typeface="+mn-ea"/>
              </a:rPr>
              <a:t>O</a:t>
            </a:r>
            <a:r>
              <a:rPr kumimoji="1" lang="ko-KR" altLang="en-US" sz="1600" dirty="0">
                <a:latin typeface="+mn-ea"/>
              </a:rPr>
              <a:t> </a:t>
            </a:r>
            <a:endParaRPr kumimoji="1" lang="en-US" altLang="ko-KR" sz="1600" dirty="0">
              <a:latin typeface="+mn-ea"/>
            </a:endParaRPr>
          </a:p>
          <a:p>
            <a:pPr lvl="1"/>
            <a:r>
              <a:rPr kumimoji="1" lang="ko-KR" altLang="en-US" sz="1600" dirty="0">
                <a:latin typeface="+mn-ea"/>
              </a:rPr>
              <a:t>정확도 낮음 </a:t>
            </a:r>
            <a:r>
              <a:rPr kumimoji="1" lang="en-US" altLang="ko-KR" sz="1600" dirty="0">
                <a:latin typeface="+mn-ea"/>
              </a:rPr>
              <a:t>-&gt;</a:t>
            </a:r>
            <a:r>
              <a:rPr kumimoji="1" lang="ko-KR" altLang="en-US" sz="1600" dirty="0">
                <a:latin typeface="+mn-ea"/>
              </a:rPr>
              <a:t> </a:t>
            </a:r>
            <a:r>
              <a:rPr kumimoji="1" lang="ko-KR" altLang="en-US" sz="1600" dirty="0" err="1">
                <a:latin typeface="+mn-ea"/>
              </a:rPr>
              <a:t>클러스터링</a:t>
            </a:r>
            <a:r>
              <a:rPr kumimoji="1" lang="ko-KR" altLang="en-US" sz="1600" dirty="0">
                <a:latin typeface="+mn-ea"/>
              </a:rPr>
              <a:t> 안됨 </a:t>
            </a:r>
            <a:r>
              <a:rPr kumimoji="1" lang="en-US" altLang="ko-KR" sz="1600" dirty="0">
                <a:latin typeface="+mn-ea"/>
              </a:rPr>
              <a:t>-&gt;</a:t>
            </a:r>
            <a:r>
              <a:rPr kumimoji="1" lang="ko-KR" altLang="en-US" sz="1600" dirty="0">
                <a:latin typeface="+mn-ea"/>
              </a:rPr>
              <a:t> 규칙성 </a:t>
            </a:r>
            <a:r>
              <a:rPr kumimoji="1" lang="en-US" altLang="ko-KR" sz="1600" dirty="0">
                <a:latin typeface="+mn-ea"/>
              </a:rPr>
              <a:t>X</a:t>
            </a:r>
          </a:p>
          <a:p>
            <a:pPr marL="0" indent="0">
              <a:buNone/>
            </a:pP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8761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274E1-3DDD-3F4F-AA39-B8FFCAC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ko-KR" altLang="en-US" dirty="0" err="1"/>
              <a:t>제안기법</a:t>
            </a:r>
            <a:endParaRPr kumimoji="1"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1688FF-C164-BF4F-A663-33CE6A931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04667"/>
              </p:ext>
            </p:extLst>
          </p:nvPr>
        </p:nvGraphicFramePr>
        <p:xfrm>
          <a:off x="38195" y="2000469"/>
          <a:ext cx="39573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380403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52426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19090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336191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3916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37264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6720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41234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95339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731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079469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886875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673639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44872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4423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1891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6606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30665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83520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3486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55669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797CA70-6CFE-024E-B7AD-67D5B8617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14778"/>
              </p:ext>
            </p:extLst>
          </p:nvPr>
        </p:nvGraphicFramePr>
        <p:xfrm>
          <a:off x="38195" y="2880036"/>
          <a:ext cx="39573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380403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52426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19090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336191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3916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37264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6720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41234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95339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731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079469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886875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673639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44872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4423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1891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6606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30665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83520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3486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55669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F9B901F-26DD-8A45-BFEF-C1DEB7133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47222"/>
              </p:ext>
            </p:extLst>
          </p:nvPr>
        </p:nvGraphicFramePr>
        <p:xfrm>
          <a:off x="38195" y="3758381"/>
          <a:ext cx="39573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380403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52426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19090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336191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3916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37264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6720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41234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95339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731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079469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886875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673639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44872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4423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1891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6606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30665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83520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3486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55669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282FC4B8-8B37-3748-9BF5-0E1C32EEB3AE}"/>
              </a:ext>
            </a:extLst>
          </p:cNvPr>
          <p:cNvSpPr/>
          <p:nvPr/>
        </p:nvSpPr>
        <p:spPr>
          <a:xfrm>
            <a:off x="5685346" y="1989180"/>
            <a:ext cx="801510" cy="431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SVM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A276F07-D055-CA45-A956-53C3B09B3C69}"/>
              </a:ext>
            </a:extLst>
          </p:cNvPr>
          <p:cNvCxnSpPr/>
          <p:nvPr/>
        </p:nvCxnSpPr>
        <p:spPr>
          <a:xfrm>
            <a:off x="4984196" y="2367928"/>
            <a:ext cx="546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E95F1D-5F82-2D45-B85F-94F0CA67BE44}"/>
              </a:ext>
            </a:extLst>
          </p:cNvPr>
          <p:cNvCxnSpPr/>
          <p:nvPr/>
        </p:nvCxnSpPr>
        <p:spPr>
          <a:xfrm>
            <a:off x="4984196" y="3237172"/>
            <a:ext cx="546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C343192-F3BA-4840-904D-6F7457418A01}"/>
              </a:ext>
            </a:extLst>
          </p:cNvPr>
          <p:cNvCxnSpPr/>
          <p:nvPr/>
        </p:nvCxnSpPr>
        <p:spPr>
          <a:xfrm>
            <a:off x="4984196" y="4174150"/>
            <a:ext cx="546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525ED8B-0C2B-4D48-AA9D-A37B6E687620}"/>
              </a:ext>
            </a:extLst>
          </p:cNvPr>
          <p:cNvCxnSpPr/>
          <p:nvPr/>
        </p:nvCxnSpPr>
        <p:spPr>
          <a:xfrm>
            <a:off x="6632373" y="2354937"/>
            <a:ext cx="546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97028F-B22B-3944-80E4-A1BD7766FDB5}"/>
              </a:ext>
            </a:extLst>
          </p:cNvPr>
          <p:cNvCxnSpPr/>
          <p:nvPr/>
        </p:nvCxnSpPr>
        <p:spPr>
          <a:xfrm>
            <a:off x="6632373" y="3224181"/>
            <a:ext cx="546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01B101-1FC3-AC4C-ABBF-02D4BAD3C2AD}"/>
              </a:ext>
            </a:extLst>
          </p:cNvPr>
          <p:cNvCxnSpPr/>
          <p:nvPr/>
        </p:nvCxnSpPr>
        <p:spPr>
          <a:xfrm>
            <a:off x="6632373" y="4161159"/>
            <a:ext cx="546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FED277-7CAC-0A4E-89E2-41603FC3F9E0}"/>
              </a:ext>
            </a:extLst>
          </p:cNvPr>
          <p:cNvSpPr txBox="1"/>
          <p:nvPr/>
        </p:nvSpPr>
        <p:spPr>
          <a:xfrm>
            <a:off x="7802976" y="2158982"/>
            <a:ext cx="80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100%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6138B4-60AF-D144-8C76-BAACA896C6A0}"/>
              </a:ext>
            </a:extLst>
          </p:cNvPr>
          <p:cNvSpPr txBox="1"/>
          <p:nvPr/>
        </p:nvSpPr>
        <p:spPr>
          <a:xfrm>
            <a:off x="7802976" y="3037937"/>
            <a:ext cx="80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60%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E22EA2-2D83-8046-8D26-832077F5AD3F}"/>
              </a:ext>
            </a:extLst>
          </p:cNvPr>
          <p:cNvSpPr txBox="1"/>
          <p:nvPr/>
        </p:nvSpPr>
        <p:spPr>
          <a:xfrm>
            <a:off x="7802976" y="3981803"/>
            <a:ext cx="80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60%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178D7-7C46-0C40-803A-BACEC4BA493F}"/>
              </a:ext>
            </a:extLst>
          </p:cNvPr>
          <p:cNvSpPr txBox="1"/>
          <p:nvPr/>
        </p:nvSpPr>
        <p:spPr>
          <a:xfrm>
            <a:off x="7802976" y="5086477"/>
            <a:ext cx="93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2%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4CF1BD-667D-2243-9C8E-E7B98F304F3C}"/>
                  </a:ext>
                </a:extLst>
              </p:cNvPr>
              <p:cNvSpPr txBox="1"/>
              <p:nvPr/>
            </p:nvSpPr>
            <p:spPr>
              <a:xfrm>
                <a:off x="1548366" y="5117786"/>
                <a:ext cx="93697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5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R" altLang="en-US" sz="5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4CF1BD-667D-2243-9C8E-E7B98F304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366" y="5117786"/>
                <a:ext cx="936977" cy="830997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6F07243-08F7-DC4F-A949-C705B555ACAB}"/>
              </a:ext>
            </a:extLst>
          </p:cNvPr>
          <p:cNvCxnSpPr/>
          <p:nvPr/>
        </p:nvCxnSpPr>
        <p:spPr>
          <a:xfrm>
            <a:off x="6666308" y="5271143"/>
            <a:ext cx="546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6E6F88A-FE28-B744-80BD-8F200A5197F8}"/>
              </a:ext>
            </a:extLst>
          </p:cNvPr>
          <p:cNvCxnSpPr/>
          <p:nvPr/>
        </p:nvCxnSpPr>
        <p:spPr>
          <a:xfrm>
            <a:off x="6666307" y="6146032"/>
            <a:ext cx="546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B660092-1992-9846-8311-7E1793313D8D}"/>
              </a:ext>
            </a:extLst>
          </p:cNvPr>
          <p:cNvSpPr txBox="1"/>
          <p:nvPr/>
        </p:nvSpPr>
        <p:spPr>
          <a:xfrm>
            <a:off x="7802975" y="5925747"/>
            <a:ext cx="93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1%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2AA5E0-C8D6-2B43-86A5-C9DBAD8C9B81}"/>
              </a:ext>
            </a:extLst>
          </p:cNvPr>
          <p:cNvSpPr txBox="1"/>
          <p:nvPr/>
        </p:nvSpPr>
        <p:spPr>
          <a:xfrm>
            <a:off x="411920" y="969910"/>
            <a:ext cx="8895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정확도 기반 판별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높은 정확도 낮은 정확도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높은 값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고정값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낮은값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가변적  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같은 값의 정확도</a:t>
            </a:r>
            <a:r>
              <a:rPr kumimoji="1" lang="en-US" altLang="ko-KR" dirty="0"/>
              <a:t>. </a:t>
            </a:r>
            <a:r>
              <a:rPr kumimoji="1" lang="ko-KR" altLang="en-US" dirty="0"/>
              <a:t>      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같은 구문에 해당</a:t>
            </a:r>
            <a:endParaRPr kumimoji="1"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2C69A3-B5EE-274E-8A43-1DDA1E3CCB72}"/>
              </a:ext>
            </a:extLst>
          </p:cNvPr>
          <p:cNvSpPr/>
          <p:nvPr/>
        </p:nvSpPr>
        <p:spPr>
          <a:xfrm>
            <a:off x="7631289" y="3037937"/>
            <a:ext cx="936977" cy="14293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8C45C5B-51D7-7340-BB56-9066E8E3E30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568265" y="3037937"/>
            <a:ext cx="1625726" cy="2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49DE5B-D248-CB4D-82AB-E6BE5CD39019}"/>
              </a:ext>
            </a:extLst>
          </p:cNvPr>
          <p:cNvSpPr txBox="1"/>
          <p:nvPr/>
        </p:nvSpPr>
        <p:spPr>
          <a:xfrm>
            <a:off x="9566183" y="2849697"/>
            <a:ext cx="174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순차패턴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7" name="표 36">
                <a:extLst>
                  <a:ext uri="{FF2B5EF4-FFF2-40B4-BE49-F238E27FC236}">
                    <a16:creationId xmlns:a16="http://schemas.microsoft.com/office/drawing/2014/main" id="{971700C3-4A72-9C47-A268-C427DE8890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8353091"/>
                  </p:ext>
                </p:extLst>
              </p:nvPr>
            </p:nvGraphicFramePr>
            <p:xfrm>
              <a:off x="8856257" y="3325590"/>
              <a:ext cx="267546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344">
                      <a:extLst>
                        <a:ext uri="{9D8B030D-6E8A-4147-A177-3AD203B41FA5}">
                          <a16:colId xmlns:a16="http://schemas.microsoft.com/office/drawing/2014/main" val="994198337"/>
                        </a:ext>
                      </a:extLst>
                    </a:gridCol>
                    <a:gridCol w="1778124">
                      <a:extLst>
                        <a:ext uri="{9D8B030D-6E8A-4147-A177-3AD203B41FA5}">
                          <a16:colId xmlns:a16="http://schemas.microsoft.com/office/drawing/2014/main" val="197438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지지도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 </a:t>
                          </a:r>
                          <a:r>
                            <a:rPr lang="ko-KR" altLang="en-US" dirty="0" err="1"/>
                            <a:t>마이닝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479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20%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08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09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10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372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30%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22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88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99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949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7519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7" name="표 36">
                <a:extLst>
                  <a:ext uri="{FF2B5EF4-FFF2-40B4-BE49-F238E27FC236}">
                    <a16:creationId xmlns:a16="http://schemas.microsoft.com/office/drawing/2014/main" id="{971700C3-4A72-9C47-A268-C427DE8890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8353091"/>
                  </p:ext>
                </p:extLst>
              </p:nvPr>
            </p:nvGraphicFramePr>
            <p:xfrm>
              <a:off x="8856257" y="3325590"/>
              <a:ext cx="267546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344">
                      <a:extLst>
                        <a:ext uri="{9D8B030D-6E8A-4147-A177-3AD203B41FA5}">
                          <a16:colId xmlns:a16="http://schemas.microsoft.com/office/drawing/2014/main" val="994198337"/>
                        </a:ext>
                      </a:extLst>
                    </a:gridCol>
                    <a:gridCol w="1778124">
                      <a:extLst>
                        <a:ext uri="{9D8B030D-6E8A-4147-A177-3AD203B41FA5}">
                          <a16:colId xmlns:a16="http://schemas.microsoft.com/office/drawing/2014/main" val="197438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지지도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 </a:t>
                          </a:r>
                          <a:r>
                            <a:rPr lang="ko-KR" altLang="en-US" dirty="0" err="1"/>
                            <a:t>마이닝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479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20%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08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09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10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372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30%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22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88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99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949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408" t="-313793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1064" t="-313793" r="-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7519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980B54-7A45-EA4A-94AD-9F901551FA43}"/>
              </a:ext>
            </a:extLst>
          </p:cNvPr>
          <p:cNvSpPr/>
          <p:nvPr/>
        </p:nvSpPr>
        <p:spPr>
          <a:xfrm>
            <a:off x="7631288" y="4962423"/>
            <a:ext cx="936977" cy="14293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7E5328D-A0D1-6F43-B650-E3A34A4DE957}"/>
              </a:ext>
            </a:extLst>
          </p:cNvPr>
          <p:cNvCxnSpPr>
            <a:cxnSpLocks/>
          </p:cNvCxnSpPr>
          <p:nvPr/>
        </p:nvCxnSpPr>
        <p:spPr>
          <a:xfrm>
            <a:off x="8568265" y="4962668"/>
            <a:ext cx="1625726" cy="2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6005269-AA67-8349-BAF9-8DA068473A8E}"/>
              </a:ext>
            </a:extLst>
          </p:cNvPr>
          <p:cNvSpPr txBox="1"/>
          <p:nvPr/>
        </p:nvSpPr>
        <p:spPr>
          <a:xfrm>
            <a:off x="9233160" y="5323230"/>
            <a:ext cx="190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시퀀스</a:t>
            </a:r>
            <a:r>
              <a:rPr kumimoji="1" lang="en-US" altLang="ko-KR" dirty="0"/>
              <a:t>?</a:t>
            </a:r>
            <a:r>
              <a:rPr kumimoji="1" lang="ko-KR" altLang="en-US" dirty="0"/>
              <a:t> 무작위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68B6BBF-5714-E24B-BC02-96A7051EE390}"/>
              </a:ext>
            </a:extLst>
          </p:cNvPr>
          <p:cNvSpPr/>
          <p:nvPr/>
        </p:nvSpPr>
        <p:spPr>
          <a:xfrm>
            <a:off x="4100437" y="1965549"/>
            <a:ext cx="801510" cy="431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클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러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스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터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링</a:t>
            </a:r>
            <a:endParaRPr kumimoji="1"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D3A151-B7B3-8143-A27E-4EE8603A58E6}"/>
                  </a:ext>
                </a:extLst>
              </p:cNvPr>
              <p:cNvSpPr txBox="1"/>
              <p:nvPr/>
            </p:nvSpPr>
            <p:spPr>
              <a:xfrm>
                <a:off x="4860118" y="4973715"/>
                <a:ext cx="93697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5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R" altLang="en-US" sz="5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D3A151-B7B3-8143-A27E-4EE8603A5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118" y="4973715"/>
                <a:ext cx="936977" cy="830997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D7CF48-5B27-ED43-BCD4-6AF7C20B134B}"/>
              </a:ext>
            </a:extLst>
          </p:cNvPr>
          <p:cNvSpPr txBox="1"/>
          <p:nvPr/>
        </p:nvSpPr>
        <p:spPr>
          <a:xfrm>
            <a:off x="4969682" y="2046279"/>
            <a:ext cx="6286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dirty="0" err="1"/>
              <a:t>라벨링</a:t>
            </a:r>
            <a:endParaRPr kumimoji="1"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421BFFD-8844-FB4A-A6C5-CE5E898119D4}"/>
              </a:ext>
            </a:extLst>
          </p:cNvPr>
          <p:cNvSpPr/>
          <p:nvPr/>
        </p:nvSpPr>
        <p:spPr>
          <a:xfrm>
            <a:off x="7641657" y="2124104"/>
            <a:ext cx="936977" cy="4184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ED6BE5C-62E6-F14B-AF41-6215E21FA80D}"/>
              </a:ext>
            </a:extLst>
          </p:cNvPr>
          <p:cNvCxnSpPr>
            <a:cxnSpLocks/>
          </p:cNvCxnSpPr>
          <p:nvPr/>
        </p:nvCxnSpPr>
        <p:spPr>
          <a:xfrm>
            <a:off x="8598965" y="2124104"/>
            <a:ext cx="1747426" cy="13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10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290</Words>
  <Application>Microsoft Macintosh PowerPoint</Application>
  <PresentationFormat>와이드스크린</PresentationFormat>
  <Paragraphs>84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Cambria Math</vt:lpstr>
      <vt:lpstr>STIXGeneral-Regular</vt:lpstr>
      <vt:lpstr>Wingdings</vt:lpstr>
      <vt:lpstr>CryptoCraft 테마</vt:lpstr>
      <vt:lpstr>제목 테마</vt:lpstr>
      <vt:lpstr>머신러닝을 사용한 프로토콜 구문 분석 기법 제안</vt:lpstr>
      <vt:lpstr> 프로토콜 리버스 엔지니어링</vt:lpstr>
      <vt:lpstr> 프로토콜 분석</vt:lpstr>
      <vt:lpstr> 머신러닝 기반 기법 제안</vt:lpstr>
      <vt:lpstr> 계층적 군집 분석(Hierarchical clustering)</vt:lpstr>
      <vt:lpstr> svm</vt:lpstr>
      <vt:lpstr> 순차적 패턴 분석</vt:lpstr>
      <vt:lpstr> 제안기법</vt:lpstr>
      <vt:lpstr> 제안기법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1</cp:revision>
  <dcterms:created xsi:type="dcterms:W3CDTF">2019-03-05T04:29:07Z</dcterms:created>
  <dcterms:modified xsi:type="dcterms:W3CDTF">2020-10-09T03:55:31Z</dcterms:modified>
</cp:coreProperties>
</file>