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8"/>
  </p:notesMasterIdLst>
  <p:handoutMasterIdLst>
    <p:handoutMasterId r:id="rId19"/>
  </p:handoutMasterIdLst>
  <p:sldIdLst>
    <p:sldId id="269" r:id="rId3"/>
    <p:sldId id="275" r:id="rId4"/>
    <p:sldId id="291" r:id="rId5"/>
    <p:sldId id="292" r:id="rId6"/>
    <p:sldId id="293" r:id="rId7"/>
    <p:sldId id="294" r:id="rId8"/>
    <p:sldId id="295" r:id="rId9"/>
    <p:sldId id="296" r:id="rId10"/>
    <p:sldId id="280" r:id="rId11"/>
    <p:sldId id="283" r:id="rId12"/>
    <p:sldId id="285" r:id="rId13"/>
    <p:sldId id="286" r:id="rId14"/>
    <p:sldId id="287" r:id="rId15"/>
    <p:sldId id="288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32" autoAdjust="0"/>
    <p:restoredTop sz="94660"/>
  </p:normalViewPr>
  <p:slideViewPr>
    <p:cSldViewPr snapToGrid="0">
      <p:cViewPr>
        <p:scale>
          <a:sx n="113" d="100"/>
          <a:sy n="113" d="100"/>
        </p:scale>
        <p:origin x="208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2024. 3. 20.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2024. 3. 20.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64pXYE_g8f0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93FDBD-D1C9-FBBC-8024-A0CC289B62CB}"/>
              </a:ext>
            </a:extLst>
          </p:cNvPr>
          <p:cNvSpPr txBox="1"/>
          <p:nvPr/>
        </p:nvSpPr>
        <p:spPr>
          <a:xfrm>
            <a:off x="1951382" y="2819546"/>
            <a:ext cx="8289235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ffectLst/>
                <a:latin typeface="URWPalladioL"/>
              </a:rPr>
              <a:t>            </a:t>
            </a:r>
            <a:r>
              <a:rPr lang="en" altLang="ko-Kore-KR" sz="2800" b="1" dirty="0">
                <a:effectLst/>
                <a:latin typeface="URWPalladioL"/>
              </a:rPr>
              <a:t>Deep Learning-Based Neural Distinguisher</a:t>
            </a:r>
          </a:p>
          <a:p>
            <a:r>
              <a:rPr lang="en" altLang="ko-Kore-KR" sz="2800" b="1" dirty="0">
                <a:effectLst/>
                <a:latin typeface="URWPalladioL"/>
              </a:rPr>
              <a:t>for Format-Preserving Encryption Schemes FF1 and FF3</a:t>
            </a:r>
          </a:p>
          <a:p>
            <a:endParaRPr lang="en" altLang="ko-Kore-KR" sz="2800" b="1" dirty="0">
              <a:latin typeface="URWPalladioL"/>
            </a:endParaRPr>
          </a:p>
          <a:p>
            <a:r>
              <a:rPr lang="en" altLang="ko-Kore-KR" sz="2800" b="1" dirty="0">
                <a:latin typeface="URWPalladioL"/>
              </a:rPr>
              <a:t>		</a:t>
            </a:r>
            <a:r>
              <a:rPr lang="en" altLang="ko-Kore-KR" sz="2800" b="1" dirty="0">
                <a:latin typeface="URWPalladioL"/>
                <a:hlinkClick r:id="rId2"/>
              </a:rPr>
              <a:t>https://</a:t>
            </a:r>
            <a:r>
              <a:rPr lang="en" altLang="ko-Kore-KR" sz="2800" b="1" dirty="0" err="1">
                <a:latin typeface="URWPalladioL"/>
                <a:hlinkClick r:id="rId2"/>
              </a:rPr>
              <a:t>youtu.be</a:t>
            </a:r>
            <a:r>
              <a:rPr lang="en" altLang="ko-Kore-KR" sz="2800" b="1" dirty="0">
                <a:latin typeface="URWPalladioL"/>
                <a:hlinkClick r:id="rId2"/>
              </a:rPr>
              <a:t>/64pXYE_g8f0</a:t>
            </a:r>
            <a:endParaRPr lang="en" altLang="ko-Kore-KR" sz="2800" b="1" dirty="0">
              <a:latin typeface="URWPalladioL"/>
            </a:endParaRPr>
          </a:p>
          <a:p>
            <a:endParaRPr lang="en-US" altLang="ko-KR" sz="4500" b="1" dirty="0">
              <a:latin typeface="AppleSDGothicNeo"/>
            </a:endParaRPr>
          </a:p>
          <a:p>
            <a:endParaRPr lang="ko-KR" altLang="en-US" sz="4500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9850D-2B46-E7A4-1260-6F2F4A06D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dirty="0" err="1">
                <a:latin typeface="Helvetica Neue" panose="02000503000000020004" pitchFamily="2" charset="0"/>
              </a:rPr>
              <a:t>ModelMul</a:t>
            </a:r>
            <a:r>
              <a:rPr lang="en" altLang="ko-Kore-KR" dirty="0">
                <a:latin typeface="Helvetica Neue" panose="02000503000000020004" pitchFamily="2" charset="0"/>
              </a:rPr>
              <a:t>(</a:t>
            </a:r>
            <a:r>
              <a:rPr kumimoji="1" lang="en-US" altLang="ko-Kore-KR" dirty="0"/>
              <a:t>Training procedure</a:t>
            </a:r>
            <a:r>
              <a:rPr lang="en" altLang="ko-Kore-KR" dirty="0">
                <a:latin typeface="Helvetica Neue" panose="02000503000000020004" pitchFamily="2" charset="0"/>
              </a:rPr>
              <a:t>)</a:t>
            </a:r>
            <a:endParaRPr lang="ko-KR" altLang="en-US" dirty="0"/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A1A9D3C-7203-390A-BB1D-5123749DB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8" y="1660168"/>
            <a:ext cx="6558019" cy="3645607"/>
          </a:xfrm>
          <a:prstGeom prst="rect">
            <a:avLst/>
          </a:prstGeom>
        </p:spPr>
      </p:pic>
      <p:pic>
        <p:nvPicPr>
          <p:cNvPr id="10" name="그림 9" descr="텍스트, 도표, 스크린샷, 폰트이(가) 표시된 사진&#10;&#10;자동 생성된 설명">
            <a:extLst>
              <a:ext uri="{FF2B5EF4-FFF2-40B4-BE49-F238E27FC236}">
                <a16:creationId xmlns:a16="http://schemas.microsoft.com/office/drawing/2014/main" id="{B10332DD-5B6F-AF59-1999-319E0C55D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628" y="2072212"/>
            <a:ext cx="5148756" cy="28215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35A541-C3C5-79BA-F2B9-A9A2295D8E72}"/>
              </a:ext>
            </a:extLst>
          </p:cNvPr>
          <p:cNvSpPr txBox="1"/>
          <p:nvPr/>
        </p:nvSpPr>
        <p:spPr>
          <a:xfrm>
            <a:off x="116986" y="5350433"/>
            <a:ext cx="12072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멀티모델의 데이터셋 생성과정으로 싱글 모델과 유사하게 </a:t>
            </a:r>
            <a:r>
              <a:rPr kumimoji="1" lang="ko-KR" altLang="en-US" dirty="0" err="1"/>
              <a:t>평문</a:t>
            </a:r>
            <a:r>
              <a:rPr kumimoji="1" lang="ko-KR" altLang="en-US" dirty="0"/>
              <a:t> </a:t>
            </a:r>
            <a:r>
              <a:rPr kumimoji="1" lang="en-US" altLang="ko-KR" dirty="0"/>
              <a:t>P0</a:t>
            </a:r>
            <a:r>
              <a:rPr kumimoji="1" lang="ko-KR" altLang="en-US" dirty="0"/>
              <a:t>가 생성되며 이를 </a:t>
            </a:r>
            <a:r>
              <a:rPr kumimoji="1" lang="ko-KR" altLang="en-US" dirty="0" err="1"/>
              <a:t>입력차분과</a:t>
            </a:r>
            <a:r>
              <a:rPr kumimoji="1" lang="ko-KR" altLang="en-US" dirty="0"/>
              <a:t> </a:t>
            </a:r>
            <a:r>
              <a:rPr kumimoji="1" lang="en-US" altLang="ko-KR" dirty="0"/>
              <a:t>XOR</a:t>
            </a:r>
            <a:r>
              <a:rPr kumimoji="1" lang="ko-KR" altLang="en-US" dirty="0"/>
              <a:t>하여 </a:t>
            </a:r>
            <a:r>
              <a:rPr kumimoji="1" lang="ko-KR" altLang="en-US" dirty="0" err="1"/>
              <a:t>평문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Pn</a:t>
            </a:r>
            <a:r>
              <a:rPr kumimoji="1" lang="ko-KR" altLang="en-US" dirty="0"/>
              <a:t>을 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얻는다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마지막으로 </a:t>
            </a:r>
            <a:r>
              <a:rPr kumimoji="1" lang="ko-KR" altLang="en-US" dirty="0" err="1"/>
              <a:t>평문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Pn</a:t>
            </a:r>
            <a:r>
              <a:rPr kumimoji="1" lang="ko-KR" altLang="en-US" dirty="0"/>
              <a:t>을 암호화하여 암호문 </a:t>
            </a:r>
            <a:r>
              <a:rPr kumimoji="1" lang="en-US" altLang="ko-KR" dirty="0"/>
              <a:t>Cn</a:t>
            </a:r>
            <a:r>
              <a:rPr kumimoji="1" lang="ko-KR" altLang="en-US" dirty="0"/>
              <a:t>을 생성한다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74491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469C6-00CD-0B45-A536-6096C484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Hyperparameter of Model One and </a:t>
            </a:r>
            <a:r>
              <a:rPr lang="en-US" altLang="ko-KR" dirty="0" err="1"/>
              <a:t>ModelMul</a:t>
            </a:r>
            <a:endParaRPr lang="ko-KR" altLang="en-US" dirty="0"/>
          </a:p>
        </p:txBody>
      </p:sp>
      <p:pic>
        <p:nvPicPr>
          <p:cNvPr id="4" name="그림 3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E16E7740-A89C-5422-A19E-6580DCD98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27" y="1689805"/>
            <a:ext cx="8753945" cy="34783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868FFB-B211-FA6F-B1FD-79244CEFEBAF}"/>
              </a:ext>
            </a:extLst>
          </p:cNvPr>
          <p:cNvSpPr txBox="1"/>
          <p:nvPr/>
        </p:nvSpPr>
        <p:spPr>
          <a:xfrm>
            <a:off x="411920" y="5350433"/>
            <a:ext cx="11482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FF1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20</a:t>
            </a:r>
            <a:r>
              <a:rPr kumimoji="1" lang="ko-KR" altLang="en-US" dirty="0"/>
              <a:t> </a:t>
            </a:r>
            <a:r>
              <a:rPr kumimoji="1" lang="en-US" altLang="ko-KR" dirty="0"/>
              <a:t>FF3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15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에포크</a:t>
            </a:r>
            <a:r>
              <a:rPr kumimoji="1" lang="ko-KR" altLang="en-US" dirty="0"/>
              <a:t> 설정 싱글 모델에서는 랜덤과 차분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가지만을 구별하기 때문에 이진분류를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사용하였으나 멀티 모델은 </a:t>
            </a:r>
            <a:r>
              <a:rPr kumimoji="1" lang="ko-KR" altLang="en-US" dirty="0" err="1"/>
              <a:t>출력차분을</a:t>
            </a:r>
            <a:r>
              <a:rPr kumimoji="1" lang="ko-KR" altLang="en-US" dirty="0"/>
              <a:t> 만족하는 여러 쌍의 암호문을 분류하기 때문에 다중 클래스 분류를 사용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10582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91DA1-1370-6B5F-E55B-BDF95DBF0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4" name="그림 3" descr="텍스트, 스크린샷, 낱말맞추기 퍼즐, 번호이(가) 표시된 사진&#10;&#10;자동 생성된 설명">
            <a:extLst>
              <a:ext uri="{FF2B5EF4-FFF2-40B4-BE49-F238E27FC236}">
                <a16:creationId xmlns:a16="http://schemas.microsoft.com/office/drawing/2014/main" id="{40D8FFE4-BE54-43BB-E01E-E443581E5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42" y="1833033"/>
            <a:ext cx="5828044" cy="3314700"/>
          </a:xfrm>
          <a:prstGeom prst="rect">
            <a:avLst/>
          </a:prstGeom>
        </p:spPr>
      </p:pic>
      <p:pic>
        <p:nvPicPr>
          <p:cNvPr id="8" name="그림 7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3924BF4E-D527-35EB-4DB1-6E3C76BF84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4"/>
          <a:stretch/>
        </p:blipFill>
        <p:spPr>
          <a:xfrm>
            <a:off x="6160941" y="1889476"/>
            <a:ext cx="5728665" cy="32243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4A6CA6-2822-2DE5-8435-E652D4FAC880}"/>
              </a:ext>
            </a:extLst>
          </p:cNvPr>
          <p:cNvSpPr txBox="1"/>
          <p:nvPr/>
        </p:nvSpPr>
        <p:spPr>
          <a:xfrm>
            <a:off x="1740173" y="5395588"/>
            <a:ext cx="9469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FF1 </a:t>
            </a:r>
            <a:r>
              <a:rPr kumimoji="1" lang="ko-Kore-KR" altLang="en-US" dirty="0"/>
              <a:t>숫자</a:t>
            </a:r>
            <a:r>
              <a:rPr kumimoji="1" lang="ko-KR" altLang="en-US" dirty="0"/>
              <a:t> 도메인에서 </a:t>
            </a:r>
            <a:r>
              <a:rPr kumimoji="1" lang="en-US" altLang="ko-KR" dirty="0">
                <a:solidFill>
                  <a:srgbClr val="FF0000"/>
                </a:solidFill>
              </a:rPr>
              <a:t>0C</a:t>
            </a:r>
            <a:r>
              <a:rPr kumimoji="1" lang="ko-KR" altLang="en-US" dirty="0"/>
              <a:t>차분과 </a:t>
            </a:r>
            <a:r>
              <a:rPr kumimoji="1" lang="en-US" altLang="ko-KR" dirty="0">
                <a:solidFill>
                  <a:srgbClr val="FF0000"/>
                </a:solidFill>
              </a:rPr>
              <a:t>0F</a:t>
            </a:r>
            <a:r>
              <a:rPr kumimoji="1" lang="ko-KR" altLang="en-US" dirty="0"/>
              <a:t>차분에서 </a:t>
            </a:r>
            <a:r>
              <a:rPr kumimoji="1" lang="en-US" altLang="ko-KR" dirty="0"/>
              <a:t>0.855</a:t>
            </a:r>
            <a:r>
              <a:rPr kumimoji="1" lang="ko-KR" altLang="en-US" dirty="0"/>
              <a:t>로 가장 높은 정확도 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소문자 도메인에서는 </a:t>
            </a:r>
            <a:r>
              <a:rPr kumimoji="1" lang="en-US" altLang="ko-KR" dirty="0">
                <a:solidFill>
                  <a:srgbClr val="FF0000"/>
                </a:solidFill>
              </a:rPr>
              <a:t>03,08,0E,0F</a:t>
            </a:r>
            <a:r>
              <a:rPr kumimoji="1" lang="ko-KR" altLang="en-US" dirty="0"/>
              <a:t>에서 </a:t>
            </a:r>
            <a:r>
              <a:rPr kumimoji="1" lang="en-US" altLang="ko-KR" dirty="0">
                <a:solidFill>
                  <a:srgbClr val="FF0000"/>
                </a:solidFill>
              </a:rPr>
              <a:t>0.522</a:t>
            </a:r>
            <a:r>
              <a:rPr kumimoji="1" lang="ko-KR" altLang="en-US" dirty="0"/>
              <a:t>로 가장 높은 정확도를 보임</a:t>
            </a:r>
            <a:endParaRPr kumimoji="1" lang="en-US" altLang="ko-KR" dirty="0"/>
          </a:p>
          <a:p>
            <a:pPr algn="ctr"/>
            <a:endParaRPr kumimoji="1" lang="en-US" altLang="ko-Kore-KR" dirty="0"/>
          </a:p>
          <a:p>
            <a:pPr algn="ctr"/>
            <a:r>
              <a:rPr kumimoji="1" lang="en-US" altLang="ko-Kore-KR" dirty="0"/>
              <a:t>FF3</a:t>
            </a:r>
            <a:r>
              <a:rPr kumimoji="1" lang="ko-Kore-KR" altLang="en-US" dirty="0"/>
              <a:t>는</a:t>
            </a:r>
            <a:r>
              <a:rPr kumimoji="1" lang="ko-KR" altLang="en-US" dirty="0"/>
              <a:t> 숫자</a:t>
            </a:r>
            <a:r>
              <a:rPr kumimoji="1" lang="en-US" altLang="ko-KR" dirty="0"/>
              <a:t>,</a:t>
            </a:r>
            <a:r>
              <a:rPr kumimoji="1" lang="ko-KR" altLang="en-US" dirty="0"/>
              <a:t> 소문자 도메인에서 모두 </a:t>
            </a:r>
            <a:r>
              <a:rPr kumimoji="1" lang="en-US" altLang="ko-KR" dirty="0">
                <a:solidFill>
                  <a:srgbClr val="FF0000"/>
                </a:solidFill>
              </a:rPr>
              <a:t>08</a:t>
            </a:r>
            <a:r>
              <a:rPr kumimoji="1" lang="ko-KR" altLang="en-US" dirty="0">
                <a:solidFill>
                  <a:srgbClr val="FF0000"/>
                </a:solidFill>
              </a:rPr>
              <a:t>차분</a:t>
            </a:r>
            <a:r>
              <a:rPr kumimoji="1" lang="ko-KR" altLang="en-US" dirty="0"/>
              <a:t>일때 </a:t>
            </a:r>
            <a:r>
              <a:rPr kumimoji="1" lang="en-US" altLang="ko-KR" dirty="0">
                <a:solidFill>
                  <a:srgbClr val="FF0000"/>
                </a:solidFill>
              </a:rPr>
              <a:t>0.977</a:t>
            </a:r>
            <a:r>
              <a:rPr kumimoji="1" lang="ko-KR" altLang="en-US" dirty="0"/>
              <a:t>과 </a:t>
            </a:r>
            <a:r>
              <a:rPr kumimoji="1" lang="en-US" altLang="ko-KR" dirty="0">
                <a:solidFill>
                  <a:srgbClr val="FF0000"/>
                </a:solidFill>
              </a:rPr>
              <a:t>0.554</a:t>
            </a:r>
            <a:r>
              <a:rPr kumimoji="1" lang="ko-KR" altLang="en-US" dirty="0"/>
              <a:t>로 가장 높은 정확도를 보임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50558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E6F81-2979-8542-3C24-CA711D32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4" name="그림 3" descr="텍스트, 번호, 스크린샷, 폰트이(가) 표시된 사진&#10;&#10;자동 생성된 설명">
            <a:extLst>
              <a:ext uri="{FF2B5EF4-FFF2-40B4-BE49-F238E27FC236}">
                <a16:creationId xmlns:a16="http://schemas.microsoft.com/office/drawing/2014/main" id="{AE470991-884F-65AE-0F21-CF382903A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640" y="1323284"/>
            <a:ext cx="7331010" cy="42114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149A1C-7F90-0002-A229-37DC70CA1292}"/>
              </a:ext>
            </a:extLst>
          </p:cNvPr>
          <p:cNvSpPr txBox="1"/>
          <p:nvPr/>
        </p:nvSpPr>
        <p:spPr>
          <a:xfrm>
            <a:off x="3105908" y="5564923"/>
            <a:ext cx="6737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멀티</a:t>
            </a:r>
            <a:r>
              <a:rPr kumimoji="1" lang="ko-KR" altLang="en-US" dirty="0"/>
              <a:t>모델의 경우 정확도가 차분의 개수에 따라 정해진다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예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I2</a:t>
            </a:r>
            <a:r>
              <a:rPr kumimoji="1" lang="ko-KR" altLang="en-US" dirty="0"/>
              <a:t>는 차분이 </a:t>
            </a:r>
            <a:r>
              <a:rPr kumimoji="1" lang="en-US" altLang="ko-KR" dirty="0"/>
              <a:t>3</a:t>
            </a:r>
            <a:r>
              <a:rPr kumimoji="1" lang="ko-KR" altLang="en-US" dirty="0" err="1"/>
              <a:t>개일때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0.333</a:t>
            </a:r>
            <a:r>
              <a:rPr kumimoji="1" lang="ko-KR" altLang="en-US" dirty="0">
                <a:solidFill>
                  <a:srgbClr val="FF0000"/>
                </a:solidFill>
              </a:rPr>
              <a:t> 이상</a:t>
            </a:r>
            <a:r>
              <a:rPr kumimoji="1" lang="ko-KR" altLang="en-US" dirty="0"/>
              <a:t>의 정확도가 달성되어야 함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00204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43E33-76B0-959E-CABD-E9E3EB7C8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2E5C0E05-27F3-95CA-6BF3-5970B2B0E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0" y="1886656"/>
            <a:ext cx="5608523" cy="3014581"/>
          </a:xfrm>
          <a:prstGeom prst="rect">
            <a:avLst/>
          </a:prstGeom>
        </p:spPr>
      </p:pic>
      <p:pic>
        <p:nvPicPr>
          <p:cNvPr id="7" name="그림 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59E3E135-98AF-AD0F-2195-C40025D86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977" y="1886656"/>
            <a:ext cx="5661103" cy="3084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BEE5AB-2B6C-8480-B40D-D63C14B73D34}"/>
              </a:ext>
            </a:extLst>
          </p:cNvPr>
          <p:cNvSpPr txBox="1"/>
          <p:nvPr/>
        </p:nvSpPr>
        <p:spPr>
          <a:xfrm>
            <a:off x="1457550" y="5079319"/>
            <a:ext cx="92768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멀티모델에서는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FF1 </a:t>
            </a:r>
            <a:r>
              <a:rPr kumimoji="1" lang="ko-Kore-KR" altLang="en-US" dirty="0"/>
              <a:t>숫자</a:t>
            </a:r>
            <a:r>
              <a:rPr kumimoji="1" lang="ko-KR" altLang="en-US" dirty="0"/>
              <a:t> 도메인에서 </a:t>
            </a:r>
            <a:r>
              <a:rPr kumimoji="1" lang="en-US" altLang="ko-KR" dirty="0">
                <a:solidFill>
                  <a:srgbClr val="FF0000"/>
                </a:solidFill>
              </a:rPr>
              <a:t>I1</a:t>
            </a:r>
            <a:r>
              <a:rPr kumimoji="1" lang="ko-KR" altLang="en-US" dirty="0"/>
              <a:t>차분과 </a:t>
            </a:r>
            <a:r>
              <a:rPr kumimoji="1" lang="en-US" altLang="ko-KR" dirty="0">
                <a:solidFill>
                  <a:srgbClr val="FF0000"/>
                </a:solidFill>
              </a:rPr>
              <a:t>I9</a:t>
            </a:r>
            <a:r>
              <a:rPr kumimoji="1" lang="ko-KR" altLang="en-US" dirty="0"/>
              <a:t>차분에서 </a:t>
            </a:r>
            <a:r>
              <a:rPr kumimoji="1" lang="en-US" altLang="ko-KR" dirty="0"/>
              <a:t>0.520, 0.120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가장 높은 정확도 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소문자 도메인에서는 </a:t>
            </a:r>
            <a:r>
              <a:rPr kumimoji="1" lang="en-US" altLang="ko-KR" dirty="0">
                <a:solidFill>
                  <a:srgbClr val="FF0000"/>
                </a:solidFill>
              </a:rPr>
              <a:t>I2</a:t>
            </a:r>
            <a:r>
              <a:rPr kumimoji="1" lang="ko-KR" altLang="en-US" dirty="0"/>
              <a:t>에서 </a:t>
            </a:r>
            <a:r>
              <a:rPr kumimoji="1" lang="en-US" altLang="ko-KR" dirty="0">
                <a:solidFill>
                  <a:srgbClr val="FF0000"/>
                </a:solidFill>
              </a:rPr>
              <a:t>0.360</a:t>
            </a:r>
            <a:r>
              <a:rPr kumimoji="1" lang="ko-KR" altLang="en-US" dirty="0"/>
              <a:t>로 가장 높은 정확도를 보임</a:t>
            </a:r>
            <a:endParaRPr kumimoji="1" lang="en-US" altLang="ko-KR" dirty="0"/>
          </a:p>
          <a:p>
            <a:pPr algn="ctr"/>
            <a:endParaRPr kumimoji="1" lang="en-US" altLang="ko-Kore-KR" dirty="0"/>
          </a:p>
          <a:p>
            <a:pPr algn="ctr"/>
            <a:r>
              <a:rPr kumimoji="1" lang="en-US" altLang="ko-Kore-KR" dirty="0"/>
              <a:t>FF3</a:t>
            </a:r>
            <a:r>
              <a:rPr kumimoji="1" lang="ko-Kore-KR" altLang="en-US" dirty="0"/>
              <a:t>는</a:t>
            </a:r>
            <a:r>
              <a:rPr kumimoji="1" lang="ko-KR" altLang="en-US" dirty="0"/>
              <a:t> 숫자</a:t>
            </a:r>
            <a:r>
              <a:rPr kumimoji="1" lang="en-US" altLang="ko-KR" dirty="0"/>
              <a:t>,</a:t>
            </a:r>
            <a:r>
              <a:rPr kumimoji="1" lang="ko-KR" altLang="en-US" dirty="0"/>
              <a:t> 소문자 도메인에서 모두 </a:t>
            </a:r>
            <a:r>
              <a:rPr kumimoji="1" lang="en-US" altLang="ko-KR" dirty="0">
                <a:solidFill>
                  <a:srgbClr val="FF0000"/>
                </a:solidFill>
              </a:rPr>
              <a:t>I2</a:t>
            </a:r>
            <a:r>
              <a:rPr kumimoji="1" lang="ko-KR" altLang="en-US" dirty="0">
                <a:solidFill>
                  <a:srgbClr val="FF0000"/>
                </a:solidFill>
              </a:rPr>
              <a:t>차분</a:t>
            </a:r>
            <a:r>
              <a:rPr kumimoji="1" lang="ko-KR" altLang="en-US" dirty="0"/>
              <a:t>일때 </a:t>
            </a:r>
            <a:r>
              <a:rPr kumimoji="1" lang="en-US" altLang="ko-KR" dirty="0">
                <a:solidFill>
                  <a:srgbClr val="FF0000"/>
                </a:solidFill>
              </a:rPr>
              <a:t>0.99</a:t>
            </a:r>
            <a:r>
              <a:rPr kumimoji="1" lang="ko-KR" altLang="en-US" dirty="0"/>
              <a:t>과 </a:t>
            </a:r>
            <a:r>
              <a:rPr kumimoji="1" lang="en-US" altLang="ko-KR" dirty="0">
                <a:solidFill>
                  <a:srgbClr val="FF0000"/>
                </a:solidFill>
              </a:rPr>
              <a:t>0.55</a:t>
            </a:r>
            <a:r>
              <a:rPr kumimoji="1" lang="ko-KR" altLang="en-US" dirty="0"/>
              <a:t>로 가장 높은 정확도를 보임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0463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Introduce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>
                <a:latin typeface="Helvetica Neue" panose="02000503000000020004" pitchFamily="2" charset="0"/>
              </a:rPr>
              <a:t>Background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" altLang="ko-Kore-KR" dirty="0" err="1">
                <a:latin typeface="Helvetica Neue" panose="02000503000000020004" pitchFamily="2" charset="0"/>
              </a:rPr>
              <a:t>ModelOne</a:t>
            </a:r>
            <a:r>
              <a:rPr lang="en" altLang="ko-Kore-KR" dirty="0">
                <a:latin typeface="Helvetica Neue" panose="02000503000000020004" pitchFamily="2" charset="0"/>
              </a:rPr>
              <a:t> / </a:t>
            </a:r>
            <a:r>
              <a:rPr lang="en" altLang="ko-Kore-KR" dirty="0" err="1">
                <a:latin typeface="Helvetica Neue" panose="02000503000000020004" pitchFamily="2" charset="0"/>
              </a:rPr>
              <a:t>ModelMul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76FDFF02-D817-EF9F-0EFF-E660E3FAE3C2}"/>
              </a:ext>
            </a:extLst>
          </p:cNvPr>
          <p:cNvSpPr txBox="1">
            <a:spLocks/>
          </p:cNvSpPr>
          <p:nvPr/>
        </p:nvSpPr>
        <p:spPr>
          <a:xfrm>
            <a:off x="1055592" y="4448031"/>
            <a:ext cx="10071850" cy="718952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Hyperparameter of Model One and </a:t>
            </a:r>
            <a:r>
              <a:rPr lang="en-US" altLang="ko-KR" dirty="0" err="1"/>
              <a:t>ModelMul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51A6F237-0F53-121C-7768-DE08C712A1EB}"/>
              </a:ext>
            </a:extLst>
          </p:cNvPr>
          <p:cNvSpPr/>
          <p:nvPr/>
        </p:nvSpPr>
        <p:spPr>
          <a:xfrm>
            <a:off x="1055590" y="5376174"/>
            <a:ext cx="10071850" cy="712801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3AC5EBCD-8F74-931A-992D-5F3ABBC672ED}"/>
              </a:ext>
            </a:extLst>
          </p:cNvPr>
          <p:cNvSpPr txBox="1">
            <a:spLocks/>
          </p:cNvSpPr>
          <p:nvPr/>
        </p:nvSpPr>
        <p:spPr>
          <a:xfrm>
            <a:off x="1064560" y="5370023"/>
            <a:ext cx="10071852" cy="718952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Result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7194E-0EF9-8CF6-FC25-F5D14546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Introduce</a:t>
            </a:r>
            <a:endParaRPr lang="ko-KR" altLang="en-US" dirty="0"/>
          </a:p>
        </p:txBody>
      </p:sp>
      <p:pic>
        <p:nvPicPr>
          <p:cNvPr id="12" name="그림 11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FAE1EB50-0F12-E1F8-2311-8BF6330AA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184" y="1133121"/>
            <a:ext cx="7909631" cy="542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9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55340-1CC4-1523-B6BA-865B3D12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Helvetica Neue" panose="02000503000000020004" pitchFamily="2" charset="0"/>
              </a:rPr>
              <a:t>Background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(</a:t>
            </a:r>
            <a:r>
              <a:rPr lang="en-US" altLang="ko-KR" dirty="0">
                <a:latin typeface="Helvetica Neue" panose="02000503000000020004" pitchFamily="2" charset="0"/>
              </a:rPr>
              <a:t>Format Preserving Encryption)</a:t>
            </a:r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pic>
        <p:nvPicPr>
          <p:cNvPr id="14" name="그림 13" descr="텍스트, 폰트, 스크린샷, 문서이(가) 표시된 사진&#10;&#10;자동 생성된 설명">
            <a:extLst>
              <a:ext uri="{FF2B5EF4-FFF2-40B4-BE49-F238E27FC236}">
                <a16:creationId xmlns:a16="http://schemas.microsoft.com/office/drawing/2014/main" id="{497AF478-8D57-9AFE-6B8D-A260A2B4A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093" y="1067505"/>
            <a:ext cx="9005190" cy="4361399"/>
          </a:xfrm>
          <a:prstGeom prst="rect">
            <a:avLst/>
          </a:prstGeom>
        </p:spPr>
      </p:pic>
      <p:pic>
        <p:nvPicPr>
          <p:cNvPr id="16" name="그림 15" descr="텍스트, 폰트, 화이트, 대수학이(가) 표시된 사진&#10;&#10;자동 생성된 설명">
            <a:extLst>
              <a:ext uri="{FF2B5EF4-FFF2-40B4-BE49-F238E27FC236}">
                <a16:creationId xmlns:a16="http://schemas.microsoft.com/office/drawing/2014/main" id="{106856F0-71C6-093D-F69B-9BB3BDD62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716" y="5350228"/>
            <a:ext cx="9036567" cy="138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4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2C531-585E-381D-0559-15DCEAE14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Helvetica Neue" panose="02000503000000020004" pitchFamily="2" charset="0"/>
              </a:rPr>
              <a:t>Background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(Differential Characteristic)</a:t>
            </a:r>
          </a:p>
        </p:txBody>
      </p:sp>
      <p:pic>
        <p:nvPicPr>
          <p:cNvPr id="9" name="그림 8" descr="텍스트, 폰트, 스크린샷, 문서이(가) 표시된 사진&#10;&#10;자동 생성된 설명">
            <a:extLst>
              <a:ext uri="{FF2B5EF4-FFF2-40B4-BE49-F238E27FC236}">
                <a16:creationId xmlns:a16="http://schemas.microsoft.com/office/drawing/2014/main" id="{FD42FABD-4208-59EF-3503-53715DFA2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69" y="1521883"/>
            <a:ext cx="8453262" cy="444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2E2B3-4663-0DAF-9263-A79EE57B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Helvetica Neue" panose="02000503000000020004" pitchFamily="2" charset="0"/>
              </a:rPr>
              <a:t>Background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(Neural distinguisher for FF1 and FF3)</a:t>
            </a:r>
          </a:p>
        </p:txBody>
      </p:sp>
      <p:pic>
        <p:nvPicPr>
          <p:cNvPr id="15" name="그림 14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DBF16200-6440-87E5-EAC6-694A3DF6C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60" y="1999543"/>
            <a:ext cx="10231079" cy="37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5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D72B57AD-EC44-6D33-53AB-103DA3C694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4"/>
          <a:stretch/>
        </p:blipFill>
        <p:spPr>
          <a:xfrm>
            <a:off x="148961" y="2659577"/>
            <a:ext cx="5366799" cy="2177372"/>
          </a:xfrm>
          <a:prstGeom prst="rect">
            <a:avLst/>
          </a:prstGeom>
        </p:spPr>
      </p:pic>
      <p:pic>
        <p:nvPicPr>
          <p:cNvPr id="4" name="그림 3" descr="텍스트, 스크린샷, 폰트, 영수증이(가) 표시된 사진&#10;&#10;자동 생성된 설명">
            <a:extLst>
              <a:ext uri="{FF2B5EF4-FFF2-40B4-BE49-F238E27FC236}">
                <a16:creationId xmlns:a16="http://schemas.microsoft.com/office/drawing/2014/main" id="{4C1C579A-5AB3-913A-D669-45FD80572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130" y="2063044"/>
            <a:ext cx="6512801" cy="33704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CE7A9D-28DA-0CB5-64BC-13E347A3E5F3}"/>
              </a:ext>
            </a:extLst>
          </p:cNvPr>
          <p:cNvSpPr txBox="1"/>
          <p:nvPr/>
        </p:nvSpPr>
        <p:spPr>
          <a:xfrm>
            <a:off x="578643" y="5433482"/>
            <a:ext cx="11149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싱글 모델의 데이터 셋 생성과정으로 위의 그림</a:t>
            </a:r>
            <a:r>
              <a:rPr kumimoji="1" lang="en-US" altLang="ko-KR" dirty="0"/>
              <a:t>1</a:t>
            </a:r>
            <a:r>
              <a:rPr kumimoji="1" lang="ko-KR" altLang="en-US" dirty="0"/>
              <a:t>은 데이터 셋 생성과정이다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algn="ctr"/>
            <a:r>
              <a:rPr kumimoji="1" lang="ko-KR" altLang="en-US" dirty="0" err="1"/>
              <a:t>평문</a:t>
            </a:r>
            <a:r>
              <a:rPr kumimoji="1" lang="ko-KR" altLang="en-US" dirty="0"/>
              <a:t> </a:t>
            </a:r>
            <a:r>
              <a:rPr kumimoji="1" lang="en-US" altLang="ko-KR" dirty="0"/>
              <a:t>P0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P1</a:t>
            </a:r>
            <a:r>
              <a:rPr kumimoji="1" lang="ko-KR" altLang="en-US" dirty="0"/>
              <a:t>을 생성하여 </a:t>
            </a:r>
            <a:r>
              <a:rPr kumimoji="1" lang="en-US" altLang="ko-KR" dirty="0"/>
              <a:t>P0</a:t>
            </a:r>
            <a:r>
              <a:rPr kumimoji="1" lang="ko-KR" altLang="en-US" dirty="0"/>
              <a:t>에 입력 차분을 </a:t>
            </a:r>
            <a:r>
              <a:rPr kumimoji="1" lang="en-US" altLang="ko-KR" dirty="0"/>
              <a:t>XOR</a:t>
            </a:r>
            <a:r>
              <a:rPr kumimoji="1" lang="ko-KR" altLang="en-US" dirty="0"/>
              <a:t>하여 </a:t>
            </a:r>
            <a:r>
              <a:rPr kumimoji="1" lang="en-US" altLang="ko-KR" dirty="0"/>
              <a:t>P2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생성한다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다음으로 </a:t>
            </a:r>
            <a:r>
              <a:rPr kumimoji="1" lang="en-US" altLang="ko-KR" dirty="0"/>
              <a:t>P0, P1, P2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암호화하여 </a:t>
            </a:r>
            <a:endParaRPr kumimoji="1" lang="en-US" altLang="ko-KR" dirty="0"/>
          </a:p>
          <a:p>
            <a:pPr algn="ctr"/>
            <a:r>
              <a:rPr kumimoji="1" lang="en-US" altLang="ko-Kore-KR" dirty="0"/>
              <a:t>C0, C1, C2</a:t>
            </a:r>
            <a:r>
              <a:rPr kumimoji="1" lang="ko-Kore-KR" altLang="en-US" dirty="0"/>
              <a:t>를</a:t>
            </a:r>
            <a:r>
              <a:rPr kumimoji="1" lang="ko-KR" altLang="en-US" dirty="0"/>
              <a:t> 생성한다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여기서 </a:t>
            </a:r>
            <a:r>
              <a:rPr kumimoji="1" lang="en-US" altLang="ko-KR" dirty="0"/>
              <a:t>C0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C1</a:t>
            </a:r>
            <a:r>
              <a:rPr kumimoji="1" lang="ko-KR" altLang="en-US" dirty="0"/>
              <a:t>은 차분 특성을 만족하지 않지만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C0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C2</a:t>
            </a:r>
            <a:r>
              <a:rPr kumimoji="1" lang="ko-KR" altLang="en-US" dirty="0"/>
              <a:t>는 차분 특성을 만족한다</a:t>
            </a:r>
            <a:r>
              <a:rPr kumimoji="1" lang="en-US" altLang="ko-KR" dirty="0"/>
              <a:t>.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D9C1F5AB-5C3A-F586-DFAB-B8F8F31969C1}"/>
              </a:ext>
            </a:extLst>
          </p:cNvPr>
          <p:cNvSpPr txBox="1">
            <a:spLocks/>
          </p:cNvSpPr>
          <p:nvPr/>
        </p:nvSpPr>
        <p:spPr>
          <a:xfrm>
            <a:off x="411920" y="207747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altLang="ko-Kore-KR" dirty="0" err="1">
                <a:latin typeface="Helvetica Neue" panose="02000503000000020004" pitchFamily="2" charset="0"/>
              </a:rPr>
              <a:t>ModelOne</a:t>
            </a:r>
            <a:r>
              <a:rPr lang="en" altLang="ko-Kore-KR" dirty="0">
                <a:latin typeface="Helvetica Neue" panose="02000503000000020004" pitchFamily="2" charset="0"/>
              </a:rPr>
              <a:t>(Single Input Difference)</a:t>
            </a:r>
          </a:p>
        </p:txBody>
      </p:sp>
    </p:spTree>
    <p:extLst>
      <p:ext uri="{BB962C8B-B14F-4D97-AF65-F5344CB8AC3E}">
        <p14:creationId xmlns:p14="http://schemas.microsoft.com/office/powerpoint/2010/main" val="3492738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CFD1096E-56EE-8953-DD3D-92C074AB4A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13"/>
          <a:stretch/>
        </p:blipFill>
        <p:spPr>
          <a:xfrm>
            <a:off x="457076" y="2260211"/>
            <a:ext cx="7716080" cy="2759976"/>
          </a:xfrm>
          <a:prstGeom prst="rect">
            <a:avLst/>
          </a:prstGeom>
        </p:spPr>
      </p:pic>
      <p:pic>
        <p:nvPicPr>
          <p:cNvPr id="11" name="그림 10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A98DA0FF-4896-1530-A3BE-FD82CC1161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00" t="46925" r="23966"/>
          <a:stretch/>
        </p:blipFill>
        <p:spPr>
          <a:xfrm>
            <a:off x="8353777" y="2260211"/>
            <a:ext cx="3260385" cy="27599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A56AE9-8DA3-E937-D153-AD8654DD720F}"/>
              </a:ext>
            </a:extLst>
          </p:cNvPr>
          <p:cNvSpPr txBox="1"/>
          <p:nvPr/>
        </p:nvSpPr>
        <p:spPr>
          <a:xfrm>
            <a:off x="1957228" y="5350433"/>
            <a:ext cx="839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훈련 방법으로 연접한 </a:t>
            </a:r>
            <a:r>
              <a:rPr kumimoji="1" lang="en-US" altLang="ko-KR" dirty="0"/>
              <a:t>C0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C1</a:t>
            </a:r>
            <a:r>
              <a:rPr kumimoji="1" lang="ko-KR" altLang="en-US" dirty="0"/>
              <a:t>는 레이블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C0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C2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1</a:t>
            </a:r>
            <a:r>
              <a:rPr kumimoji="1" lang="ko-KR" altLang="en-US" dirty="0"/>
              <a:t>레이블로 분류한다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6DE050F-53EB-5719-056D-04FC104221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altLang="ko-Kore-KR" dirty="0" err="1">
                <a:latin typeface="Helvetica Neue" panose="02000503000000020004" pitchFamily="2" charset="0"/>
              </a:rPr>
              <a:t>ModelOne</a:t>
            </a:r>
            <a:r>
              <a:rPr lang="en" altLang="ko-Kore-KR" dirty="0">
                <a:latin typeface="Helvetica Neue" panose="02000503000000020004" pitchFamily="2" charset="0"/>
              </a:rPr>
              <a:t>(</a:t>
            </a:r>
            <a:r>
              <a:rPr kumimoji="1" lang="en-US" altLang="ko-Kore-KR" dirty="0"/>
              <a:t>Training procedure</a:t>
            </a:r>
            <a:r>
              <a:rPr lang="en" altLang="ko-Kore-KR" dirty="0">
                <a:latin typeface="Helvetica Neue" panose="02000503000000020004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5830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폰트, 스크린샷, 문서이(가) 표시된 사진&#10;&#10;자동 생성된 설명">
            <a:extLst>
              <a:ext uri="{FF2B5EF4-FFF2-40B4-BE49-F238E27FC236}">
                <a16:creationId xmlns:a16="http://schemas.microsoft.com/office/drawing/2014/main" id="{F7A08C2B-843F-0EEC-6D23-4B281D305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061" y="1315737"/>
            <a:ext cx="6630811" cy="3010307"/>
          </a:xfrm>
          <a:prstGeom prst="rect">
            <a:avLst/>
          </a:prstGeom>
        </p:spPr>
      </p:pic>
      <p:pic>
        <p:nvPicPr>
          <p:cNvPr id="7" name="그림 6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5DDFDDA9-8AEC-9C98-335D-4AA004A8C2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061" y="4321160"/>
            <a:ext cx="6630811" cy="2224670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D42DAE72-4FC3-1871-0E48-3A0D0FDE7C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altLang="ko-Kore-KR" dirty="0" err="1">
                <a:latin typeface="Helvetica Neue" panose="02000503000000020004" pitchFamily="2" charset="0"/>
              </a:rPr>
              <a:t>ModelMul</a:t>
            </a:r>
            <a:r>
              <a:rPr lang="en" altLang="ko-Kore-KR" dirty="0">
                <a:latin typeface="Helvetica Neue" panose="02000503000000020004" pitchFamily="2" charset="0"/>
              </a:rPr>
              <a:t>(Multiple Input Differences)</a:t>
            </a: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7988</TotalTime>
  <Words>332</Words>
  <Application>Microsoft Macintosh PowerPoint</Application>
  <PresentationFormat>와이드스크린</PresentationFormat>
  <Paragraphs>40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함초롬바탕</vt:lpstr>
      <vt:lpstr>AppleSDGothicNeo</vt:lpstr>
      <vt:lpstr>맑은 고딕</vt:lpstr>
      <vt:lpstr>URWPalladioL</vt:lpstr>
      <vt:lpstr>Arial</vt:lpstr>
      <vt:lpstr>Helvetica Neue</vt:lpstr>
      <vt:lpstr>CryptoCraft 테마</vt:lpstr>
      <vt:lpstr>제목 테마</vt:lpstr>
      <vt:lpstr>PowerPoint 프레젠테이션</vt:lpstr>
      <vt:lpstr>PowerPoint 프레젠테이션</vt:lpstr>
      <vt:lpstr>Introduce</vt:lpstr>
      <vt:lpstr>Background(Format Preserving Encryption)</vt:lpstr>
      <vt:lpstr>Background(Differential Characteristic)</vt:lpstr>
      <vt:lpstr>Background(Neural distinguisher for FF1 and FF3)</vt:lpstr>
      <vt:lpstr>PowerPoint 프레젠테이션</vt:lpstr>
      <vt:lpstr>ModelOne(Training procedure)</vt:lpstr>
      <vt:lpstr>ModelMul(Multiple Input Differences)</vt:lpstr>
      <vt:lpstr>ModelMul(Training procedure)</vt:lpstr>
      <vt:lpstr>Hyperparameter of Model One and ModelMul</vt:lpstr>
      <vt:lpstr>Result</vt:lpstr>
      <vt:lpstr>Result</vt:lpstr>
      <vt:lpstr>Result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김덕영</cp:lastModifiedBy>
  <cp:revision>63</cp:revision>
  <dcterms:created xsi:type="dcterms:W3CDTF">2019-03-05T04:29:07Z</dcterms:created>
  <dcterms:modified xsi:type="dcterms:W3CDTF">2024-03-20T07:12:35Z</dcterms:modified>
</cp:coreProperties>
</file>