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69" r:id="rId3"/>
    <p:sldId id="341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9" r:id="rId19"/>
    <p:sldId id="332" r:id="rId20"/>
    <p:sldId id="333" r:id="rId21"/>
    <p:sldId id="342" r:id="rId22"/>
    <p:sldId id="344" r:id="rId23"/>
    <p:sldId id="345" r:id="rId24"/>
    <p:sldId id="343" r:id="rId25"/>
    <p:sldId id="346" r:id="rId26"/>
    <p:sldId id="347" r:id="rId27"/>
    <p:sldId id="348" r:id="rId28"/>
    <p:sldId id="350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_wOzprPUX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ko-kr/" TargetMode="External"/><Relationship Id="rId2" Type="http://schemas.openxmlformats.org/officeDocument/2006/relationships/hyperlink" Target="https://www.ms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sn.com/en-u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www.alexa.com/topsite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sepythagoras/website-fingerprinting.git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youtu.be/K_wOzprPUXI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토르 브라우저 </a:t>
            </a:r>
            <a:r>
              <a:rPr lang="ko-KR" altLang="en-US" sz="4400" dirty="0" err="1" smtClean="0"/>
              <a:t>핑거프린팅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하위주소가</a:t>
            </a:r>
            <a:r>
              <a:rPr lang="ko-KR" altLang="en-US" dirty="0" smtClean="0"/>
              <a:t> 다를 경우에 대한 구분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이용 웹사이트 </a:t>
            </a:r>
            <a:r>
              <a:rPr lang="en-US" altLang="ko-KR" dirty="0" smtClean="0"/>
              <a:t>: MSN (</a:t>
            </a:r>
            <a:r>
              <a:rPr lang="en-US" altLang="ko-KR" dirty="0" smtClean="0">
                <a:hlinkClick r:id="rId2"/>
              </a:rPr>
              <a:t>https://www.msn.com/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원래는 접속 지역에 따라 패킷 구분이 가능한지를 파악하려고 했으나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의도와 다른 결과 얻음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msn </a:t>
            </a:r>
            <a:r>
              <a:rPr lang="ko-KR" altLang="en-US" dirty="0" smtClean="0"/>
              <a:t>사이트에 접속할 경우 접속 지역에 따라서 각기 다른 </a:t>
            </a:r>
            <a:r>
              <a:rPr lang="ko-KR" altLang="en-US" dirty="0" err="1" smtClean="0"/>
              <a:t>하위주소로</a:t>
            </a:r>
            <a:r>
              <a:rPr lang="ko-KR" altLang="en-US" dirty="0" smtClean="0"/>
              <a:t> 연결됨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(ex. </a:t>
            </a:r>
            <a:r>
              <a:rPr lang="en-US" altLang="ko-KR" dirty="0">
                <a:hlinkClick r:id="rId3"/>
              </a:rPr>
              <a:t>https://www.msn.com/ko-kr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www.msn.com/en-us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등등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이를 이용하여 각기 다른 </a:t>
            </a:r>
            <a:r>
              <a:rPr lang="en-US" altLang="ko-KR" dirty="0" smtClean="0"/>
              <a:t>exit relay</a:t>
            </a:r>
            <a:r>
              <a:rPr lang="ko-KR" altLang="en-US" dirty="0" smtClean="0"/>
              <a:t>에 대해 패킷 수집 및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54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- case #1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하위주소를</a:t>
            </a:r>
            <a:r>
              <a:rPr lang="ko-KR" altLang="en-US" dirty="0" smtClean="0"/>
              <a:t> 직접 입력하여 접속한 사이트들에 대한 구분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msn.com </a:t>
            </a:r>
            <a:r>
              <a:rPr lang="ko-KR" altLang="en-US" dirty="0" smtClean="0"/>
              <a:t>으로 접속하는 것이 아닌</a:t>
            </a:r>
            <a:r>
              <a:rPr lang="en-US" altLang="ko-KR" dirty="0" smtClean="0"/>
              <a:t>, msn.com/</a:t>
            </a:r>
            <a:r>
              <a:rPr lang="en-US" altLang="ko-KR" dirty="0" err="1" smtClean="0"/>
              <a:t>ko-kr</a:t>
            </a:r>
            <a:r>
              <a:rPr lang="en-US" altLang="ko-KR" dirty="0" smtClean="0"/>
              <a:t>/ msn.com/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-us/ </a:t>
            </a:r>
            <a:r>
              <a:rPr lang="ko-KR" altLang="en-US" dirty="0" smtClean="0"/>
              <a:t>처럼 하위주소까지 입력하여 접속하여 패킷 확보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msn.com/</a:t>
            </a:r>
            <a:r>
              <a:rPr lang="en-US" altLang="ko-KR" dirty="0" err="1" smtClean="0"/>
              <a:t>ko-kr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msn.com/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-us/ </a:t>
            </a:r>
            <a:r>
              <a:rPr lang="ko-KR" altLang="en-US" dirty="0" smtClean="0"/>
              <a:t>등 각기 다른 </a:t>
            </a:r>
            <a:r>
              <a:rPr lang="ko-KR" altLang="en-US" dirty="0" err="1" smtClean="0"/>
              <a:t>하위주소에</a:t>
            </a:r>
            <a:r>
              <a:rPr lang="ko-KR" altLang="en-US" dirty="0" smtClean="0"/>
              <a:t> 대한 구분이 가능한지에 대한 실험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54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</a:t>
            </a:r>
            <a:r>
              <a:rPr lang="ko-KR" altLang="en-US" dirty="0" smtClean="0"/>
              <a:t>구분 </a:t>
            </a:r>
            <a:r>
              <a:rPr lang="en-US" altLang="ko-KR" dirty="0" smtClean="0"/>
              <a:t>- case #1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ko-kr</a:t>
            </a:r>
            <a:r>
              <a:rPr lang="en-US" altLang="ko-KR" dirty="0"/>
              <a:t> (</a:t>
            </a:r>
            <a:r>
              <a:rPr lang="ko-KR" altLang="en-US" dirty="0"/>
              <a:t>한국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en</a:t>
            </a:r>
            <a:r>
              <a:rPr lang="en-US" altLang="ko-KR" dirty="0"/>
              <a:t>-us (</a:t>
            </a:r>
            <a:r>
              <a:rPr lang="ko-KR" altLang="en-US" dirty="0"/>
              <a:t>미국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ja-</a:t>
            </a:r>
            <a:r>
              <a:rPr lang="en-US" altLang="ko-KR" dirty="0" err="1"/>
              <a:t>jp</a:t>
            </a:r>
            <a:r>
              <a:rPr lang="en-US" altLang="ko-KR" dirty="0"/>
              <a:t> (</a:t>
            </a:r>
            <a:r>
              <a:rPr lang="ko-KR" altLang="en-US" dirty="0"/>
              <a:t>일본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zh-cn</a:t>
            </a:r>
            <a:r>
              <a:rPr lang="en-US" altLang="ko-KR" dirty="0"/>
              <a:t> (</a:t>
            </a:r>
            <a:r>
              <a:rPr lang="ko-KR" altLang="en-US" dirty="0"/>
              <a:t>중국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de-at (</a:t>
            </a:r>
            <a:r>
              <a:rPr lang="ko-KR" altLang="en-US" dirty="0"/>
              <a:t>오스트리아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fr-fr</a:t>
            </a:r>
            <a:r>
              <a:rPr lang="en-US" altLang="ko-KR" dirty="0"/>
              <a:t> (</a:t>
            </a:r>
            <a:r>
              <a:rPr lang="ko-KR" altLang="en-US" dirty="0"/>
              <a:t>프랑스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es-es</a:t>
            </a:r>
            <a:r>
              <a:rPr lang="en-US" altLang="ko-KR" dirty="0"/>
              <a:t> (</a:t>
            </a:r>
            <a:r>
              <a:rPr lang="ko-KR" altLang="en-US" dirty="0"/>
              <a:t>스페인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it-it (</a:t>
            </a:r>
            <a:r>
              <a:rPr lang="ko-KR" altLang="en-US" dirty="0"/>
              <a:t>이탈리아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nl-nl</a:t>
            </a:r>
            <a:r>
              <a:rPr lang="en-US" altLang="ko-KR" dirty="0"/>
              <a:t> (</a:t>
            </a:r>
            <a:r>
              <a:rPr lang="ko-KR" altLang="en-US" dirty="0"/>
              <a:t>네덜란드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da-</a:t>
            </a:r>
            <a:r>
              <a:rPr lang="en-US" altLang="ko-KR" dirty="0" err="1"/>
              <a:t>dk</a:t>
            </a:r>
            <a:r>
              <a:rPr lang="en-US" altLang="ko-KR" dirty="0"/>
              <a:t> (</a:t>
            </a:r>
            <a:r>
              <a:rPr lang="ko-KR" altLang="en-US" dirty="0"/>
              <a:t>덴마크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smtClean="0"/>
              <a:t>수집 및 학습에 이용된 </a:t>
            </a:r>
            <a:r>
              <a:rPr lang="ko-KR" altLang="en-US" dirty="0" err="1" smtClean="0"/>
              <a:t>하위주소</a:t>
            </a:r>
            <a:r>
              <a:rPr lang="ko-KR" altLang="en-US" dirty="0" smtClean="0"/>
              <a:t> 총 </a:t>
            </a:r>
            <a:r>
              <a:rPr lang="en-US" altLang="ko-KR" dirty="0"/>
              <a:t>10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65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구분 </a:t>
            </a:r>
            <a:r>
              <a:rPr lang="en-US" altLang="ko-KR" dirty="0"/>
              <a:t>- case #1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서로에 대한 구분 가능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전체 패킷을 이용해 학습을 시킨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ko-kr</a:t>
            </a:r>
            <a:r>
              <a:rPr lang="ko-KR" altLang="en-US" dirty="0" smtClean="0"/>
              <a:t>이나 </a:t>
            </a:r>
            <a:r>
              <a:rPr lang="en-US" altLang="ko-KR" dirty="0" err="1" smtClean="0"/>
              <a:t>en</a:t>
            </a:r>
            <a:r>
              <a:rPr lang="en-US" altLang="ko-KR" dirty="0" smtClean="0"/>
              <a:t>-us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하위주소에</a:t>
            </a:r>
            <a:r>
              <a:rPr lang="ko-KR" altLang="en-US" dirty="0" smtClean="0"/>
              <a:t> 따라 구분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4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구분 </a:t>
            </a:r>
            <a:r>
              <a:rPr lang="en-US" altLang="ko-KR" dirty="0"/>
              <a:t>- case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case </a:t>
            </a:r>
            <a:r>
              <a:rPr lang="en-US" altLang="ko-KR" dirty="0" smtClean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하위주소를</a:t>
            </a:r>
            <a:r>
              <a:rPr lang="ko-KR" altLang="en-US" dirty="0"/>
              <a:t> </a:t>
            </a:r>
            <a:r>
              <a:rPr lang="ko-KR" altLang="en-US" dirty="0" smtClean="0"/>
              <a:t>입력하지 않고 </a:t>
            </a:r>
            <a:r>
              <a:rPr lang="ko-KR" altLang="en-US" dirty="0"/>
              <a:t>접속한 사이트들에 대한 구분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msn.com </a:t>
            </a:r>
            <a:r>
              <a:rPr lang="ko-KR" altLang="en-US" dirty="0"/>
              <a:t>으로 </a:t>
            </a:r>
            <a:r>
              <a:rPr lang="ko-KR" altLang="en-US" dirty="0" smtClean="0"/>
              <a:t>접속하여 리다이렉트된 </a:t>
            </a:r>
            <a:r>
              <a:rPr lang="ko-KR" altLang="en-US" dirty="0" err="1" smtClean="0"/>
              <a:t>하위주소의</a:t>
            </a:r>
            <a:r>
              <a:rPr lang="ko-KR" altLang="en-US" dirty="0" smtClean="0"/>
              <a:t> 패킷을 얻음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exit relay</a:t>
            </a:r>
            <a:r>
              <a:rPr lang="ko-KR" altLang="en-US" dirty="0" smtClean="0"/>
              <a:t>가 랜덤으로 잡히기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위치를 특정해서 얻지는 못함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04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구분 </a:t>
            </a:r>
            <a:r>
              <a:rPr lang="en-US" altLang="ko-KR" dirty="0"/>
              <a:t>- case #2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en</a:t>
            </a:r>
            <a:r>
              <a:rPr lang="en-US" altLang="ko-KR" dirty="0" smtClean="0"/>
              <a:t>-xl</a:t>
            </a:r>
          </a:p>
          <a:p>
            <a:r>
              <a:rPr lang="en-US" altLang="ko-KR" dirty="0" smtClean="0"/>
              <a:t>de-at</a:t>
            </a:r>
          </a:p>
          <a:p>
            <a:r>
              <a:rPr lang="en-US" altLang="ko-KR" dirty="0" err="1" smtClean="0"/>
              <a:t>fr-fr</a:t>
            </a:r>
            <a:endParaRPr lang="en-US" altLang="ko-KR" dirty="0" smtClean="0"/>
          </a:p>
          <a:p>
            <a:r>
              <a:rPr lang="en-US" altLang="ko-KR" dirty="0" smtClean="0"/>
              <a:t>it-it</a:t>
            </a:r>
          </a:p>
          <a:p>
            <a:r>
              <a:rPr lang="ko-KR" altLang="en-US" dirty="0"/>
              <a:t>수집 및 학습에 이용된 </a:t>
            </a:r>
            <a:r>
              <a:rPr lang="ko-KR" altLang="en-US" dirty="0" err="1"/>
              <a:t>하위주소</a:t>
            </a:r>
            <a:r>
              <a:rPr lang="ko-KR" altLang="en-US" dirty="0"/>
              <a:t> 총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서로에 대한 구분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5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하위주소가</a:t>
            </a:r>
            <a:r>
              <a:rPr lang="ko-KR" altLang="en-US" dirty="0"/>
              <a:t> 다를 경우에 대한 구분 </a:t>
            </a:r>
            <a:r>
              <a:rPr lang="en-US" altLang="ko-KR" dirty="0"/>
              <a:t>- case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case 3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msn.com</a:t>
            </a:r>
            <a:r>
              <a:rPr lang="ko-KR" altLang="en-US" dirty="0" smtClean="0"/>
              <a:t>으로 접속해서 학습시킨 </a:t>
            </a:r>
            <a:r>
              <a:rPr lang="ko-KR" altLang="en-US" dirty="0" err="1" smtClean="0"/>
              <a:t>분류기가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msn.com/URL/ </a:t>
            </a:r>
            <a:r>
              <a:rPr lang="ko-KR" altLang="en-US" dirty="0" smtClean="0"/>
              <a:t>으로 접속해서 얻은 패킷을 구분하는지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반대의 경우도 성립하는지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결과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구분하지 못함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아예 </a:t>
            </a:r>
            <a:r>
              <a:rPr lang="en-US" altLang="ko-KR" dirty="0" smtClean="0"/>
              <a:t>msn</a:t>
            </a:r>
            <a:r>
              <a:rPr lang="ko-KR" altLang="en-US" dirty="0" smtClean="0"/>
              <a:t>으로 인식하지 못함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580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포털별</a:t>
            </a:r>
            <a:r>
              <a:rPr lang="ko-KR" altLang="en-US" dirty="0" smtClean="0"/>
              <a:t> 서비스에 대한 분류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포털 사이트들의 하위 서비스 사이트들이 각 포털 사이트로 분류가 되는지 테스트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학습이 되지 않은 패킷을 이용하기에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일종의 </a:t>
            </a:r>
            <a:r>
              <a:rPr lang="ko-KR" altLang="en-US" dirty="0" err="1" smtClean="0"/>
              <a:t>오픈월드</a:t>
            </a:r>
            <a:r>
              <a:rPr lang="ko-KR" altLang="en-US" dirty="0" smtClean="0"/>
              <a:t> 테스트로 볼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07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 웹사이트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네이버</a:t>
            </a:r>
            <a:r>
              <a:rPr lang="en-US" altLang="ko-KR" sz="1800" dirty="0" smtClean="0"/>
              <a:t>(64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sz="1800" dirty="0" smtClean="0"/>
              <a:t>(46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네이트</a:t>
            </a:r>
            <a:r>
              <a:rPr lang="en-US" altLang="ko-KR" sz="1800" dirty="0" smtClean="0"/>
              <a:t>(34</a:t>
            </a:r>
            <a:r>
              <a:rPr lang="ko-KR" altLang="en-US" sz="1800" dirty="0" smtClean="0"/>
              <a:t>개</a:t>
            </a:r>
            <a:r>
              <a:rPr lang="en-US" altLang="ko-KR" sz="1800" dirty="0" smtClean="0"/>
              <a:t>)</a:t>
            </a:r>
            <a:r>
              <a:rPr lang="ko-KR" altLang="en-US" dirty="0" smtClean="0"/>
              <a:t>의 하위 사이트를 수집에 이용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" y="2221886"/>
            <a:ext cx="3433727" cy="3213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90" y="2221886"/>
            <a:ext cx="3902093" cy="3213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16" y="2221886"/>
            <a:ext cx="3810589" cy="32134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11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 웹사이트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크롤링을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URL </a:t>
            </a:r>
            <a:r>
              <a:rPr lang="ko-KR" altLang="en-US" dirty="0" smtClean="0"/>
              <a:t>수집</a:t>
            </a:r>
            <a:endParaRPr lang="ko-KR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/>
        </p:nvSpPr>
        <p:spPr bwMode="auto">
          <a:xfrm>
            <a:off x="193448" y="2034806"/>
            <a:ext cx="3350941" cy="3293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naver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kumimoji="0" lang="en-US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HTML ELEMENTS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Jsoup.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doc.select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category-div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HashSet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elem.select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a.attr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href.startsWith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)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href.substring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href.substring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href.indexOf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StringIndexOutOfBoundsException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set.add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ko-KR" altLang="ko-KR" sz="8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ko-KR" altLang="ko-KR" sz="8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ko-KR" altLang="ko-KR" sz="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ko-KR" altLang="ko-K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24871" y="2069636"/>
            <a:ext cx="4885509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kakao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throws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Jsoup.</a:t>
            </a:r>
            <a:r>
              <a:rPr lang="ko-KR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"https://www.daum.net/sitemap/index.html"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).get();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doc.select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"#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mArticle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 &gt; 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div.box_sitemap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elem.select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li.child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attr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href.startsWith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https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href.substring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href.substring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href.indexOf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"/"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catch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StringIndexOutOfBoundsException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ko-KR" altLang="ko-KR" sz="8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,"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1050" dirty="0"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64366" y="2777754"/>
            <a:ext cx="4834187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static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void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nate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throws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Jsoup.</a:t>
            </a:r>
            <a:r>
              <a:rPr lang="ko-KR" altLang="ko-KR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"https://www.nate.com/sitemap/index.html"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).get();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doc.select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"#list0 &gt; 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ul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HashSet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elem.select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a.attr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href.startsWith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https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8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href.startsWith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http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href.substring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cut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try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href.substring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href.indexOf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"/"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catch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StringIndexOutOfBoundsException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set.add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href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ko-KR" altLang="ko-KR" sz="8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800" b="1" dirty="0">
                <a:solidFill>
                  <a:srgbClr val="000080"/>
                </a:solidFill>
                <a:latin typeface="Consolas" panose="020B0609020204030204" pitchFamily="49" charset="0"/>
              </a:rPr>
              <a:t>\"</a:t>
            </a:r>
            <a:r>
              <a:rPr lang="ko-KR" altLang="ko-KR" sz="800" b="1" dirty="0">
                <a:solidFill>
                  <a:srgbClr val="008000"/>
                </a:solidFill>
                <a:latin typeface="Consolas" panose="020B0609020204030204" pitchFamily="49" charset="0"/>
              </a:rPr>
              <a:t>," </a:t>
            </a: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ko-KR" sz="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8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실험 환경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하위주소에</a:t>
            </a:r>
            <a:r>
              <a:rPr lang="ko-KR" altLang="en-US" dirty="0"/>
              <a:t> 따른 </a:t>
            </a:r>
            <a:r>
              <a:rPr lang="ko-KR" altLang="en-US" dirty="0" smtClean="0"/>
              <a:t>분류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 smtClean="0"/>
              <a:t>포털별</a:t>
            </a:r>
            <a:r>
              <a:rPr lang="ko-KR" altLang="en-US" dirty="0" smtClean="0"/>
              <a:t> 서비스에 대한 분류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 smtClean="0"/>
              <a:t>서버의 물리적 위치에 대한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620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세팅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패킷 수집 </a:t>
            </a:r>
            <a:r>
              <a:rPr lang="ko-KR" altLang="en-US" dirty="0"/>
              <a:t>시간 </a:t>
            </a:r>
            <a:r>
              <a:rPr lang="en-US" altLang="ko-KR" dirty="0" smtClean="0"/>
              <a:t>15</a:t>
            </a:r>
            <a:r>
              <a:rPr lang="ko-KR" altLang="en-US" dirty="0"/>
              <a:t>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패킷 개수 </a:t>
            </a:r>
            <a:r>
              <a:rPr lang="en-US" altLang="ko-KR" dirty="0" smtClean="0"/>
              <a:t>100</a:t>
            </a:r>
            <a:r>
              <a:rPr lang="ko-KR" altLang="en-US" dirty="0"/>
              <a:t>개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사이트별로</a:t>
            </a:r>
            <a:r>
              <a:rPr lang="ko-KR" altLang="en-US" dirty="0" smtClean="0"/>
              <a:t> 서비스를 </a:t>
            </a:r>
            <a:r>
              <a:rPr lang="en-US" altLang="ko-KR" dirty="0" smtClean="0"/>
              <a:t>2,3</a:t>
            </a:r>
            <a:r>
              <a:rPr lang="ko-KR" altLang="en-US" dirty="0" smtClean="0"/>
              <a:t>개로 나눈 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개를 제외하고 전체를 학습시킨 뒤 그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개가 가리키는 곳을 바탕으로 성공 여부를 판단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ex. </a:t>
            </a:r>
            <a:r>
              <a:rPr lang="ko-KR" altLang="en-US" dirty="0" smtClean="0"/>
              <a:t>네이버 </a:t>
            </a:r>
            <a:r>
              <a:rPr lang="en-US" altLang="ko-KR" dirty="0" smtClean="0"/>
              <a:t>64</a:t>
            </a:r>
            <a:r>
              <a:rPr lang="ko-KR" altLang="en-US" dirty="0" smtClean="0"/>
              <a:t>개 서비스를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20</a:t>
            </a:r>
            <a:r>
              <a:rPr lang="ko-KR" altLang="en-US" dirty="0" smtClean="0"/>
              <a:t>개로 나눈 뒤 첫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개를 제외한 </a:t>
            </a:r>
            <a:r>
              <a:rPr lang="en-US" altLang="ko-KR" dirty="0" smtClean="0"/>
              <a:t>42</a:t>
            </a:r>
            <a:r>
              <a:rPr lang="ko-KR" altLang="en-US" dirty="0" smtClean="0"/>
              <a:t>개를 나머지 서비스들과 함께 학습에 이용한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제외시켰던 </a:t>
            </a:r>
            <a:r>
              <a:rPr lang="en-US" altLang="ko-KR" dirty="0" smtClean="0"/>
              <a:t>22</a:t>
            </a:r>
            <a:r>
              <a:rPr lang="ko-KR" altLang="en-US" dirty="0" smtClean="0"/>
              <a:t>개 서비스를 분류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분류 기준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 </a:t>
            </a:r>
            <a:r>
              <a:rPr lang="en-US" altLang="ko-KR" dirty="0" smtClean="0"/>
              <a:t>64</a:t>
            </a:r>
            <a:r>
              <a:rPr lang="ko-KR" altLang="en-US" dirty="0" smtClean="0"/>
              <a:t>개를 전부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카테고리로 묶은 뒤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네이버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가리키면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8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추가 수집 데이터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네이트 외에 </a:t>
            </a:r>
            <a:r>
              <a:rPr lang="en-US" altLang="ko-KR" dirty="0" smtClean="0"/>
              <a:t>Alexa’s top sites 10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www.alexa.com/topsites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tmail.com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login.tmail.com</a:t>
            </a:r>
            <a:r>
              <a:rPr lang="ko-KR" altLang="en-US" dirty="0" smtClean="0"/>
              <a:t>은 중복될 수 있으므로 제외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11</a:t>
            </a:r>
            <a:r>
              <a:rPr lang="ko-KR" altLang="en-US" dirty="0" smtClean="0"/>
              <a:t>위의 </a:t>
            </a:r>
            <a:r>
              <a:rPr lang="en-US" altLang="ko-KR" dirty="0" smtClean="0"/>
              <a:t>360.cn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006677" y="1427149"/>
            <a:ext cx="3085764" cy="4591468"/>
            <a:chOff x="6485525" y="2238999"/>
            <a:chExt cx="2558951" cy="380759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525" y="2238999"/>
              <a:ext cx="2558951" cy="38075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7306654" y="3168666"/>
              <a:ext cx="700755" cy="343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7306654" y="4766730"/>
              <a:ext cx="871671" cy="3436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4095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네이버 </a:t>
            </a:r>
            <a:r>
              <a:rPr lang="ko-KR" altLang="en-US" dirty="0" err="1" smtClean="0"/>
              <a:t>정답률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53/64 (82.81%)</a:t>
            </a:r>
          </a:p>
          <a:p>
            <a:endParaRPr lang="en-US" altLang="ko-KR" dirty="0"/>
          </a:p>
          <a:p>
            <a:r>
              <a:rPr lang="ko-KR" altLang="en-US" dirty="0" smtClean="0"/>
              <a:t>카카오 </a:t>
            </a:r>
            <a:r>
              <a:rPr lang="ko-KR" altLang="en-US" dirty="0" err="1" smtClean="0"/>
              <a:t>정답률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18/46 (39.13%)</a:t>
            </a:r>
          </a:p>
          <a:p>
            <a:endParaRPr lang="en-US" altLang="ko-KR" dirty="0"/>
          </a:p>
          <a:p>
            <a:r>
              <a:rPr lang="ko-KR" altLang="en-US" dirty="0" smtClean="0"/>
              <a:t>네이트 </a:t>
            </a:r>
            <a:r>
              <a:rPr lang="ko-KR" altLang="en-US" dirty="0" err="1" smtClean="0"/>
              <a:t>정답률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8/34 (23.53%)</a:t>
            </a:r>
          </a:p>
          <a:p>
            <a:endParaRPr lang="en-US" altLang="ko-KR" dirty="0"/>
          </a:p>
          <a:p>
            <a:r>
              <a:rPr lang="ko-KR" altLang="en-US" dirty="0" smtClean="0"/>
              <a:t>네이버는 높은 </a:t>
            </a:r>
            <a:r>
              <a:rPr lang="ko-KR" altLang="en-US" dirty="0" err="1" smtClean="0"/>
              <a:t>정답률을</a:t>
            </a:r>
            <a:r>
              <a:rPr lang="ko-KR" altLang="en-US" dirty="0" smtClean="0"/>
              <a:t> 보였으나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높지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040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서버의 물리적 위치가 분류에 영향을 줄 수 있지 않을까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87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물리적 위치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주소를 이용해 </a:t>
            </a:r>
            <a:r>
              <a:rPr lang="en-US" altLang="ko-KR" dirty="0" smtClean="0"/>
              <a:t>WHOIS</a:t>
            </a:r>
            <a:r>
              <a:rPr lang="ko-KR" altLang="en-US" dirty="0" smtClean="0"/>
              <a:t>를 통해 서버의 물리적 위치 조회</a:t>
            </a:r>
            <a:endParaRPr lang="en-US" altLang="ko-KR" dirty="0" smtClean="0"/>
          </a:p>
          <a:p>
            <a:r>
              <a:rPr lang="en-US" altLang="ko-KR" dirty="0" smtClean="0"/>
              <a:t>WHOIS </a:t>
            </a:r>
            <a:r>
              <a:rPr lang="ko-KR" altLang="en-US" dirty="0" smtClean="0"/>
              <a:t>오픈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이용해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물리적 위치 정보 확보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638515" y="2202750"/>
            <a:ext cx="3179232" cy="2527288"/>
            <a:chOff x="5007835" y="1387678"/>
            <a:chExt cx="6066675" cy="482262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835" y="1387678"/>
              <a:ext cx="6066675" cy="4822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6195701" y="3871245"/>
              <a:ext cx="1888620" cy="1794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462" y="2202751"/>
            <a:ext cx="2868004" cy="2527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82" y="2202750"/>
            <a:ext cx="2654122" cy="2527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33"/>
          <a:stretch/>
        </p:blipFill>
        <p:spPr>
          <a:xfrm>
            <a:off x="6055041" y="3466394"/>
            <a:ext cx="5199314" cy="268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80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물리적 위치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네이버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네이트 하위 서비스들을 물리적 위치에 따라 구분한 결과 얻어낸 주소는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서울특별시 용산구</a:t>
            </a:r>
            <a:endParaRPr lang="en-US" altLang="ko-KR" dirty="0"/>
          </a:p>
          <a:p>
            <a:r>
              <a:rPr lang="ko-KR" altLang="en-US" dirty="0"/>
              <a:t>서울특별시 중구</a:t>
            </a:r>
            <a:endParaRPr lang="en-US" altLang="ko-KR" dirty="0"/>
          </a:p>
          <a:p>
            <a:r>
              <a:rPr lang="ko-KR" altLang="en-US" dirty="0"/>
              <a:t>서울특별시 구로구</a:t>
            </a:r>
            <a:endParaRPr lang="en-US" altLang="ko-KR" dirty="0"/>
          </a:p>
          <a:p>
            <a:r>
              <a:rPr lang="ko-KR" altLang="en-US" dirty="0"/>
              <a:t>용인시 </a:t>
            </a:r>
            <a:r>
              <a:rPr lang="ko-KR" altLang="en-US" dirty="0" err="1"/>
              <a:t>수지구</a:t>
            </a:r>
            <a:endParaRPr lang="en-US" altLang="ko-KR" dirty="0"/>
          </a:p>
          <a:p>
            <a:r>
              <a:rPr lang="ko-KR" altLang="en-US" dirty="0"/>
              <a:t>성남시 분당구 </a:t>
            </a:r>
            <a:r>
              <a:rPr lang="ko-KR" altLang="en-US" dirty="0" err="1"/>
              <a:t>분당내곡로</a:t>
            </a:r>
            <a:endParaRPr lang="en-US" altLang="ko-KR" dirty="0"/>
          </a:p>
          <a:p>
            <a:r>
              <a:rPr lang="ko-KR" altLang="en-US" dirty="0"/>
              <a:t>성남시 분당구 </a:t>
            </a:r>
            <a:r>
              <a:rPr lang="ko-KR" altLang="en-US" dirty="0" err="1"/>
              <a:t>불정로</a:t>
            </a:r>
            <a:endParaRPr lang="en-US" altLang="ko-KR" dirty="0"/>
          </a:p>
          <a:p>
            <a:r>
              <a:rPr lang="ko-KR" altLang="en-US" dirty="0"/>
              <a:t>제주시 </a:t>
            </a:r>
            <a:r>
              <a:rPr lang="ko-KR" altLang="en-US" dirty="0" err="1"/>
              <a:t>첨단로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084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서버의 물리적 위치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ko-KR" altLang="en-US" dirty="0" err="1" smtClean="0"/>
              <a:t>위치별로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2,3</a:t>
            </a:r>
            <a:r>
              <a:rPr lang="ko-KR" altLang="en-US" dirty="0" smtClean="0"/>
              <a:t>묶음으로 나누어서 제대로 가리키는지에 대해 확인해본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서울특별시 </a:t>
            </a:r>
            <a:r>
              <a:rPr lang="ko-KR" altLang="en-US" dirty="0" smtClean="0"/>
              <a:t>용산구</a:t>
            </a:r>
            <a:r>
              <a:rPr lang="en-US" altLang="ko-KR" dirty="0" smtClean="0"/>
              <a:t>		1/13 (7.69%)</a:t>
            </a:r>
            <a:endParaRPr lang="en-US" altLang="ko-KR" dirty="0"/>
          </a:p>
          <a:p>
            <a:r>
              <a:rPr lang="ko-KR" altLang="en-US" dirty="0"/>
              <a:t>서울특별시 </a:t>
            </a:r>
            <a:r>
              <a:rPr lang="ko-KR" altLang="en-US" dirty="0" smtClean="0"/>
              <a:t>중구</a:t>
            </a:r>
            <a:r>
              <a:rPr lang="en-US" altLang="ko-KR" dirty="0" smtClean="0"/>
              <a:t>		0/20 (0%)</a:t>
            </a:r>
            <a:endParaRPr lang="en-US" altLang="ko-KR" dirty="0"/>
          </a:p>
          <a:p>
            <a:r>
              <a:rPr lang="ko-KR" altLang="en-US" dirty="0"/>
              <a:t>서울특별시 </a:t>
            </a:r>
            <a:r>
              <a:rPr lang="ko-KR" altLang="en-US" dirty="0" smtClean="0"/>
              <a:t>구로구</a:t>
            </a:r>
            <a:r>
              <a:rPr lang="en-US" altLang="ko-KR" dirty="0" smtClean="0"/>
              <a:t>		2/12 (16.67%)</a:t>
            </a:r>
            <a:endParaRPr lang="en-US" altLang="ko-KR" dirty="0"/>
          </a:p>
          <a:p>
            <a:r>
              <a:rPr lang="ko-KR" altLang="en-US" dirty="0"/>
              <a:t>용인시 </a:t>
            </a:r>
            <a:r>
              <a:rPr lang="ko-KR" altLang="en-US" dirty="0" err="1" smtClean="0"/>
              <a:t>수지구</a:t>
            </a:r>
            <a:r>
              <a:rPr lang="en-US" altLang="ko-KR" dirty="0" smtClean="0"/>
              <a:t>			2/15 (13.33%)</a:t>
            </a:r>
            <a:endParaRPr lang="en-US" altLang="ko-KR" dirty="0"/>
          </a:p>
          <a:p>
            <a:r>
              <a:rPr lang="ko-KR" altLang="en-US" dirty="0"/>
              <a:t>성남시 분당구 </a:t>
            </a:r>
            <a:r>
              <a:rPr lang="ko-KR" altLang="en-US" dirty="0" err="1" smtClean="0"/>
              <a:t>분당내곡로</a:t>
            </a:r>
            <a:r>
              <a:rPr lang="en-US" altLang="ko-KR" dirty="0" smtClean="0"/>
              <a:t>	30/52 (57.69%)</a:t>
            </a:r>
            <a:endParaRPr lang="en-US" altLang="ko-KR" dirty="0"/>
          </a:p>
          <a:p>
            <a:r>
              <a:rPr lang="ko-KR" altLang="en-US" dirty="0"/>
              <a:t>성남시 분당구 </a:t>
            </a:r>
            <a:r>
              <a:rPr lang="ko-KR" altLang="en-US" dirty="0" err="1" smtClean="0"/>
              <a:t>불정로</a:t>
            </a:r>
            <a:r>
              <a:rPr lang="en-US" altLang="ko-KR" dirty="0" smtClean="0"/>
              <a:t>		5/24 (20.83%)</a:t>
            </a:r>
            <a:endParaRPr lang="en-US" altLang="ko-KR" dirty="0"/>
          </a:p>
          <a:p>
            <a:r>
              <a:rPr lang="ko-KR" altLang="en-US" dirty="0"/>
              <a:t>제주시 </a:t>
            </a:r>
            <a:r>
              <a:rPr lang="ko-KR" altLang="en-US" dirty="0" err="1" smtClean="0"/>
              <a:t>첨단로</a:t>
            </a:r>
            <a:r>
              <a:rPr lang="en-US" altLang="ko-KR" dirty="0" smtClean="0"/>
              <a:t>			0/8 (0%)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9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연구 계획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뉴스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부동산 등과 같이 특정 카테고리로 묶을 수 있는지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“Improved Website Fingerprinting on Tor” </a:t>
            </a:r>
            <a:r>
              <a:rPr lang="ko-KR" altLang="en-US" dirty="0" smtClean="0"/>
              <a:t>논문에서 언급된 방식을 통해 분류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887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인터넷을 사용하는 사용자가 어느 사이트에 접속하는지 확인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해당 사이트의 카테고리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뉴스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부동산 등</a:t>
            </a:r>
            <a:r>
              <a:rPr lang="en-US" altLang="ko-KR" sz="1800" dirty="0" smtClean="0"/>
              <a:t>)</a:t>
            </a:r>
            <a:r>
              <a:rPr lang="ko-KR" altLang="en-US" dirty="0" smtClean="0"/>
              <a:t>에 대한 분류를 통해 사용자에 대한 </a:t>
            </a:r>
            <a:r>
              <a:rPr lang="ko-KR" altLang="en-US" dirty="0" err="1" smtClean="0"/>
              <a:t>핑거프린팅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1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전송 중인 패킷을 가로채서 하는 분석은 암호화가 많이 되어 있기에 어려움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사용자의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직접 발생하는 패킷을 이용하여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0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</a:t>
            </a:r>
            <a:r>
              <a:rPr lang="en-US" altLang="ko-KR" dirty="0" smtClean="0"/>
              <a:t>(VMware Workstation 15 Player (Non-commercial use only))</a:t>
            </a:r>
          </a:p>
          <a:p>
            <a:endParaRPr lang="en-US" altLang="ko-KR" dirty="0"/>
          </a:p>
          <a:p>
            <a:r>
              <a:rPr lang="en-US" altLang="ko-KR" dirty="0" smtClean="0"/>
              <a:t>Ubuntu 64-bit 16.04 LTS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Torsocks</a:t>
            </a:r>
            <a:r>
              <a:rPr lang="en-US" altLang="ko-KR" dirty="0" smtClean="0"/>
              <a:t> 2.1.0</a:t>
            </a:r>
          </a:p>
          <a:p>
            <a:endParaRPr lang="en-US" altLang="ko-KR" dirty="0"/>
          </a:p>
          <a:p>
            <a:r>
              <a:rPr lang="en-US" altLang="ko-KR" dirty="0" smtClean="0"/>
              <a:t>Intel® Core™ i3-8145U CPU @ 2.10GHz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7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Torsocks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CUI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토르 네트워크를 이용한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SOCKS </a:t>
            </a:r>
            <a:r>
              <a:rPr lang="ko-KR" altLang="en-US" dirty="0" smtClean="0"/>
              <a:t>애플리케이션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167626" y="1496165"/>
            <a:ext cx="5100176" cy="4370494"/>
            <a:chOff x="5625739" y="1323702"/>
            <a:chExt cx="5100176" cy="437049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7971" t="12634"/>
            <a:stretch/>
          </p:blipFill>
          <p:spPr>
            <a:xfrm>
              <a:off x="5625739" y="1323702"/>
              <a:ext cx="5100176" cy="40146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384278" y="5324864"/>
              <a:ext cx="3583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err="1" smtClean="0"/>
                <a:t>Torsocks</a:t>
              </a:r>
              <a:r>
                <a:rPr lang="ko-KR" altLang="en-US" dirty="0" smtClean="0"/>
                <a:t>를 이용해 </a:t>
              </a:r>
              <a:r>
                <a:rPr lang="en-US" altLang="ko-KR" dirty="0" err="1" smtClean="0"/>
                <a:t>Github</a:t>
              </a:r>
              <a:r>
                <a:rPr lang="ko-KR" altLang="en-US" dirty="0" smtClean="0"/>
                <a:t>에 접속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987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SOCKS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en-US" altLang="ko-KR" b="1" dirty="0" err="1" smtClean="0"/>
              <a:t>SOCK</a:t>
            </a:r>
            <a:r>
              <a:rPr lang="en-US" altLang="ko-KR" dirty="0" err="1" smtClean="0"/>
              <a:t>et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S</a:t>
            </a:r>
            <a:r>
              <a:rPr lang="en-US" altLang="ko-KR" dirty="0" smtClean="0"/>
              <a:t>ecure Protocol</a:t>
            </a:r>
          </a:p>
          <a:p>
            <a:endParaRPr lang="en-US" altLang="ko-KR" dirty="0"/>
          </a:p>
          <a:p>
            <a:r>
              <a:rPr lang="en-US" altLang="ko-KR" dirty="0" smtClean="0"/>
              <a:t>SOCKS </a:t>
            </a:r>
            <a:r>
              <a:rPr lang="ko-KR" altLang="en-US" dirty="0" smtClean="0"/>
              <a:t>서버는 클라이언트의 요청을 받아 클라이언트와 서버 사이에서 릴레이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네트워크 방화벽이 도입되면서 인터넷이 내부와 외부로 나뉘게 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통과할 수 있도록 하는 프레임워크 및 강력한 인증이 필요해지면서 등장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SOCKSv4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TCP </a:t>
            </a:r>
            <a:r>
              <a:rPr lang="ko-KR" altLang="en-US" dirty="0" smtClean="0"/>
              <a:t>기반으로 작동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SOCKSv5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UDP</a:t>
            </a:r>
            <a:r>
              <a:rPr lang="ko-KR" altLang="en-US" dirty="0" smtClean="0"/>
              <a:t>에서도 작동하도록 확장 및 </a:t>
            </a:r>
            <a:r>
              <a:rPr lang="en-US" altLang="ko-KR" dirty="0" smtClean="0"/>
              <a:t>IPv6 </a:t>
            </a:r>
            <a:r>
              <a:rPr lang="ko-KR" altLang="en-US" dirty="0" smtClean="0"/>
              <a:t>주소화 방식 사용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78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이용 프로그램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>
              <a:hlinkClick r:id="rId2"/>
            </a:endParaRPr>
          </a:p>
          <a:p>
            <a:endParaRPr lang="en-US" altLang="ko-KR" dirty="0">
              <a:hlinkClick r:id="rId2"/>
            </a:endParaRP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github.com/wisepythagoras/website-fingerprinting.git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캡처 프로그램을 실행시킨 뒤 </a:t>
            </a:r>
            <a:r>
              <a:rPr lang="en-US" altLang="ko-KR" dirty="0" err="1" smtClean="0"/>
              <a:t>torsocks</a:t>
            </a:r>
            <a:r>
              <a:rPr lang="ko-KR" altLang="en-US" dirty="0" smtClean="0"/>
              <a:t>를 통해 페이지를 접속하며 패킷 수집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수집된 패킷을 학습 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머신러닝</a:t>
            </a:r>
            <a:r>
              <a:rPr lang="en-US" altLang="ko-KR" sz="1800" dirty="0" smtClean="0"/>
              <a:t>)</a:t>
            </a:r>
            <a:r>
              <a:rPr lang="ko-KR" altLang="en-US" dirty="0" smtClean="0"/>
              <a:t> 및 분류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kNN</a:t>
            </a:r>
            <a:r>
              <a:rPr lang="en-US" altLang="ko-KR" sz="1800" dirty="0" smtClean="0"/>
              <a:t>)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22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수집 자동화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매크로 프로그램 작성을 통해 수집 자동화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7" y="1951224"/>
            <a:ext cx="4972241" cy="3612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211" y="1943642"/>
            <a:ext cx="5025102" cy="3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62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1366</Words>
  <Application>Microsoft Office PowerPoint</Application>
  <PresentationFormat>와이드스크린</PresentationFormat>
  <Paragraphs>220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함초롬돋움</vt:lpstr>
      <vt:lpstr>Arial</vt:lpstr>
      <vt:lpstr>Consolas</vt:lpstr>
      <vt:lpstr>CryptoCraft 테마</vt:lpstr>
      <vt:lpstr>제목 테마</vt:lpstr>
      <vt:lpstr>토르 브라우저 핑거프린팅</vt:lpstr>
      <vt:lpstr>PowerPoint 프레젠테이션</vt:lpstr>
      <vt:lpstr>목표</vt:lpstr>
      <vt:lpstr>배경</vt:lpstr>
      <vt:lpstr>실험 환경</vt:lpstr>
      <vt:lpstr>Torsocks</vt:lpstr>
      <vt:lpstr>SOCKS</vt:lpstr>
      <vt:lpstr>이용 프로그램</vt:lpstr>
      <vt:lpstr>수집 자동화</vt:lpstr>
      <vt:lpstr>하위주소가 다를 경우에 대한 구분</vt:lpstr>
      <vt:lpstr>하위주소가 다를 경우에 대한 구분 - case #1</vt:lpstr>
      <vt:lpstr>하위주소가 다를 경우에 대한 구분 - case #1</vt:lpstr>
      <vt:lpstr>하위주소가 다를 경우에 대한 구분 - case #1</vt:lpstr>
      <vt:lpstr>하위주소가 다를 경우에 대한 구분 - case #2</vt:lpstr>
      <vt:lpstr>하위주소가 다를 경우에 대한 구분 - case #2</vt:lpstr>
      <vt:lpstr>하위주소가 다를 경우에 대한 구분 - case #3</vt:lpstr>
      <vt:lpstr>포털별 서비스에 대한 분류</vt:lpstr>
      <vt:lpstr>수집 웹사이트</vt:lpstr>
      <vt:lpstr>수집 웹사이트</vt:lpstr>
      <vt:lpstr>실험 세팅</vt:lpstr>
      <vt:lpstr>추가 수집 데이터</vt:lpstr>
      <vt:lpstr>결과</vt:lpstr>
      <vt:lpstr>가정</vt:lpstr>
      <vt:lpstr>서버의 물리적 위치</vt:lpstr>
      <vt:lpstr>서버의 물리적 위치</vt:lpstr>
      <vt:lpstr>서버의 물리적 위치</vt:lpstr>
      <vt:lpstr>향후 연구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110</cp:revision>
  <dcterms:created xsi:type="dcterms:W3CDTF">2019-03-05T04:29:07Z</dcterms:created>
  <dcterms:modified xsi:type="dcterms:W3CDTF">2020-08-23T17:25:57Z</dcterms:modified>
</cp:coreProperties>
</file>