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58" r:id="rId1"/>
    <p:sldMasterId id="2147483759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086" autoAdjust="0"/>
    <p:restoredTop sz="99729"/>
  </p:normalViewPr>
  <p:slideViewPr>
    <p:cSldViewPr snapToGrid="0" showGuides="1">
      <p:cViewPr>
        <p:scale>
          <a:sx n="90" d="100"/>
          <a:sy n="90" d="100"/>
        </p:scale>
        <p:origin x="1152" y="55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presProps" Target="presProps.xml"  /><Relationship Id="rId2" Type="http://schemas.openxmlformats.org/officeDocument/2006/relationships/slideMaster" Target="slideMasters/slideMaster2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2020-08-23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2020-08-23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hyperlink" Target="https://crypto.modoo.at/" TargetMode="External"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v6_e0IL8sB4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Side Channel Attacks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>
                <a:hlinkClick r:id="rId2"/>
              </a:rPr>
              <a:t>https://youtu.be/v6_e0IL8sB4</a:t>
            </a:r>
            <a:r>
              <a:rPr lang="en-US" altLang="ko-KR"/>
              <a:t>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부채널 공격 기법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ko-KR" altLang="en-US" sz="1700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868892" y="1239656"/>
          <a:ext cx="10927082" cy="49451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91664"/>
                <a:gridCol w="8435417"/>
              </a:tblGrid>
              <a:tr h="3555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기법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173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소요 시간 분석</a:t>
                      </a:r>
                      <a:endParaRPr lang="ko-KR" altLang="en-US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다양한 계산을 하는데 소요되는 시간측정 기반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173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전력 모니터링 공격</a:t>
                      </a:r>
                      <a:endParaRPr lang="ko-KR" altLang="en-US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연산 중 </a:t>
                      </a:r>
                      <a:r>
                        <a:rPr lang="en-US" altLang="ko-KR"/>
                        <a:t>HW</a:t>
                      </a:r>
                      <a:r>
                        <a:rPr lang="ko-KR" altLang="en-US"/>
                        <a:t>가 소비하는 전력변화 측정 기반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173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전자기파 공격</a:t>
                      </a:r>
                      <a:endParaRPr lang="ko-KR" altLang="en-US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HW</a:t>
                      </a:r>
                      <a:r>
                        <a:rPr lang="ko-KR" altLang="en-US"/>
                        <a:t> 외부로 방출되는 전자기파를 측정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해독하여 정보 획득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173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음성 암호 해독</a:t>
                      </a:r>
                      <a:endParaRPr lang="ko-KR" altLang="en-US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연산 중 </a:t>
                      </a:r>
                      <a:r>
                        <a:rPr lang="en-US" altLang="ko-KR"/>
                        <a:t>HW</a:t>
                      </a:r>
                      <a:r>
                        <a:rPr lang="ko-KR" altLang="en-US"/>
                        <a:t>가 생성한 음향 측정 후 악용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173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차분 오류 분석</a:t>
                      </a:r>
                      <a:endParaRPr lang="ko-KR" altLang="en-US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계산 과정에서 오류를 의도적으로 끼워넣어 암호를 빼냄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173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잔존 데이터</a:t>
                      </a:r>
                      <a:endParaRPr lang="ko-KR" altLang="en-US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삭제된 것으로 추정되는 데이터 읽어냄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731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로우해머 공격</a:t>
                      </a:r>
                      <a:endParaRPr lang="ko-KR" altLang="en-US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접근 허락되지 않은 메모리 영역 강제로 수정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전력</a:t>
            </a:r>
            <a:r>
              <a:rPr lang="en-US" altLang="ko-KR"/>
              <a:t>/</a:t>
            </a:r>
            <a:r>
              <a:rPr lang="ko-KR" altLang="en-US"/>
              <a:t>전자파 분석 공격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 sz="1900"/>
          </a:p>
          <a:p>
            <a:pPr lvl="0">
              <a:defRPr/>
            </a:pPr>
            <a:r>
              <a:rPr lang="ko-KR" altLang="en-US" sz="1900"/>
              <a:t>가장 대표적인 부채널 공격</a:t>
            </a:r>
            <a:endParaRPr lang="ko-KR" altLang="en-US" sz="1900"/>
          </a:p>
          <a:p>
            <a:pPr lvl="0">
              <a:defRPr/>
            </a:pPr>
            <a:endParaRPr lang="ko-KR" altLang="en-US" sz="1900"/>
          </a:p>
          <a:p>
            <a:pPr lvl="0">
              <a:defRPr/>
            </a:pPr>
            <a:r>
              <a:rPr lang="ko-KR" altLang="en-US" sz="1900"/>
              <a:t>디바이스의 전자파 방사를 측정하여 암호키를 해킹하는 공격</a:t>
            </a:r>
            <a:endParaRPr lang="ko-KR" altLang="en-US" sz="1900"/>
          </a:p>
          <a:p>
            <a:pPr marL="0" lvl="0" indent="0">
              <a:buNone/>
              <a:defRPr/>
            </a:pPr>
            <a:endParaRPr lang="ko-KR" altLang="en-US" sz="1900"/>
          </a:p>
          <a:p>
            <a:pPr lvl="0">
              <a:defRPr/>
            </a:pPr>
            <a:r>
              <a:rPr lang="ko-KR" altLang="en-US" sz="1900"/>
              <a:t>단순 전력</a:t>
            </a:r>
            <a:r>
              <a:rPr lang="en-US" altLang="ko-KR" sz="1900"/>
              <a:t>/</a:t>
            </a:r>
            <a:r>
              <a:rPr lang="ko-KR" altLang="en-US" sz="1900"/>
              <a:t>전자파 분석 공격</a:t>
            </a:r>
            <a:r>
              <a:rPr lang="en-US" altLang="ko-KR" sz="1900"/>
              <a:t>(SPA, SEMA) , </a:t>
            </a:r>
            <a:r>
              <a:rPr lang="ko-KR" altLang="en-US" sz="1900"/>
              <a:t>차분 전력</a:t>
            </a:r>
            <a:r>
              <a:rPr lang="en-US" altLang="ko-KR" sz="1900"/>
              <a:t>/</a:t>
            </a:r>
            <a:r>
              <a:rPr lang="ko-KR" altLang="en-US" sz="1900"/>
              <a:t>전자파 분석 공격</a:t>
            </a:r>
            <a:r>
              <a:rPr lang="en-US" altLang="ko-KR" sz="1900"/>
              <a:t>(DPA, DEMA)</a:t>
            </a:r>
            <a:endParaRPr lang="en-US" altLang="ko-KR" sz="1900"/>
          </a:p>
          <a:p>
            <a:pPr lvl="0">
              <a:defRPr/>
            </a:pPr>
            <a:endParaRPr lang="en-US" altLang="ko-KR" sz="1900"/>
          </a:p>
          <a:p>
            <a:pPr lvl="0">
              <a:defRPr/>
            </a:pPr>
            <a:r>
              <a:rPr lang="en-US" altLang="ko-KR" sz="1900"/>
              <a:t>1999</a:t>
            </a:r>
            <a:r>
              <a:rPr lang="ko-KR" altLang="en-US" sz="1900"/>
              <a:t>년 </a:t>
            </a:r>
            <a:r>
              <a:rPr lang="en-US" altLang="ko-KR" sz="1900"/>
              <a:t>DES</a:t>
            </a:r>
            <a:r>
              <a:rPr lang="ko-KR" altLang="en-US" sz="1900"/>
              <a:t>가 공격된 후</a:t>
            </a:r>
            <a:r>
              <a:rPr lang="en-US" altLang="ko-KR" sz="1900"/>
              <a:t>,</a:t>
            </a:r>
            <a:r>
              <a:rPr lang="ko-KR" altLang="en-US" sz="1900"/>
              <a:t> 현대 암호 시스템을 위협하는 가장 강력한 공격수단으로 연구 됨</a:t>
            </a:r>
            <a:endParaRPr lang="ko-KR" altLang="en-US" sz="1900"/>
          </a:p>
          <a:p>
            <a:pPr lvl="0">
              <a:defRPr/>
            </a:pPr>
            <a:endParaRPr lang="ko-KR" altLang="en-US" sz="1900"/>
          </a:p>
          <a:p>
            <a:pPr lvl="0">
              <a:defRPr/>
            </a:pPr>
            <a:r>
              <a:rPr lang="ko-KR" altLang="en-US" sz="1900"/>
              <a:t>거의 모든 암호 알고리즘 공격 가능</a:t>
            </a:r>
            <a:endParaRPr lang="ko-KR" altLang="en-US" sz="1900"/>
          </a:p>
          <a:p>
            <a:pPr lvl="0">
              <a:defRPr/>
            </a:pPr>
            <a:endParaRPr lang="ko-KR" altLang="en-US" sz="1900"/>
          </a:p>
          <a:p>
            <a:pPr lvl="0">
              <a:defRPr/>
            </a:pPr>
            <a:r>
              <a:rPr lang="ko-KR" altLang="en-US" sz="1900"/>
              <a:t>스마트 디바이스로 공격 대상으로 확대될 것으로 예상 됨</a:t>
            </a:r>
            <a:endParaRPr lang="ko-KR" altLang="en-US"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시간차 분석 부채널 공격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암호화를 구동하는 데 걸리는 시간을 측정하고 분석하여 암호를 해독하는 방식</a:t>
            </a: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멜트다운과 스펙터에 여기에 해당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lvl="1">
              <a:defRPr/>
            </a:pPr>
            <a:r>
              <a:rPr lang="ko-KR" altLang="en-US" sz="2000"/>
              <a:t>멜트다운 </a:t>
            </a:r>
            <a:endParaRPr lang="ko-KR" altLang="en-US" sz="2000"/>
          </a:p>
          <a:p>
            <a:pPr lvl="2">
              <a:defRPr/>
            </a:pPr>
            <a:r>
              <a:rPr lang="ko-KR" altLang="en-US"/>
              <a:t>인텔 </a:t>
            </a:r>
            <a:r>
              <a:rPr lang="en-US" altLang="ko-KR"/>
              <a:t>CPU</a:t>
            </a:r>
            <a:r>
              <a:rPr lang="ko-KR" altLang="en-US"/>
              <a:t>에 적용된 </a:t>
            </a:r>
            <a:r>
              <a:rPr lang="en-US" altLang="ko-KR"/>
              <a:t>‘</a:t>
            </a:r>
            <a:r>
              <a:rPr lang="ko-KR" altLang="en-US"/>
              <a:t>비순차적 명령어 처리</a:t>
            </a:r>
            <a:r>
              <a:rPr lang="en-US" altLang="ko-KR"/>
              <a:t>’</a:t>
            </a:r>
            <a:r>
              <a:rPr lang="ko-KR" altLang="en-US"/>
              <a:t> 기술의 버그를 악용한 보안 취약점</a:t>
            </a:r>
            <a:r>
              <a:rPr lang="en-US" altLang="ko-KR"/>
              <a:t>,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보안을 위해 응용 프로그램이 </a:t>
            </a:r>
            <a:r>
              <a:rPr lang="en-US" altLang="ko-KR"/>
              <a:t>CPU</a:t>
            </a:r>
            <a:r>
              <a:rPr lang="ko-KR" altLang="en-US"/>
              <a:t>의 캐시 메모리에 접근하지 못했던 기존 </a:t>
            </a:r>
            <a:r>
              <a:rPr lang="en-US" altLang="ko-KR"/>
              <a:t>HW</a:t>
            </a:r>
            <a:r>
              <a:rPr lang="ko-KR" altLang="en-US"/>
              <a:t>보안 구조가 통째로 무너짐</a:t>
            </a:r>
            <a:endParaRPr lang="ko-KR" altLang="en-US"/>
          </a:p>
          <a:p>
            <a:pPr lvl="1">
              <a:defRPr/>
            </a:pPr>
            <a:r>
              <a:rPr lang="ko-KR" altLang="en-US" sz="2000"/>
              <a:t>스펙터 </a:t>
            </a:r>
            <a:endParaRPr lang="en-US" altLang="ko-KR" sz="2000"/>
          </a:p>
          <a:p>
            <a:pPr lvl="2">
              <a:defRPr/>
            </a:pPr>
            <a:r>
              <a:rPr lang="en-US" altLang="ko-KR"/>
              <a:t>CPU</a:t>
            </a:r>
            <a:r>
              <a:rPr lang="ko-KR" altLang="en-US"/>
              <a:t> 속에 담겨있는 수많은 명령어에서 일어나는 버그를 악용한 취약점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해킹 프로그램이 다른 응용프로그램이 담긴 메모리 내부 구조를 들여다 볼 수 있음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시간차 노이즈를 암호화 과정에 추가하는 등의 공격의 위험성을 줄이기 위한 노력을 하고 있음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타자 소리를 해킹하는 음향 부채널 공격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 sz="1900"/>
          </a:p>
          <a:p>
            <a:pPr marL="0" lvl="0" indent="0">
              <a:buNone/>
              <a:defRPr/>
            </a:pPr>
            <a:endParaRPr lang="ko-KR" altLang="en-US" sz="1900"/>
          </a:p>
          <a:p>
            <a:pPr marL="0" lvl="0" indent="0">
              <a:buNone/>
              <a:defRPr/>
            </a:pPr>
            <a:endParaRPr lang="ko-KR" altLang="en-US" sz="1900"/>
          </a:p>
          <a:p>
            <a:pPr lvl="0">
              <a:defRPr/>
            </a:pPr>
            <a:r>
              <a:rPr lang="ko-KR" altLang="en-US" sz="1900"/>
              <a:t>공격대상이 비밀번호를 입력하는 소리를 듣고 암호키 획득</a:t>
            </a:r>
            <a:endParaRPr lang="ko-KR" altLang="en-US" sz="1900"/>
          </a:p>
          <a:p>
            <a:pPr lvl="0">
              <a:defRPr/>
            </a:pPr>
            <a:endParaRPr lang="ko-KR" altLang="en-US" sz="1900"/>
          </a:p>
          <a:p>
            <a:pPr lvl="0">
              <a:defRPr/>
            </a:pPr>
            <a:r>
              <a:rPr lang="ko-KR" altLang="en-US" sz="1900"/>
              <a:t>스마트폰조차 활용되어 공격 가능할 수 있음</a:t>
            </a:r>
            <a:r>
              <a:rPr lang="en-US" altLang="ko-KR" sz="1900"/>
              <a:t>.</a:t>
            </a:r>
            <a:endParaRPr lang="en-US" altLang="ko-KR" sz="1900"/>
          </a:p>
          <a:p>
            <a:pPr lvl="0">
              <a:defRPr/>
            </a:pPr>
            <a:endParaRPr lang="en-US" altLang="ko-KR" sz="1900"/>
          </a:p>
          <a:p>
            <a:pPr lvl="0">
              <a:defRPr/>
            </a:pPr>
            <a:r>
              <a:rPr lang="ko-KR" altLang="en-US" sz="1900"/>
              <a:t>정교한 머신러닝 모델이 필요하여 키를 누르는 것과 다른 키를 구별할 수 있는 충분한 훈련 데이터 필요</a:t>
            </a:r>
            <a:endParaRPr lang="ko-KR" altLang="en-US"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부채널 공격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암호학적 측면에서 알고리즘의 약점을 찾거나 무차별 공격을 하는    대신</a:t>
            </a:r>
            <a:r>
              <a:rPr lang="en-US" altLang="ko-KR"/>
              <a:t>,</a:t>
            </a:r>
            <a:r>
              <a:rPr lang="ko-KR" altLang="en-US"/>
              <a:t> 암호체계의 </a:t>
            </a:r>
            <a:r>
              <a:rPr lang="ko-KR" altLang="en-US" b="1"/>
              <a:t>물리적인 구현 과정의 정보를 기반</a:t>
            </a:r>
            <a:r>
              <a:rPr lang="ko-KR" altLang="en-US"/>
              <a:t>으로 하는 공격</a:t>
            </a:r>
            <a:endParaRPr lang="ko-KR" altLang="en-US"/>
          </a:p>
          <a:p>
            <a:pPr lvl="0">
              <a:defRPr/>
            </a:pPr>
            <a:endParaRPr lang="ko-KR" altLang="en-US" sz="2500"/>
          </a:p>
          <a:p>
            <a:pPr marL="0" lvl="0" indent="0">
              <a:buNone/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 디바이스 내의 보안 모듈이 구동되면서 발생하는 다양한 정보를 획득</a:t>
            </a:r>
            <a:r>
              <a:rPr lang="en-US" altLang="ko-KR" sz="2500"/>
              <a:t>,</a:t>
            </a:r>
            <a:r>
              <a:rPr lang="ko-KR" altLang="en-US" sz="2500"/>
              <a:t> 가공</a:t>
            </a:r>
            <a:r>
              <a:rPr lang="en-US" altLang="ko-KR" sz="2500"/>
              <a:t>,</a:t>
            </a:r>
            <a:r>
              <a:rPr lang="ko-KR" altLang="en-US" sz="2500"/>
              <a:t> 분석하여 보안 모듈의 암호키를 크래킹하는 공격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</p:txBody>
      </p:sp>
      <p:sp>
        <p:nvSpPr>
          <p:cNvPr id="4" name=""/>
          <p:cNvSpPr txBox="1"/>
          <p:nvPr/>
        </p:nvSpPr>
        <p:spPr>
          <a:xfrm>
            <a:off x="3132666" y="6455833"/>
            <a:ext cx="7831667" cy="21928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/>
              <a:t>http://wiki.hash.kr/index.php/%EB%B6%80%EC%B1%84%EB%84%90_%EA%B3%B5%EA%B2%A9</a:t>
            </a: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부채널 공격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endParaRPr lang="ko-KR" altLang="en-US" sz="1700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217133" y="1219238"/>
          <a:ext cx="9757734" cy="49132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879029"/>
                <a:gridCol w="4878705"/>
              </a:tblGrid>
              <a:tr h="4631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/>
                        <a:t>디바이스 훼손 여부</a:t>
                      </a:r>
                      <a:endParaRPr lang="ko-KR" altLang="en-US" sz="20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/>
                        <a:t>종류</a:t>
                      </a:r>
                      <a:endParaRPr lang="ko-KR" altLang="en-US" sz="2000"/>
                    </a:p>
                  </a:txBody>
                  <a:tcPr marL="91440" marR="91440" anchor="ctr"/>
                </a:tc>
              </a:tr>
              <a:tr h="14101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2000" b="1"/>
                        <a:t>비침투형 공격</a:t>
                      </a:r>
                      <a:r>
                        <a:rPr lang="en-US" altLang="ko-KR" sz="2000"/>
                        <a:t>(non-invasive attack)</a:t>
                      </a:r>
                      <a:endParaRPr lang="en-US" altLang="ko-KR" sz="20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285600" indent="-285600">
                        <a:buFont typeface="Arial"/>
                        <a:buChar char="•"/>
                        <a:defRPr/>
                      </a:pPr>
                      <a:endParaRPr lang="ko-KR" altLang="en-US" sz="2000"/>
                    </a:p>
                    <a:p>
                      <a:pPr marL="285600" indent="-285600">
                        <a:buFont typeface="Arial"/>
                        <a:buChar char="•"/>
                        <a:defRPr/>
                      </a:pPr>
                      <a:r>
                        <a:rPr lang="ko-KR" altLang="en-US" sz="2000" b="1"/>
                        <a:t>전력 분석 공격</a:t>
                      </a:r>
                      <a:r>
                        <a:rPr lang="en-US" altLang="ko-KR" sz="2000" b="1"/>
                        <a:t>(power analysis)</a:t>
                      </a:r>
                      <a:endParaRPr lang="en-US" altLang="ko-KR" sz="2000" b="1"/>
                    </a:p>
                    <a:p>
                      <a:pPr marL="285600" indent="-285600">
                        <a:buFont typeface="Arial"/>
                        <a:buChar char="•"/>
                        <a:defRPr/>
                      </a:pPr>
                      <a:endParaRPr lang="ko-KR" altLang="en-US" sz="2000" b="1"/>
                    </a:p>
                    <a:p>
                      <a:pPr marL="285600" indent="-285600">
                        <a:buFont typeface="Arial"/>
                        <a:buChar char="•"/>
                        <a:defRPr/>
                      </a:pPr>
                      <a:r>
                        <a:rPr lang="ko-KR" altLang="en-US" sz="2000" b="1"/>
                        <a:t>비침투형 전자파 분석</a:t>
                      </a:r>
                      <a:r>
                        <a:rPr lang="en-US" altLang="ko-KR" sz="2000" b="1"/>
                        <a:t> </a:t>
                      </a:r>
                      <a:r>
                        <a:rPr lang="ko-KR" altLang="en-US" sz="2000" b="1"/>
                        <a:t>공격</a:t>
                      </a:r>
                      <a:endParaRPr lang="ko-KR" altLang="en-US" sz="2000"/>
                    </a:p>
                    <a:p>
                      <a:pPr marL="285600" indent="-285600">
                        <a:buFont typeface="Arial"/>
                        <a:buChar char="•"/>
                        <a:defRPr/>
                      </a:pPr>
                      <a:endParaRPr lang="ko-KR" altLang="en-US" sz="2000"/>
                    </a:p>
                    <a:p>
                      <a:pPr marL="285600" indent="-285600">
                        <a:buFont typeface="Arial"/>
                        <a:buChar char="•"/>
                        <a:defRPr/>
                      </a:pPr>
                      <a:r>
                        <a:rPr lang="ko-KR" altLang="en-US" sz="2000"/>
                        <a:t>전압 가변 방식의 오류 주입</a:t>
                      </a:r>
                      <a:endParaRPr lang="ko-KR" altLang="en-US" sz="2000"/>
                    </a:p>
                    <a:p>
                      <a:pPr marL="285600" indent="-285600">
                        <a:buFont typeface="Arial"/>
                        <a:buChar char="•"/>
                        <a:defRPr/>
                      </a:pPr>
                      <a:endParaRPr lang="ko-KR" altLang="en-US" sz="2000"/>
                    </a:p>
                    <a:p>
                      <a:pPr marL="285600" indent="-285600">
                        <a:buFont typeface="Arial"/>
                        <a:buChar char="•"/>
                        <a:defRPr/>
                      </a:pPr>
                      <a:r>
                        <a:rPr lang="ko-KR" altLang="en-US" sz="2000"/>
                        <a:t>클럭 가변 방식의 오류 주입</a:t>
                      </a:r>
                      <a:endParaRPr lang="ko-KR" altLang="en-US" sz="2000"/>
                    </a:p>
                    <a:p>
                      <a:pPr marL="285600" indent="-285600">
                        <a:buFont typeface="Arial"/>
                        <a:buChar char="•"/>
                        <a:defRPr/>
                      </a:pPr>
                      <a:endParaRPr lang="ko-KR" altLang="en-US" sz="2000"/>
                    </a:p>
                  </a:txBody>
                  <a:tcPr marL="91440" marR="91440" anchor="ctr"/>
                </a:tc>
              </a:tr>
              <a:tr h="82752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 b="1"/>
                        <a:t>(</a:t>
                      </a:r>
                      <a:r>
                        <a:rPr lang="ko-KR" altLang="en-US" sz="2000" b="1"/>
                        <a:t>준</a:t>
                      </a:r>
                      <a:r>
                        <a:rPr lang="en-US" altLang="ko-KR" sz="2000" b="1"/>
                        <a:t>)</a:t>
                      </a:r>
                      <a:r>
                        <a:rPr lang="ko-KR" altLang="en-US" sz="2000" b="1"/>
                        <a:t>침투형공격</a:t>
                      </a:r>
                      <a:r>
                        <a:rPr lang="en-US" altLang="ko-KR" sz="2000"/>
                        <a:t> ((semi)-invasivce attack)</a:t>
                      </a:r>
                      <a:endParaRPr lang="en-US" altLang="ko-KR" sz="20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285600" indent="-285600">
                        <a:buFont typeface="Arial"/>
                        <a:buChar char="•"/>
                        <a:defRPr/>
                      </a:pPr>
                      <a:endParaRPr lang="ko-KR" altLang="en-US" sz="2000" b="1"/>
                    </a:p>
                    <a:p>
                      <a:pPr marL="285600" indent="-285600">
                        <a:buFont typeface="Arial"/>
                        <a:buChar char="•"/>
                        <a:defRPr/>
                      </a:pPr>
                      <a:r>
                        <a:rPr lang="ko-KR" altLang="en-US" sz="2000" b="1"/>
                        <a:t>레이저</a:t>
                      </a:r>
                      <a:r>
                        <a:rPr lang="en-US" altLang="ko-KR" sz="2000" b="1"/>
                        <a:t> </a:t>
                      </a:r>
                      <a:r>
                        <a:rPr lang="ko-KR" altLang="en-US" sz="2000" b="1"/>
                        <a:t>오류 주입</a:t>
                      </a:r>
                      <a:r>
                        <a:rPr lang="en-US" altLang="ko-KR" sz="2000" b="1"/>
                        <a:t>(fault injection)</a:t>
                      </a:r>
                      <a:endParaRPr lang="en-US" altLang="ko-KR" sz="2000" b="1"/>
                    </a:p>
                    <a:p>
                      <a:pPr marL="0" indent="0">
                        <a:buFont typeface="Arial"/>
                        <a:buNone/>
                        <a:defRPr/>
                      </a:pPr>
                      <a:endParaRPr lang="ko-KR" altLang="en-US" sz="2000" b="1"/>
                    </a:p>
                    <a:p>
                      <a:pPr marL="285600" indent="-285600">
                        <a:buFont typeface="Arial"/>
                        <a:buChar char="•"/>
                        <a:defRPr/>
                      </a:pPr>
                      <a:r>
                        <a:rPr lang="ko-KR" altLang="en-US" sz="2000"/>
                        <a:t>강한 </a:t>
                      </a:r>
                      <a:r>
                        <a:rPr lang="en-US" altLang="ko-KR" sz="2000"/>
                        <a:t>EM</a:t>
                      </a:r>
                      <a:r>
                        <a:rPr lang="ko-KR" altLang="en-US" sz="2000"/>
                        <a:t> 방사를 통한 오류 주입</a:t>
                      </a:r>
                      <a:endParaRPr lang="ko-KR" altLang="en-US" sz="2000"/>
                    </a:p>
                    <a:p>
                      <a:pPr marL="285600" indent="-285600">
                        <a:buFont typeface="Arial"/>
                        <a:buChar char="•"/>
                        <a:defRPr/>
                      </a:pPr>
                      <a:endParaRPr lang="ko-KR" altLang="en-US" sz="20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암호에 대한 공격자의 능력에 따른 모델 분류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/>
              <a:t>블랙박스 공격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/>
              <a:t>그레이박스 공격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부채널 공격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/>
              <a:t>화이트박스 공격</a:t>
            </a:r>
            <a:endParaRPr lang="ko-KR" altLang="en-US" sz="2100"/>
          </a:p>
          <a:p>
            <a:pPr marL="0" lvl="0" indent="0">
              <a:buNone/>
              <a:defRPr/>
            </a:pPr>
            <a:endParaRPr lang="ko-KR" altLang="en-US" sz="21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암호에 대한 공격자의 능력에 따른 모델 분류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600" b="1"/>
              <a:t>블랙박스 공격</a:t>
            </a:r>
            <a:endParaRPr lang="ko-KR" altLang="en-US" sz="2600" b="1"/>
          </a:p>
          <a:p>
            <a:pPr marL="0" lvl="0" indent="0">
              <a:buNone/>
              <a:defRPr/>
            </a:pPr>
            <a:r>
              <a:rPr lang="ko-KR" altLang="en-US" sz="2400"/>
              <a:t> </a:t>
            </a:r>
            <a:endParaRPr lang="ko-KR" altLang="en-US" sz="2400"/>
          </a:p>
          <a:p>
            <a:pPr lvl="1">
              <a:defRPr/>
            </a:pPr>
            <a:r>
              <a:rPr lang="ko-KR" altLang="en-US"/>
              <a:t> 공격자는 연산이 일어나는 도중 </a:t>
            </a:r>
            <a:r>
              <a:rPr lang="ko-KR" altLang="en-US" b="1"/>
              <a:t>연산 장치 내부</a:t>
            </a:r>
            <a:r>
              <a:rPr lang="en-US" altLang="ko-KR" b="1"/>
              <a:t> </a:t>
            </a:r>
            <a:r>
              <a:rPr lang="ko-KR" altLang="en-US" b="1"/>
              <a:t>정보 관찰 </a:t>
            </a:r>
            <a:r>
              <a:rPr lang="en-US" altLang="ko-KR" b="1"/>
              <a:t>x</a:t>
            </a:r>
            <a:endParaRPr lang="en-US" altLang="ko-KR" b="1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 알고리즘의 </a:t>
            </a:r>
            <a:r>
              <a:rPr lang="ko-KR" altLang="en-US" b="1"/>
              <a:t>입력문과 출력문만 관찰 가능</a:t>
            </a:r>
            <a:endParaRPr lang="ko-KR" altLang="en-US" b="1"/>
          </a:p>
          <a:p>
            <a:pPr lvl="1">
              <a:defRPr/>
            </a:pPr>
            <a:endParaRPr lang="ko-KR" altLang="en-US" b="1"/>
          </a:p>
          <a:p>
            <a:pPr lvl="1">
              <a:defRPr/>
            </a:pPr>
            <a:r>
              <a:rPr lang="ko-KR" altLang="en-US"/>
              <a:t>선택평문 공격</a:t>
            </a:r>
            <a:r>
              <a:rPr lang="en-US" altLang="ko-KR"/>
              <a:t>(CPA),</a:t>
            </a:r>
            <a:r>
              <a:rPr lang="ko-KR" altLang="en-US"/>
              <a:t> 선택암호문 공격</a:t>
            </a:r>
            <a:r>
              <a:rPr lang="en-US" altLang="ko-KR"/>
              <a:t>(CCA)</a:t>
            </a:r>
            <a:r>
              <a:rPr lang="ko-KR" altLang="en-US"/>
              <a:t> 등이 있음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대응 방안 </a:t>
            </a:r>
            <a:r>
              <a:rPr lang="en-US" altLang="ko-KR"/>
              <a:t>: </a:t>
            </a:r>
            <a:r>
              <a:rPr lang="ko-KR" altLang="en-US"/>
              <a:t>이론적 안전성을 고려하여 암호를 설계</a:t>
            </a:r>
            <a:endParaRPr lang="ko-KR" altLang="en-US"/>
          </a:p>
          <a:p>
            <a:pPr lvl="0">
              <a:defRPr/>
            </a:pPr>
            <a:endParaRPr lang="en-US" altLang="ko-KR" sz="2400"/>
          </a:p>
          <a:p>
            <a:pPr marL="0" lvl="0" indent="0">
              <a:buNone/>
              <a:defRPr/>
            </a:pPr>
            <a:endParaRPr lang="ko-KR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암호에 대한 공격자의 능력에 따른 모델 분류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322" b="1"/>
              <a:t>그레이박스 공격 </a:t>
            </a:r>
            <a:endParaRPr lang="ko-KR" altLang="en-US" sz="2322" b="1"/>
          </a:p>
          <a:p>
            <a:pPr marL="0" lvl="0" indent="0">
              <a:buNone/>
              <a:defRPr/>
            </a:pPr>
            <a:endParaRPr lang="ko-KR" altLang="en-US" sz="2100"/>
          </a:p>
          <a:p>
            <a:pPr lvl="1">
              <a:defRPr/>
            </a:pPr>
            <a:r>
              <a:rPr lang="ko-KR" altLang="en-US" sz="2100"/>
              <a:t>공격자가 </a:t>
            </a:r>
            <a:r>
              <a:rPr lang="ko-KR" altLang="en-US" sz="2100" b="1"/>
              <a:t>블록박스 모델에서 획득할 수 있는 정보</a:t>
            </a:r>
            <a:r>
              <a:rPr lang="en-US" altLang="ko-KR" sz="2100"/>
              <a:t>+</a:t>
            </a:r>
            <a:r>
              <a:rPr lang="ko-KR" altLang="en-US" sz="2100" b="1"/>
              <a:t>부채널 정보</a:t>
            </a:r>
            <a:r>
              <a:rPr lang="ko-KR" altLang="en-US" sz="2100"/>
              <a:t> 추가적으로 접근 가능</a:t>
            </a:r>
            <a:endParaRPr lang="ko-KR" altLang="en-US" sz="2100"/>
          </a:p>
          <a:p>
            <a:pPr lvl="1">
              <a:defRPr/>
            </a:pPr>
            <a:endParaRPr lang="ko-KR" altLang="en-US" sz="2100"/>
          </a:p>
          <a:p>
            <a:pPr lvl="1">
              <a:defRPr/>
            </a:pPr>
            <a:r>
              <a:rPr lang="ko-KR" altLang="en-US" sz="2100" b="1"/>
              <a:t>연산 시간</a:t>
            </a:r>
            <a:r>
              <a:rPr lang="en-US" altLang="ko-KR" sz="2100" b="1"/>
              <a:t>,</a:t>
            </a:r>
            <a:r>
              <a:rPr lang="ko-KR" altLang="en-US" sz="2100" b="1"/>
              <a:t> 전력 소비량</a:t>
            </a:r>
            <a:r>
              <a:rPr lang="en-US" altLang="ko-KR" sz="2100" b="1"/>
              <a:t>,</a:t>
            </a:r>
            <a:r>
              <a:rPr lang="ko-KR" altLang="en-US" sz="2100" b="1"/>
              <a:t> 자기장</a:t>
            </a:r>
            <a:r>
              <a:rPr lang="ko-KR" altLang="en-US" sz="2100"/>
              <a:t> 등을 추가적으로 확인 가능</a:t>
            </a:r>
            <a:endParaRPr lang="ko-KR" altLang="en-US" sz="2100"/>
          </a:p>
          <a:p>
            <a:pPr lvl="1">
              <a:defRPr/>
            </a:pPr>
            <a:endParaRPr lang="ko-KR" altLang="en-US" sz="2100"/>
          </a:p>
          <a:p>
            <a:pPr lvl="1">
              <a:defRPr/>
            </a:pPr>
            <a:r>
              <a:rPr lang="ko-KR" altLang="en-US" sz="2100"/>
              <a:t>공격자는 암호 연산 수행에 대한 부가 정보를 활용하여 공격</a:t>
            </a:r>
            <a:endParaRPr lang="ko-KR" altLang="en-US" sz="2100"/>
          </a:p>
          <a:p>
            <a:pPr lvl="1">
              <a:defRPr/>
            </a:pPr>
            <a:endParaRPr lang="ko-KR" altLang="en-US" sz="2100"/>
          </a:p>
          <a:p>
            <a:pPr lvl="1">
              <a:defRPr/>
            </a:pPr>
            <a:r>
              <a:rPr lang="ko-KR" altLang="en-US" sz="2100"/>
              <a:t>대응 방법 </a:t>
            </a:r>
            <a:r>
              <a:rPr lang="en-US" altLang="ko-KR" sz="2100"/>
              <a:t>:</a:t>
            </a:r>
            <a:r>
              <a:rPr lang="ko-KR" altLang="en-US" sz="2100"/>
              <a:t> 내부 연산 구조를 랜덤화</a:t>
            </a:r>
            <a:endParaRPr lang="ko-KR" altLang="en-US" sz="2100"/>
          </a:p>
          <a:p>
            <a:pPr lvl="2">
              <a:defRPr/>
            </a:pPr>
            <a:endParaRPr lang="ko-KR" altLang="en-US" sz="1800"/>
          </a:p>
          <a:p>
            <a:pPr lvl="2">
              <a:defRPr/>
            </a:pPr>
            <a:r>
              <a:rPr lang="ko-KR" altLang="en-US" sz="1800"/>
              <a:t> 마스킹 및 하이딩 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r>
              <a:rPr lang="en-US" altLang="ko-KR" sz="1800"/>
              <a:t>N</a:t>
            </a:r>
            <a:r>
              <a:rPr lang="ko-KR" altLang="en-US" sz="1800"/>
              <a:t>차 부채널 안전성</a:t>
            </a:r>
            <a:endParaRPr lang="ko-KR" altLang="en-US" sz="1800"/>
          </a:p>
          <a:p>
            <a:pPr lvl="2">
              <a:defRPr/>
            </a:pPr>
            <a:endParaRPr lang="ko-KR" altLang="en-US" sz="1800"/>
          </a:p>
          <a:p>
            <a:pPr lvl="4">
              <a:defRPr/>
            </a:pPr>
            <a:r>
              <a:rPr lang="ko-KR" altLang="en-US" sz="1600"/>
              <a:t>마스킹 및 하이딩</a:t>
            </a:r>
            <a:r>
              <a:rPr lang="en-US" altLang="ko-KR" sz="1600"/>
              <a:t>?</a:t>
            </a:r>
            <a:r>
              <a:rPr lang="ko-KR" altLang="en-US" sz="1600"/>
              <a:t> 연산 중간 처리값을 랜덤화 </a:t>
            </a:r>
            <a:r>
              <a:rPr lang="en-US" altLang="ko-KR" sz="1600"/>
              <a:t>,</a:t>
            </a:r>
            <a:r>
              <a:rPr lang="ko-KR" altLang="en-US" sz="1600"/>
              <a:t> 연산시 소모 전력량을 랜덤화</a:t>
            </a:r>
            <a:endParaRPr lang="ko-KR" altLang="en-US" sz="1600"/>
          </a:p>
          <a:p>
            <a:pPr lvl="1">
              <a:defRPr/>
            </a:pPr>
            <a:endParaRPr lang="ko-KR" altLang="en-US" sz="2100"/>
          </a:p>
          <a:p>
            <a:pPr marL="0" lvl="0" indent="0">
              <a:buNone/>
              <a:defRPr/>
            </a:pPr>
            <a:endParaRPr lang="ko-KR" altLang="en-US" sz="2100"/>
          </a:p>
          <a:p>
            <a:pPr lvl="0">
              <a:defRPr/>
            </a:pPr>
            <a:endParaRPr lang="ko-KR" altLang="en-US" sz="2322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암호에 대한 공격자의 능력에 따른 모델 분류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sz="2100"/>
              <a:t>	 </a:t>
            </a:r>
            <a:endParaRPr lang="ko-KR" altLang="en-US" sz="2100"/>
          </a:p>
          <a:p>
            <a:pPr lvl="0">
              <a:defRPr/>
            </a:pPr>
            <a:r>
              <a:rPr lang="ko-KR" altLang="en-US" sz="2600" b="1"/>
              <a:t>화이트박스 공격</a:t>
            </a:r>
            <a:endParaRPr lang="ko-KR" altLang="en-US" sz="2600" b="1"/>
          </a:p>
          <a:p>
            <a:pPr marL="0" lvl="0" indent="0">
              <a:buNone/>
              <a:defRPr/>
            </a:pPr>
            <a:endParaRPr lang="ko-KR" altLang="en-US" sz="2600"/>
          </a:p>
          <a:p>
            <a:pPr lvl="1">
              <a:defRPr/>
            </a:pPr>
            <a:r>
              <a:rPr lang="ko-KR" altLang="en-US" sz="2600"/>
              <a:t>공격자에게 </a:t>
            </a:r>
            <a:r>
              <a:rPr lang="ko-KR" altLang="en-US" sz="2600" b="1"/>
              <a:t>가장 많은 능력을 부여</a:t>
            </a:r>
            <a:r>
              <a:rPr lang="ko-KR" altLang="en-US" sz="2600"/>
              <a:t>하는 모델</a:t>
            </a:r>
            <a:endParaRPr lang="ko-KR" altLang="en-US" sz="2600"/>
          </a:p>
          <a:p>
            <a:pPr lvl="1">
              <a:defRPr/>
            </a:pPr>
            <a:endParaRPr lang="en-US" altLang="ko-KR" sz="2600"/>
          </a:p>
          <a:p>
            <a:pPr lvl="1">
              <a:defRPr/>
            </a:pPr>
            <a:r>
              <a:rPr lang="en-US" altLang="ko-KR" sz="2600"/>
              <a:t>SW</a:t>
            </a:r>
            <a:r>
              <a:rPr lang="ko-KR" altLang="en-US" sz="2600"/>
              <a:t> 실행시 연산이 이루어지는 장비의 </a:t>
            </a:r>
            <a:r>
              <a:rPr lang="ko-KR" altLang="en-US" sz="2600" b="1"/>
              <a:t>모든 계산 과정 관찰 </a:t>
            </a:r>
            <a:r>
              <a:rPr lang="en-US" altLang="ko-KR" sz="2600" b="1"/>
              <a:t>&amp;</a:t>
            </a:r>
            <a:r>
              <a:rPr lang="ko-KR" altLang="en-US" sz="2600" b="1"/>
              <a:t> 메모리에 </a:t>
            </a:r>
            <a:endParaRPr lang="ko-KR" altLang="en-US" sz="2600" b="1"/>
          </a:p>
          <a:p>
            <a:pPr lvl="1">
              <a:defRPr/>
            </a:pPr>
            <a:endParaRPr lang="ko-KR" altLang="en-US" sz="2600" b="1"/>
          </a:p>
          <a:p>
            <a:pPr marL="457200" lvl="1" indent="0">
              <a:buNone/>
              <a:defRPr/>
            </a:pPr>
            <a:r>
              <a:rPr lang="ko-KR" altLang="en-US" sz="2600" b="1"/>
              <a:t>  대한 접근과 변경 허용</a:t>
            </a:r>
            <a:r>
              <a:rPr lang="ko-KR" altLang="en-US" sz="2600"/>
              <a:t> 추가적으로 확인 가능</a:t>
            </a:r>
            <a:endParaRPr lang="ko-KR" alt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CPA(</a:t>
            </a:r>
            <a:r>
              <a:rPr lang="ko-KR" altLang="en-US"/>
              <a:t>선택평문 공격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  <a:defRPr/>
            </a:pPr>
            <a:endParaRPr lang="ko-KR" altLang="en-US" sz="2900"/>
          </a:p>
          <a:p>
            <a:pPr lvl="0">
              <a:defRPr/>
            </a:pPr>
            <a:r>
              <a:rPr lang="ko-KR" altLang="en-US" sz="2200"/>
              <a:t>평문을 선택하면 대응하는 암호문을 얻을 수 있는 상황에서의 공격</a:t>
            </a:r>
            <a:endParaRPr lang="ko-KR" altLang="en-US" sz="2200"/>
          </a:p>
          <a:p>
            <a:pPr lvl="0">
              <a:defRPr/>
            </a:pPr>
            <a:endParaRPr lang="ko-KR" altLang="en-US" sz="2200"/>
          </a:p>
          <a:p>
            <a:pPr lvl="0">
              <a:defRPr/>
            </a:pPr>
            <a:r>
              <a:rPr lang="ko-KR" altLang="en-US" sz="2200"/>
              <a:t>공격자가 한꺼번에 선택한 평문들에 대한 암호문이 주어진다는 가정 하에 복호화 키를 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ko-KR" altLang="en-US" sz="2200"/>
              <a:t>   찾는 공격</a:t>
            </a: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  <a:p>
            <a:pPr lvl="0">
              <a:defRPr/>
            </a:pPr>
            <a:r>
              <a:rPr lang="ko-KR" altLang="en-US" sz="2200"/>
              <a:t>종류</a:t>
            </a:r>
            <a:r>
              <a:rPr lang="en-US" altLang="ko-KR" sz="2200"/>
              <a:t>?</a:t>
            </a:r>
            <a:r>
              <a:rPr lang="ko-KR" altLang="en-US" sz="2200"/>
              <a:t> 적응적 선택 평문 공격</a:t>
            </a:r>
            <a:r>
              <a:rPr lang="en-US" altLang="ko-KR" sz="2200"/>
              <a:t>,</a:t>
            </a:r>
            <a:r>
              <a:rPr lang="ko-KR" altLang="en-US" sz="2200"/>
              <a:t> 차분 공격</a:t>
            </a:r>
            <a:endParaRPr lang="ko-KR" altLang="en-US" sz="2200"/>
          </a:p>
          <a:p>
            <a:pPr lvl="0">
              <a:defRPr/>
            </a:pPr>
            <a:endParaRPr lang="ko-KR" altLang="en-US" sz="2200"/>
          </a:p>
          <a:p>
            <a:pPr lvl="1">
              <a:defRPr/>
            </a:pPr>
            <a:r>
              <a:rPr lang="ko-KR" altLang="en-US" sz="2000"/>
              <a:t>적응적 선택 평문 공격 </a:t>
            </a:r>
            <a:endParaRPr lang="ko-KR" altLang="en-US" sz="2200"/>
          </a:p>
          <a:p>
            <a:pPr lvl="2">
              <a:defRPr/>
            </a:pPr>
            <a:r>
              <a:rPr lang="ko-KR" altLang="en-US" sz="1800"/>
              <a:t>공격자는 공격하면서 원하는 평문과 암호문 쌍을 계속 얻을 수 있음</a:t>
            </a:r>
            <a:r>
              <a:rPr lang="en-US" altLang="ko-KR" sz="1800"/>
              <a:t>.</a:t>
            </a:r>
            <a:endParaRPr lang="en-US" altLang="ko-KR" sz="1800"/>
          </a:p>
          <a:p>
            <a:pPr lvl="2">
              <a:defRPr/>
            </a:pPr>
            <a:r>
              <a:rPr lang="ko-KR" altLang="en-US" sz="1800"/>
              <a:t>공격자의 능력이 크다</a:t>
            </a: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  <a:p>
            <a:pPr lvl="1">
              <a:defRPr/>
            </a:pPr>
            <a:r>
              <a:rPr lang="ko-KR" altLang="en-US" sz="2000"/>
              <a:t>차분 공격</a:t>
            </a:r>
            <a:endParaRPr lang="ko-KR" altLang="en-US" sz="2200"/>
          </a:p>
          <a:p>
            <a:pPr lvl="2">
              <a:defRPr/>
            </a:pPr>
            <a:r>
              <a:rPr lang="ko-KR" altLang="en-US" sz="1800"/>
              <a:t>치환이 약하게 설계되었을 경우</a:t>
            </a:r>
            <a:r>
              <a:rPr lang="en-US" altLang="ko-KR" sz="1800"/>
              <a:t>,</a:t>
            </a:r>
            <a:r>
              <a:rPr lang="ko-KR" altLang="en-US" sz="1800"/>
              <a:t> 키의</a:t>
            </a:r>
            <a:r>
              <a:rPr lang="en-US" altLang="ko-KR" sz="1800"/>
              <a:t> XOR</a:t>
            </a:r>
            <a:r>
              <a:rPr lang="ko-KR" altLang="en-US" sz="1800"/>
              <a:t> 여부와 관계없이 차분은 유지된다는 성질 이용</a:t>
            </a:r>
            <a:endParaRPr lang="ko-KR" altLang="en-US" sz="1800"/>
          </a:p>
          <a:p>
            <a:pPr marL="1614360" lvl="3" indent="-242760">
              <a:buFont typeface="Wingdings"/>
              <a:buChar char="ü"/>
              <a:defRPr/>
            </a:pPr>
            <a:r>
              <a:rPr lang="ko-KR" altLang="en-US" sz="1600"/>
              <a:t>키를 전수조사보다 효과적으로 유추 가능</a:t>
            </a:r>
            <a:endParaRPr lang="ko-KR" altLang="en-US" sz="1600"/>
          </a:p>
        </p:txBody>
      </p:sp>
      <p:sp>
        <p:nvSpPr>
          <p:cNvPr id="5" name=""/>
          <p:cNvSpPr txBox="1"/>
          <p:nvPr/>
        </p:nvSpPr>
        <p:spPr>
          <a:xfrm>
            <a:off x="3132666" y="6455833"/>
            <a:ext cx="7831667" cy="219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http://wiki.hash.kr/index.php/%EC%84%A0%ED%83%9D%ED%8F%89%EB%AC%B8%EA%B3%B5%EA%B2%A9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CCA(</a:t>
            </a:r>
            <a:r>
              <a:rPr lang="ko-KR" altLang="en-US"/>
              <a:t>선택암호문 공격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endParaRPr lang="ko-KR" altLang="en-US"/>
          </a:p>
          <a:p>
            <a:pPr marL="228600" lvl="0" indent="-228600">
              <a:defRPr/>
            </a:pPr>
            <a:r>
              <a:rPr lang="ko-KR" altLang="en-US" sz="2100"/>
              <a:t>임의로 선택된 암호문과 일치하는 평문으로부터 암호키를 알아내기 위해 시도하는 공격</a:t>
            </a:r>
            <a:endParaRPr lang="ko-KR" altLang="en-US" sz="2100"/>
          </a:p>
          <a:p>
            <a:pPr marL="228600" lvl="0" indent="-228600">
              <a:defRPr/>
            </a:pPr>
            <a:endParaRPr lang="ko-KR" altLang="en-US" sz="2100"/>
          </a:p>
          <a:p>
            <a:pPr marL="228600" lvl="0" indent="-228600">
              <a:defRPr/>
            </a:pPr>
            <a:r>
              <a:rPr lang="ko-KR" altLang="en-US" sz="2100"/>
              <a:t>공개키 암호 방식에서 응용됨</a:t>
            </a:r>
            <a:r>
              <a:rPr lang="en-US" altLang="ko-KR" sz="2100"/>
              <a:t>.</a:t>
            </a:r>
            <a:endParaRPr lang="en-US" altLang="ko-KR" sz="2100"/>
          </a:p>
          <a:p>
            <a:pPr marL="228600" lvl="0" indent="-228600">
              <a:defRPr/>
            </a:pPr>
            <a:endParaRPr lang="en-US" altLang="ko-KR" sz="2100"/>
          </a:p>
          <a:p>
            <a:pPr marL="228600" lvl="0" indent="-228600">
              <a:defRPr/>
            </a:pPr>
            <a:r>
              <a:rPr lang="ko-KR" altLang="en-US" sz="2100"/>
              <a:t>적응형과 미적응형으로 분류</a:t>
            </a:r>
            <a:endParaRPr lang="ko-KR" altLang="en-US" sz="2100"/>
          </a:p>
          <a:p>
            <a:pPr marL="228600" lvl="0" indent="-228600">
              <a:defRPr/>
            </a:pPr>
            <a:endParaRPr lang="ko-KR" altLang="en-US" sz="2100"/>
          </a:p>
          <a:p>
            <a:pPr marL="685800" lvl="1" indent="-228600">
              <a:defRPr/>
            </a:pPr>
            <a:r>
              <a:rPr lang="ko-KR" altLang="en-US" sz="2100"/>
              <a:t>적응형</a:t>
            </a:r>
            <a:endParaRPr lang="ko-KR" altLang="en-US" sz="2100"/>
          </a:p>
          <a:p>
            <a:pPr marL="1143000" lvl="2" indent="-228600">
              <a:defRPr/>
            </a:pPr>
            <a:r>
              <a:rPr lang="ko-KR" altLang="en-US" sz="2100"/>
              <a:t> 공격자는 이전 암호 해독의 결과를 사용</a:t>
            </a:r>
            <a:r>
              <a:rPr lang="en-US" altLang="ko-KR" sz="2100"/>
              <a:t>,</a:t>
            </a:r>
            <a:r>
              <a:rPr lang="ko-KR" altLang="en-US" sz="2100"/>
              <a:t> </a:t>
            </a:r>
            <a:endParaRPr lang="ko-KR" altLang="en-US" sz="2100"/>
          </a:p>
          <a:p>
            <a:pPr marL="1143000" lvl="2" indent="-228600">
              <a:defRPr/>
            </a:pPr>
            <a:r>
              <a:rPr lang="ko-KR" altLang="en-US" sz="2100"/>
              <a:t>암호문을 선택할 수 있는 정보 제공</a:t>
            </a:r>
            <a:endParaRPr lang="ko-KR" altLang="en-US" sz="2100"/>
          </a:p>
          <a:p>
            <a:pPr marL="1143000" lvl="2" indent="-228600">
              <a:defRPr/>
            </a:pPr>
            <a:endParaRPr lang="ko-KR" altLang="en-US" sz="2100"/>
          </a:p>
          <a:p>
            <a:pPr marL="685800" lvl="1" indent="-228600">
              <a:defRPr/>
            </a:pPr>
            <a:r>
              <a:rPr lang="ko-KR" altLang="en-US" sz="2100"/>
              <a:t>미적응형</a:t>
            </a:r>
            <a:endParaRPr lang="ko-KR" altLang="en-US" sz="2100"/>
          </a:p>
          <a:p>
            <a:pPr marL="1143000" lvl="2" indent="-228600">
              <a:defRPr/>
            </a:pPr>
            <a:r>
              <a:rPr lang="ko-KR" altLang="en-US" sz="2100"/>
              <a:t>공격자는 결과를 보지 않고 해독할 암호문 선택 가능</a:t>
            </a:r>
            <a:endParaRPr lang="ko-KR" altLang="en-US" sz="2100"/>
          </a:p>
          <a:p>
            <a:pPr marL="1143000" lvl="2" indent="-228600">
              <a:defRPr/>
            </a:pPr>
            <a:r>
              <a:rPr lang="ko-KR" altLang="en-US" sz="2100"/>
              <a:t>공격자는 평문을 본후</a:t>
            </a:r>
            <a:r>
              <a:rPr lang="en-US" altLang="ko-KR" sz="2100"/>
              <a:t>,</a:t>
            </a:r>
            <a:r>
              <a:rPr lang="ko-KR" altLang="en-US" sz="2100"/>
              <a:t> 추가 암호문 해독 불가 </a:t>
            </a:r>
            <a:r>
              <a:rPr lang="en-US" altLang="ko-KR" sz="2100"/>
              <a:t>:</a:t>
            </a:r>
            <a:endParaRPr lang="en-US" altLang="ko-KR" sz="2100"/>
          </a:p>
          <a:p>
            <a:pPr marL="1143000" lvl="2" indent="-228600">
              <a:defRPr/>
            </a:pPr>
            <a:endParaRPr lang="ko-KR" altLang="en-US" sz="2100"/>
          </a:p>
          <a:p>
            <a:pPr marL="1143000" lvl="2" indent="-228600">
              <a:defRPr/>
            </a:pPr>
            <a:endParaRPr lang="ko-KR" altLang="en-US" sz="2100"/>
          </a:p>
          <a:p>
            <a:pPr lvl="0">
              <a:defRPr/>
            </a:pPr>
            <a:endParaRPr lang="en-US" altLang="ko-KR" sz="2100"/>
          </a:p>
          <a:p>
            <a:pPr marL="0" lvl="0" indent="0">
              <a:buNone/>
              <a:defRPr/>
            </a:pPr>
            <a:endParaRPr lang="en-US" altLang="ko-KR" sz="2100"/>
          </a:p>
        </p:txBody>
      </p:sp>
      <p:sp>
        <p:nvSpPr>
          <p:cNvPr id="4" name=""/>
          <p:cNvSpPr txBox="1"/>
          <p:nvPr/>
        </p:nvSpPr>
        <p:spPr>
          <a:xfrm>
            <a:off x="3132666" y="6455833"/>
            <a:ext cx="7831667" cy="219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http://wiki.hash.kr/index.php/%EC%84%A0%ED%83%9D%EC%95%94%ED%98%B8%EB%AC%B8%EA%B3%B5%EA%B2%A9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554</ep:Words>
  <ep:PresentationFormat>와이드스크린</ep:PresentationFormat>
  <ep:Paragraphs>78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ep:HeadingPairs>
  <ep:TitlesOfParts>
    <vt:vector size="16" baseType="lpstr">
      <vt:lpstr>CryptoCraft 테마</vt:lpstr>
      <vt:lpstr>제목 테마</vt:lpstr>
      <vt:lpstr>Side Channel Attacks</vt:lpstr>
      <vt:lpstr>부채널 공격?</vt:lpstr>
      <vt:lpstr>부채널 공격?</vt:lpstr>
      <vt:lpstr>암호에 대한 공격자의 능력에 따른 모델 분류</vt:lpstr>
      <vt:lpstr>암호에 대한 공격자의 능력에 따른 모델 분류</vt:lpstr>
      <vt:lpstr>암호에 대한 공격자의 능력에 따른 모델 분류</vt:lpstr>
      <vt:lpstr>암호에 대한 공격자의 능력에 따른 모델 분류</vt:lpstr>
      <vt:lpstr>CPA(선택평문 공격)</vt:lpstr>
      <vt:lpstr>CCA(선택암호문 공격)</vt:lpstr>
      <vt:lpstr>부채널 공격 기법</vt:lpstr>
      <vt:lpstr>전력/전자파 분석 공격</vt:lpstr>
      <vt:lpstr>시간차 분석 부채널 공격</vt:lpstr>
      <vt:lpstr>타자 소리를 해킹하는 음향 부채널 공격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82107</cp:lastModifiedBy>
  <dcterms:modified xsi:type="dcterms:W3CDTF">2020-08-23T14:36:35.451</dcterms:modified>
  <cp:revision>241</cp:revision>
  <dc:title>PowerPoint 프레젠테이션</dc:title>
  <cp:version/>
</cp:coreProperties>
</file>