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 autoAdjust="0"/>
    <p:restoredTop sz="77991"/>
  </p:normalViewPr>
  <p:slideViewPr>
    <p:cSldViewPr snapToGrid="0">
      <p:cViewPr varScale="1">
        <p:scale>
          <a:sx n="90" d="100"/>
          <a:sy n="90" d="100"/>
        </p:scale>
        <p:origin x="176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9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2024. 6. 2.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2024. 6. 2.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89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C127F-4867-9624-82AE-7C53F729E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FD3536-D5D5-B3E2-4BF6-E0248ECDDE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CDDEEA-D54D-EEE4-A4C1-6F0AB6068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Ml-dsa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dilithium</a:t>
            </a:r>
            <a:r>
              <a:rPr kumimoji="1" lang="ko-KR" altLang="en-US" dirty="0"/>
              <a:t>을 기반으로 하는 표준 체계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Fiat </a:t>
            </a:r>
            <a:r>
              <a:rPr kumimoji="1" lang="en-US" altLang="ko-Kore-KR" dirty="0" err="1"/>
              <a:t>shamir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패러다임과 </a:t>
            </a:r>
            <a:r>
              <a:rPr kumimoji="1" lang="en-US" altLang="ko-KR" dirty="0" err="1"/>
              <a:t>ntt</a:t>
            </a:r>
            <a:r>
              <a:rPr kumimoji="1" lang="ko-KR" altLang="en-US" dirty="0"/>
              <a:t> 적용 가능한 환을 사용함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Nist</a:t>
            </a:r>
            <a:r>
              <a:rPr kumimoji="1" lang="ko-KR" altLang="en-US" dirty="0"/>
              <a:t>의 기본 승인 서명 방식이 될 것으로 보고 있음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작은 크기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빠른 키 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검증 등의 이유임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B4A05-53AA-3CF1-6570-1A0D00F20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4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ko-Kore-KR" altLang="en-US" dirty="0"/>
                  <a:t>비밀</a:t>
                </a:r>
                <a:r>
                  <a:rPr kumimoji="1" lang="ko-KR" altLang="en-US" dirty="0"/>
                  <a:t> 키 확장 후 매트릭스 </a:t>
                </a:r>
                <a:r>
                  <a:rPr kumimoji="1" lang="en-US" altLang="ko-KR" dirty="0"/>
                  <a:t>A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확장함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여기서 </a:t>
                </a:r>
                <a:r>
                  <a:rPr kumimoji="1" lang="en-US" altLang="ko-KR" dirty="0"/>
                  <a:t>A</a:t>
                </a:r>
                <a:r>
                  <a:rPr kumimoji="1" lang="ko-KR" altLang="en-US" dirty="0"/>
                  <a:t>는 서명 생성과 검증 과정에서 중요한 역할을 하는 격자 기반 매트릭스임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ko-KR" altLang="en-US" dirty="0" err="1"/>
                  <a:t>트랜스크립트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tr</a:t>
                </a:r>
                <a:r>
                  <a:rPr kumimoji="1" lang="ko-KR" altLang="en-US" dirty="0"/>
                  <a:t>과 메시지 </a:t>
                </a:r>
                <a:r>
                  <a:rPr kumimoji="1" lang="en-US" altLang="ko-KR" dirty="0"/>
                  <a:t>M</a:t>
                </a:r>
                <a:r>
                  <a:rPr kumimoji="1" lang="ko-KR" altLang="en-US" dirty="0"/>
                  <a:t>은 해시함수 </a:t>
                </a:r>
                <a:r>
                  <a:rPr kumimoji="1" lang="en-US" altLang="ko-KR" dirty="0"/>
                  <a:t>H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통해 </a:t>
                </a:r>
                <a:r>
                  <a:rPr kumimoji="1" lang="ko-KR" altLang="en-US" dirty="0" err="1"/>
                  <a:t>해싱되며</a:t>
                </a:r>
                <a:r>
                  <a:rPr kumimoji="1" lang="ko-KR" altLang="en-US" dirty="0"/>
                  <a:t> 해시 값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ko-Kore-KR" altLang="en-US" dirty="0"/>
                  <a:t>가</a:t>
                </a:r>
                <a:r>
                  <a:rPr kumimoji="1" lang="ko-KR" altLang="en-US" dirty="0"/>
                  <a:t> 나옴</a:t>
                </a:r>
                <a:r>
                  <a:rPr kumimoji="1"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dirty="0"/>
                  <a:t>이후 서명이 유효할 때까지 </a:t>
                </a:r>
                <a:r>
                  <a:rPr lang="en-US" altLang="ko-Kore-KR" b="1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Rejection Sampling</a:t>
                </a:r>
                <a:r>
                  <a:rPr kumimoji="1" lang="ko-Kore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을</a:t>
                </a:r>
                <a:r>
                  <a:rPr kumimoji="1"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 반복함</a:t>
                </a:r>
                <a:r>
                  <a:rPr kumimoji="1"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dirty="0"/>
                  <a:t>임의의 벡터 </a:t>
                </a:r>
                <a:r>
                  <a:rPr kumimoji="1" lang="en-US" altLang="ko-KR" dirty="0"/>
                  <a:t>y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생성하고 </a:t>
                </a:r>
                <a:r>
                  <a:rPr kumimoji="1" lang="en-US" altLang="ko-KR" dirty="0"/>
                  <a:t>Ay</a:t>
                </a:r>
                <a:r>
                  <a:rPr kumimoji="1" lang="ko-KR" altLang="en-US" dirty="0"/>
                  <a:t>의 상위비트와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해싱하여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챌린지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c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계산함</a:t>
                </a:r>
                <a:r>
                  <a:rPr kumimoji="1"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dirty="0" err="1"/>
                  <a:t>챌린지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c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기반으로 임의 벡터 </a:t>
                </a:r>
                <a:r>
                  <a:rPr kumimoji="1" lang="en-US" altLang="ko-KR" dirty="0"/>
                  <a:t>c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샘플링함</a:t>
                </a:r>
                <a:r>
                  <a:rPr kumimoji="1"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임의 벡터 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y</a:t>
                </a: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와 비밀키 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s1</a:t>
                </a: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을 사용하여 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z</a:t>
                </a:r>
                <a:r>
                  <a:rPr lang="ko-KR" altLang="en-US" b="0" i="0" u="none" strike="noStrike" dirty="0" err="1">
                    <a:solidFill>
                      <a:srgbClr val="0D0D0D"/>
                    </a:solidFill>
                    <a:effectLst/>
                    <a:latin typeface="ui-sans-serif"/>
                  </a:rPr>
                  <a:t>를</a:t>
                </a: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 계산하며 마지막으로 서명에 필요한 힌트벡터 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h</a:t>
                </a:r>
                <a:r>
                  <a:rPr lang="ko-KR" altLang="en-US" b="0" i="0" u="none" strike="noStrike" dirty="0" err="1">
                    <a:solidFill>
                      <a:srgbClr val="0D0D0D"/>
                    </a:solidFill>
                    <a:effectLst/>
                    <a:latin typeface="ui-sans-serif"/>
                  </a:rPr>
                  <a:t>를</a:t>
                </a: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 생성함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유효한 서명이 생성되면 서명을 </a:t>
                </a:r>
                <a:r>
                  <a:rPr lang="ko-KR" altLang="en-US" b="0" i="0" u="none" strike="noStrike" dirty="0" err="1">
                    <a:solidFill>
                      <a:srgbClr val="0D0D0D"/>
                    </a:solidFill>
                    <a:effectLst/>
                    <a:latin typeface="ui-sans-serif"/>
                  </a:rPr>
                  <a:t>패킹하는데</a:t>
                </a: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 이를 통해 서명은 전송 또는 저장을 위한 효율적인 형태로 변환함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.</a:t>
                </a:r>
                <a:endParaRPr lang="en-US" altLang="ko-Kore-KR" b="0" i="0" u="none" strike="noStrike" dirty="0">
                  <a:solidFill>
                    <a:srgbClr val="0D0D0D"/>
                  </a:solidFill>
                  <a:effectLst/>
                  <a:latin typeface="ui-sans-serif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ko-Kore-KR" altLang="en-US" dirty="0"/>
                  <a:t>비밀</a:t>
                </a:r>
                <a:r>
                  <a:rPr kumimoji="1" lang="ko-KR" altLang="en-US" dirty="0"/>
                  <a:t> 키 확장 후 매트릭스 </a:t>
                </a:r>
                <a:r>
                  <a:rPr kumimoji="1" lang="en-US" altLang="ko-KR" dirty="0"/>
                  <a:t>A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확장함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여기서 </a:t>
                </a:r>
                <a:r>
                  <a:rPr kumimoji="1" lang="en-US" altLang="ko-KR" dirty="0"/>
                  <a:t>A</a:t>
                </a:r>
                <a:r>
                  <a:rPr kumimoji="1" lang="ko-KR" altLang="en-US" dirty="0"/>
                  <a:t>는 서명 생성과 검증 과정에서 중요한 역할을 하는 격자 기반 매트릭스임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ko-KR" altLang="en-US" dirty="0" err="1"/>
                  <a:t>트랜스크립트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tr</a:t>
                </a:r>
                <a:r>
                  <a:rPr kumimoji="1" lang="ko-KR" altLang="en-US" dirty="0"/>
                  <a:t>과 메시지 </a:t>
                </a:r>
                <a:r>
                  <a:rPr kumimoji="1" lang="en-US" altLang="ko-KR" dirty="0"/>
                  <a:t>M</a:t>
                </a:r>
                <a:r>
                  <a:rPr kumimoji="1" lang="ko-KR" altLang="en-US" dirty="0"/>
                  <a:t>은 해시함수 </a:t>
                </a:r>
                <a:r>
                  <a:rPr kumimoji="1" lang="en-US" altLang="ko-KR" dirty="0"/>
                  <a:t>H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통해 </a:t>
                </a:r>
                <a:r>
                  <a:rPr kumimoji="1" lang="ko-KR" altLang="en-US" dirty="0" err="1"/>
                  <a:t>해싱되며</a:t>
                </a:r>
                <a:r>
                  <a:rPr kumimoji="1" lang="ko-KR" altLang="en-US" dirty="0"/>
                  <a:t> 해시 값 </a:t>
                </a:r>
                <a:r>
                  <a:rPr lang="en-US" altLang="ko-KR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𝝁</a:t>
                </a:r>
                <a:r>
                  <a:rPr kumimoji="1" lang="ko-Kore-KR" altLang="en-US" dirty="0"/>
                  <a:t>가</a:t>
                </a:r>
                <a:r>
                  <a:rPr kumimoji="1" lang="ko-KR" altLang="en-US" dirty="0"/>
                  <a:t> 나옴</a:t>
                </a:r>
                <a:r>
                  <a:rPr kumimoji="1"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dirty="0"/>
                  <a:t>이후 서명이 유효할 때까지 </a:t>
                </a:r>
                <a:r>
                  <a:rPr lang="en-US" altLang="ko-Kore-KR" b="1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Rejection Sampling</a:t>
                </a:r>
                <a:r>
                  <a:rPr kumimoji="1" lang="ko-Kore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을</a:t>
                </a:r>
                <a:r>
                  <a:rPr kumimoji="1"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 반복함</a:t>
                </a:r>
                <a:r>
                  <a:rPr kumimoji="1"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dirty="0"/>
                  <a:t>임의의 벡터 </a:t>
                </a:r>
                <a:r>
                  <a:rPr kumimoji="1" lang="en-US" altLang="ko-KR" dirty="0"/>
                  <a:t>y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생성하고 </a:t>
                </a:r>
                <a:r>
                  <a:rPr kumimoji="1" lang="en-US" altLang="ko-KR" dirty="0"/>
                  <a:t>Ay</a:t>
                </a:r>
                <a:r>
                  <a:rPr kumimoji="1" lang="ko-KR" altLang="en-US" dirty="0"/>
                  <a:t>의 상위비트와 </a:t>
                </a:r>
                <a:r>
                  <a:rPr lang="en-US" altLang="ko-KR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𝝁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해싱하여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챌린지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c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계산함</a:t>
                </a:r>
                <a:r>
                  <a:rPr kumimoji="1"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dirty="0" err="1"/>
                  <a:t>챌린지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c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기반으로 임의 벡터 </a:t>
                </a:r>
                <a:r>
                  <a:rPr kumimoji="1" lang="en-US" altLang="ko-KR" dirty="0"/>
                  <a:t>c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샘플링함</a:t>
                </a:r>
                <a:r>
                  <a:rPr kumimoji="1" lang="en-US" altLang="ko-KR" dirty="0"/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임의 벡터 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y</a:t>
                </a: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와 비밀키 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s1</a:t>
                </a: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을 사용하여 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z</a:t>
                </a:r>
                <a:r>
                  <a:rPr lang="ko-KR" altLang="en-US" b="0" i="0" u="none" strike="noStrike" dirty="0" err="1">
                    <a:solidFill>
                      <a:srgbClr val="0D0D0D"/>
                    </a:solidFill>
                    <a:effectLst/>
                    <a:latin typeface="ui-sans-serif"/>
                  </a:rPr>
                  <a:t>를</a:t>
                </a: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 계산하며 마지막으로 서명에 필요한 힌트벡터 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h</a:t>
                </a:r>
                <a:r>
                  <a:rPr lang="ko-KR" altLang="en-US" b="0" i="0" u="none" strike="noStrike" dirty="0" err="1">
                    <a:solidFill>
                      <a:srgbClr val="0D0D0D"/>
                    </a:solidFill>
                    <a:effectLst/>
                    <a:latin typeface="ui-sans-serif"/>
                  </a:rPr>
                  <a:t>를</a:t>
                </a: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 생성함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유효한 서명이 생성되면 서명을 </a:t>
                </a:r>
                <a:r>
                  <a:rPr lang="ko-KR" altLang="en-US" b="0" i="0" u="none" strike="noStrike" dirty="0" err="1">
                    <a:solidFill>
                      <a:srgbClr val="0D0D0D"/>
                    </a:solidFill>
                    <a:effectLst/>
                    <a:latin typeface="ui-sans-serif"/>
                  </a:rPr>
                  <a:t>패킹하는데</a:t>
                </a:r>
                <a:r>
                  <a:rPr lang="ko-KR" altLang="en-US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 이를 통해 서명은 전송 또는 저장을 위한 효율적인 형태로 변환함</a:t>
                </a:r>
                <a:r>
                  <a:rPr lang="en-US" altLang="ko-KR" b="0" i="0" u="none" strike="noStrike" dirty="0">
                    <a:solidFill>
                      <a:srgbClr val="0D0D0D"/>
                    </a:solidFill>
                    <a:effectLst/>
                    <a:latin typeface="ui-sans-serif"/>
                  </a:rPr>
                  <a:t>.</a:t>
                </a:r>
                <a:endParaRPr lang="en-US" altLang="ko-Kore-KR" b="0" i="0" u="none" strike="noStrike" dirty="0">
                  <a:solidFill>
                    <a:srgbClr val="0D0D0D"/>
                  </a:solidFill>
                  <a:effectLst/>
                  <a:latin typeface="ui-sans-serif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53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Tr</a:t>
            </a:r>
            <a:r>
              <a:rPr kumimoji="1" lang="ko-KR" altLang="en-US" dirty="0"/>
              <a:t>과 </a:t>
            </a:r>
            <a:r>
              <a:rPr kumimoji="1" lang="ko-KR" altLang="en-US" dirty="0" err="1"/>
              <a:t>챌린지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의 길이를 늘리면 충돌 공격과 같은 특정 공격에 대한 저항력이 높아짐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Hedged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ko-KR" altLang="en-US" dirty="0" err="1"/>
              <a:t>비결정론적</a:t>
            </a:r>
            <a:r>
              <a:rPr kumimoji="1" lang="ko-KR" altLang="en-US" dirty="0"/>
              <a:t> 요소를 추가하여 서명 과정의 예측 가능성을 줄이고 보안성을 높임</a:t>
            </a:r>
            <a:r>
              <a:rPr kumimoji="1" lang="en-US" altLang="ko-Kore-KR" dirty="0"/>
              <a:t>.</a:t>
            </a:r>
          </a:p>
          <a:p>
            <a:r>
              <a:rPr kumimoji="1" lang="en-US" altLang="ko-KR" dirty="0"/>
              <a:t>C</a:t>
            </a:r>
            <a:r>
              <a:rPr kumimoji="1" lang="ko-Kore-KR" altLang="en-US" dirty="0"/>
              <a:t> 전체를</a:t>
            </a:r>
            <a:r>
              <a:rPr kumimoji="1" lang="ko-KR" altLang="en-US" dirty="0"/>
              <a:t> 사용하면 정보 손실 없이 더 많은 데이터를 사용할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알고리즘의 완전성을 높이는데 도움이 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Shake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처음부터 사용하면 동일한 비트가 반복적으로 사용되는 것을 방지할 수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안전성을 높이며 비트 재사용으로 인한 취약점을 줄임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서명의 강한 위조 불가능성을 보장하기 위해 </a:t>
            </a:r>
            <a:r>
              <a:rPr kumimoji="1" lang="en-US" altLang="ko-KR" dirty="0" err="1"/>
              <a:t>hintbitunpack</a:t>
            </a:r>
            <a:r>
              <a:rPr kumimoji="1" lang="ko-KR" altLang="en-US" dirty="0"/>
              <a:t> 과정에서 모든 검사가 올바르게 수행되어야 함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98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표준의</a:t>
            </a:r>
            <a:r>
              <a:rPr kumimoji="1" lang="ko-KR" altLang="en-US" dirty="0"/>
              <a:t> 실질적인 사용과 적응을 용이하기 위해 변경 예정 사항들이 존재함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Shake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다양한 환경에서 유연하게 사용할 수 있어 사용함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해시 함수의 바이트 문자열을 처리하면 입출력 처리가 </a:t>
            </a:r>
            <a:r>
              <a:rPr kumimoji="1" lang="ko-KR" altLang="en-US" dirty="0" err="1"/>
              <a:t>명확해져</a:t>
            </a:r>
            <a:r>
              <a:rPr kumimoji="1" lang="ko-KR" altLang="en-US" dirty="0"/>
              <a:t> 구현의 일관성을 보장함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검증 과정에서 </a:t>
            </a:r>
            <a:r>
              <a:rPr kumimoji="1" lang="en-US" altLang="ko-KR" dirty="0"/>
              <a:t>hint</a:t>
            </a:r>
            <a:r>
              <a:rPr kumimoji="1" lang="ko-KR" altLang="en-US" dirty="0"/>
              <a:t>의 검사 과정이 불필요하다고 생각하여 제거함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통해 코드가 간소화되며 성능 최적화가 가능함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테스트 과정에서 유연성을 제공하며 다양한 시나리오를 검증할 수 있게 </a:t>
            </a:r>
            <a:r>
              <a:rPr kumimoji="1" lang="en-US" altLang="ko-KR" dirty="0" err="1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제공함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74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Xof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drbg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rng</a:t>
            </a:r>
            <a:r>
              <a:rPr kumimoji="1" lang="ko-KR" altLang="en-US" dirty="0"/>
              <a:t>로 교체하자는 의견이 있으나 교체하였을 때의 큰 이점이 </a:t>
            </a:r>
            <a:r>
              <a:rPr kumimoji="1" lang="ko-KR" altLang="en-US" dirty="0" err="1"/>
              <a:t>없어보이며</a:t>
            </a:r>
            <a:r>
              <a:rPr kumimoji="1" lang="ko-KR" altLang="en-US" dirty="0"/>
              <a:t> 보안성과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일관성을 </a:t>
            </a:r>
            <a:r>
              <a:rPr kumimoji="1" lang="ko-KR" altLang="en-US" dirty="0" err="1"/>
              <a:t>대체할수</a:t>
            </a:r>
            <a:r>
              <a:rPr kumimoji="1" lang="ko-KR" altLang="en-US" dirty="0"/>
              <a:t> 없기에 교체하지 않기로 결정함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Shake</a:t>
            </a:r>
            <a:r>
              <a:rPr kumimoji="1" lang="ko-KR" altLang="en-US" dirty="0"/>
              <a:t> 대신 </a:t>
            </a:r>
            <a:r>
              <a:rPr kumimoji="1" lang="en-US" altLang="ko-KR" dirty="0"/>
              <a:t>sha2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사용하자는 의견이 있으나 </a:t>
            </a:r>
            <a:r>
              <a:rPr kumimoji="1" lang="en-US" altLang="ko-KR" dirty="0"/>
              <a:t>shake</a:t>
            </a:r>
            <a:r>
              <a:rPr kumimoji="1" lang="ko-KR" altLang="en-US" dirty="0"/>
              <a:t>가 다양한 방면에서 유연하게 사용이 가능하여 교체하지 않기로 결정함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키 생성 시 랜덤 </a:t>
            </a:r>
            <a:r>
              <a:rPr kumimoji="1" lang="ko-KR" altLang="en-US" dirty="0" err="1"/>
              <a:t>시드</a:t>
            </a:r>
            <a:r>
              <a:rPr kumimoji="1" lang="ko-KR" altLang="en-US" dirty="0"/>
              <a:t> 크기를 </a:t>
            </a:r>
            <a:r>
              <a:rPr kumimoji="1" lang="en-US" altLang="ko-KR" dirty="0"/>
              <a:t>32</a:t>
            </a:r>
            <a:r>
              <a:rPr kumimoji="1" lang="ko-KR" altLang="en-US" dirty="0"/>
              <a:t>바이트 이상으로 증가하자는 의견이 있으나 단순 크기를 증가시키는 것은 보안적 이점을 제공하지 않는다고 생각하여 바꾸지 않기로 결정함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49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95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D7887-3DFD-A286-B9F9-2DB3D0B17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99A2A0-4E02-E407-606A-C58A507434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A238D6-A58B-4BE5-EFA4-2E92B8350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Sphincs</a:t>
            </a:r>
            <a:r>
              <a:rPr kumimoji="1" lang="en-US" altLang="ko-Kore-KR" dirty="0"/>
              <a:t>+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기반으로 하는 표준 </a:t>
            </a:r>
            <a:r>
              <a:rPr kumimoji="1" lang="en-US" altLang="ko-KR" dirty="0" err="1"/>
              <a:t>slh-dsa</a:t>
            </a:r>
            <a:r>
              <a:rPr kumimoji="1" lang="ko-KR" altLang="en-US" dirty="0"/>
              <a:t>가 있음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최대 </a:t>
            </a:r>
            <a:r>
              <a:rPr kumimoji="1" lang="en-US" altLang="ko-KR" dirty="0"/>
              <a:t>2^64</a:t>
            </a:r>
            <a:r>
              <a:rPr kumimoji="1" lang="ko-KR" altLang="en-US" dirty="0"/>
              <a:t>개의 서명을 생성할 수 있으며 서명 크기가 매우 큼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이에 따라 서명 속도가 되게 느리다는 단점이 있으나 검증은 빠름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94F65-20D0-A698-DD9D-8A560795E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0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Slh-dsa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개의 파라미터를 가지고 있음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파라미터의 수가 너무 많아 일부를 제거하자는 의견이 있었으나 명확한 합의가 없어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개를 유지하기로 결정함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빠른</a:t>
            </a:r>
            <a:r>
              <a:rPr kumimoji="1" lang="ko-KR" altLang="en-US" dirty="0"/>
              <a:t> 서명을 위해 작은 크기의 파라미터를 추가하자는 의견이 있으나 아직 결정된 것은 </a:t>
            </a:r>
            <a:r>
              <a:rPr kumimoji="1" lang="ko-KR" altLang="en-US" dirty="0" err="1"/>
              <a:t>없어보임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Sha256,sha512</a:t>
            </a:r>
            <a:r>
              <a:rPr kumimoji="1" lang="ko-KR" altLang="en-US" dirty="0"/>
              <a:t> 조합 대신 </a:t>
            </a:r>
            <a:r>
              <a:rPr kumimoji="1" lang="en-US" altLang="ko-KR" dirty="0"/>
              <a:t>sha512</a:t>
            </a:r>
            <a:r>
              <a:rPr kumimoji="1" lang="ko-KR" altLang="en-US" dirty="0"/>
              <a:t>만 사용하기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shake256 </a:t>
            </a:r>
            <a:r>
              <a:rPr kumimoji="1" lang="ko-KR" altLang="en-US" dirty="0"/>
              <a:t>대신 </a:t>
            </a:r>
            <a:r>
              <a:rPr kumimoji="1" lang="en-US" altLang="ko-KR" dirty="0"/>
              <a:t>turboshake256</a:t>
            </a:r>
            <a:r>
              <a:rPr kumimoji="1" lang="ko-KR" altLang="en-US" dirty="0"/>
              <a:t> 사용하기 등의 제안이 있었으나 변경 계획은 없음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36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Pre hash </a:t>
            </a:r>
            <a:r>
              <a:rPr kumimoji="1" lang="ko-KR" altLang="en-US" dirty="0"/>
              <a:t>사용시 효율성 및 안전성 관련한 장점이 있어 사용하기로 결정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 err="1"/>
              <a:t>Oid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정의할 때 </a:t>
            </a:r>
            <a:r>
              <a:rPr kumimoji="1" lang="en-US" altLang="ko-KR" dirty="0"/>
              <a:t>pre hash </a:t>
            </a:r>
            <a:r>
              <a:rPr kumimoji="1" lang="ko-KR" altLang="en-US" dirty="0"/>
              <a:t>옵션 수를 제한하는데 </a:t>
            </a:r>
            <a:r>
              <a:rPr kumimoji="1" lang="en-US" altLang="ko-KR" dirty="0"/>
              <a:t>sha512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sha256</a:t>
            </a:r>
            <a:r>
              <a:rPr kumimoji="1" lang="ko-KR" altLang="en-US" dirty="0"/>
              <a:t>보다 좋은 성능을 보여줘서</a:t>
            </a:r>
            <a:r>
              <a:rPr kumimoji="1" lang="en-US" altLang="ko-KR" dirty="0"/>
              <a:t> sha2-128{</a:t>
            </a:r>
            <a:r>
              <a:rPr kumimoji="1" lang="en-US" altLang="ko-KR" dirty="0" err="1"/>
              <a:t>s,f</a:t>
            </a:r>
            <a:r>
              <a:rPr kumimoji="1" lang="en-US" altLang="ko-KR" dirty="0"/>
              <a:t>}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sha512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55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PRE-HASH</a:t>
            </a:r>
            <a:r>
              <a:rPr kumimoji="1" lang="ko-KR" altLang="en-US" dirty="0"/>
              <a:t> 시 해시 함수를 통해 메시지를 </a:t>
            </a:r>
            <a:r>
              <a:rPr kumimoji="1" lang="ko-KR" altLang="en-US" dirty="0" err="1"/>
              <a:t>해싱한</a:t>
            </a:r>
            <a:r>
              <a:rPr kumimoji="1" lang="ko-KR" altLang="en-US" dirty="0"/>
              <a:t>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암호 모듈 내부에 있는 서명 함수를 통해 서명 진행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1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53BC7-81B1-F065-713D-C266EB8CD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39E2A3-8687-6A74-6852-1CF329896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1A03AD-C948-C493-FC6F-4B3D17507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FALCON</a:t>
            </a:r>
            <a:r>
              <a:rPr kumimoji="1" lang="ko-KR" altLang="en-US" dirty="0"/>
              <a:t>은 격자 기반 서명 체계로 작고 빠르다는 장점을 갖고 있으나 구현이 복잡하며 </a:t>
            </a:r>
            <a:r>
              <a:rPr kumimoji="1" lang="en-US" altLang="ko-KR" dirty="0"/>
              <a:t>float-point </a:t>
            </a:r>
            <a:r>
              <a:rPr kumimoji="1" lang="ko-KR" altLang="en-US" dirty="0"/>
              <a:t>연산이 필요하다는 단점이 있음</a:t>
            </a:r>
            <a:r>
              <a:rPr kumimoji="1" lang="en-US" altLang="ko-KR" dirty="0"/>
              <a:t>(float point</a:t>
            </a:r>
            <a:r>
              <a:rPr kumimoji="1" lang="ko-KR" altLang="en-US" dirty="0"/>
              <a:t> 연산은 정확성 및 성능 저하에 영향을 미침</a:t>
            </a:r>
            <a:r>
              <a:rPr kumimoji="1" lang="en-US" altLang="ko-KR" dirty="0"/>
              <a:t>).</a:t>
            </a:r>
          </a:p>
          <a:p>
            <a:r>
              <a:rPr kumimoji="1" lang="ko-KR" altLang="en-US" dirty="0"/>
              <a:t>작은 사이즈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빠른</a:t>
            </a:r>
            <a:r>
              <a:rPr kumimoji="1" lang="en-US" altLang="ko-KR" dirty="0"/>
              <a:t> </a:t>
            </a:r>
            <a:r>
              <a:rPr kumimoji="1" lang="ko-KR" altLang="en-US" dirty="0"/>
              <a:t>인증 속도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작은 인증 메모리 등 다양한 특성이 있는데 이 특성에 따라 다양한 환경에 적합함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8CBB82-622F-023D-C9F7-099EA57A0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18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093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V2v</a:t>
            </a:r>
            <a:r>
              <a:rPr kumimoji="1" lang="ko-KR" altLang="en-US" dirty="0"/>
              <a:t> 통신에 사용하는 하이브리드 인증 프로토콜에 </a:t>
            </a:r>
            <a:r>
              <a:rPr kumimoji="1" lang="en-US" altLang="ko-KR" dirty="0" err="1"/>
              <a:t>pqc</a:t>
            </a:r>
            <a:r>
              <a:rPr kumimoji="1" lang="ko-KR" altLang="en-US" dirty="0"/>
              <a:t> 중 </a:t>
            </a:r>
            <a:r>
              <a:rPr kumimoji="1" lang="en-US" altLang="ko-KR" dirty="0"/>
              <a:t>falcon</a:t>
            </a:r>
            <a:r>
              <a:rPr kumimoji="1" lang="ko-KR" altLang="en-US" dirty="0"/>
              <a:t>이 제일 적합함</a:t>
            </a:r>
            <a:r>
              <a:rPr kumimoji="1" lang="en-US" altLang="ko-Kore-KR" dirty="0"/>
              <a:t>.</a:t>
            </a:r>
          </a:p>
          <a:p>
            <a:r>
              <a:rPr kumimoji="1" lang="ko-KR" altLang="en-US" dirty="0"/>
              <a:t>인증서를 나눠 보낼 수 있어야 하는데 </a:t>
            </a:r>
            <a:r>
              <a:rPr kumimoji="1" lang="en-US" altLang="ko-KR" dirty="0"/>
              <a:t>falcon</a:t>
            </a:r>
            <a:r>
              <a:rPr kumimoji="1" lang="ko-KR" altLang="en-US" dirty="0"/>
              <a:t>이 유일함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기존 통신보다 속도 지연은 있으나 큰 영향을 미치진 않음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실제 네트워크 환경서 </a:t>
            </a:r>
            <a:r>
              <a:rPr kumimoji="1" lang="en-US" altLang="ko-KR" dirty="0"/>
              <a:t>tls1.3</a:t>
            </a:r>
            <a:r>
              <a:rPr kumimoji="1" lang="ko-KR" altLang="en-US" dirty="0"/>
              <a:t> 연결을 할 때 </a:t>
            </a:r>
            <a:r>
              <a:rPr kumimoji="1" lang="en-US" altLang="ko-KR" dirty="0" err="1"/>
              <a:t>dilithium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falcon</a:t>
            </a:r>
            <a:r>
              <a:rPr kumimoji="1" lang="ko-KR" altLang="en-US" dirty="0"/>
              <a:t>이 제일 성능이 좋음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Float point </a:t>
            </a:r>
            <a:r>
              <a:rPr kumimoji="1" lang="ko-KR" altLang="en-US" dirty="0"/>
              <a:t>하드웨어가 있는 경우 </a:t>
            </a:r>
            <a:r>
              <a:rPr kumimoji="1" lang="en-US" altLang="ko-KR" dirty="0" err="1"/>
              <a:t>dilithium</a:t>
            </a:r>
            <a:r>
              <a:rPr kumimoji="1" lang="ko-KR" altLang="en-US" dirty="0"/>
              <a:t>보다 </a:t>
            </a:r>
            <a:r>
              <a:rPr kumimoji="1" lang="en-US" altLang="ko-KR" dirty="0" err="1"/>
              <a:t>falocn</a:t>
            </a:r>
            <a:r>
              <a:rPr kumimoji="1" lang="ko-KR" altLang="en-US" dirty="0"/>
              <a:t>이 더 적합함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7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Fpga</a:t>
            </a:r>
            <a:r>
              <a:rPr kumimoji="1" lang="ko-KR" altLang="en-US" dirty="0"/>
              <a:t> 환경에서 </a:t>
            </a:r>
            <a:r>
              <a:rPr kumimoji="1" lang="en-US" altLang="ko-KR" dirty="0" err="1"/>
              <a:t>pqc</a:t>
            </a:r>
            <a:r>
              <a:rPr kumimoji="1" lang="en-US" altLang="ko-KR" dirty="0"/>
              <a:t> </a:t>
            </a:r>
            <a:r>
              <a:rPr kumimoji="1" lang="ko-KR" altLang="en-US" dirty="0"/>
              <a:t>서명의 성능 차이를 비교해보았을 때 </a:t>
            </a:r>
            <a:r>
              <a:rPr kumimoji="1" lang="en-US" altLang="ko-KR" dirty="0"/>
              <a:t>falcon</a:t>
            </a:r>
            <a:r>
              <a:rPr kumimoji="1" lang="ko-KR" altLang="en-US" dirty="0"/>
              <a:t>은 다른 서명들보다 에너지 소비 측면에서 가장 큰 이점을 갖음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이외에도 높은 처리량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낮은 전송크기 등이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Arm cortex-m3</a:t>
            </a:r>
            <a:r>
              <a:rPr kumimoji="1" lang="ko-KR" altLang="en-US" dirty="0"/>
              <a:t>서 </a:t>
            </a:r>
            <a:r>
              <a:rPr kumimoji="1" lang="en-US" altLang="ko-KR" dirty="0"/>
              <a:t>8kb</a:t>
            </a:r>
            <a:r>
              <a:rPr kumimoji="1" lang="ko-KR" altLang="en-US" dirty="0"/>
              <a:t> 메모리를 가졌다고 가정하고 </a:t>
            </a:r>
            <a:r>
              <a:rPr kumimoji="1" lang="en-US" altLang="ko-KR" dirty="0" err="1"/>
              <a:t>pqc</a:t>
            </a:r>
            <a:r>
              <a:rPr kumimoji="1" lang="en-US" altLang="ko-KR" dirty="0"/>
              <a:t> </a:t>
            </a:r>
            <a:r>
              <a:rPr kumimoji="1" lang="ko-KR" altLang="en-US" dirty="0"/>
              <a:t>서명의 성능을 평가하였을 때 </a:t>
            </a:r>
            <a:r>
              <a:rPr kumimoji="1" lang="en-US" altLang="ko-KR" dirty="0"/>
              <a:t>falcon</a:t>
            </a:r>
            <a:r>
              <a:rPr kumimoji="1" lang="ko-KR" altLang="en-US" dirty="0"/>
              <a:t>의 메모리가 매우 작아 적합함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5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Dnssec</a:t>
            </a:r>
            <a:r>
              <a:rPr kumimoji="1" lang="ko-KR" altLang="en-US" dirty="0"/>
              <a:t>에 적합한 </a:t>
            </a:r>
            <a:r>
              <a:rPr kumimoji="1" lang="en-US" altLang="ko-KR" dirty="0" err="1"/>
              <a:t>pqc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확인해봤을 때 요구 사항을 만족하는 것은 </a:t>
            </a:r>
            <a:r>
              <a:rPr kumimoji="1" lang="en-US" altLang="ko-KR" dirty="0"/>
              <a:t>falcon</a:t>
            </a:r>
            <a:r>
              <a:rPr kumimoji="1" lang="ko-KR" altLang="en-US" dirty="0"/>
              <a:t>이였으며 현재 사용하는 알고리즘에 제일 가까움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시뮬레이션된</a:t>
            </a:r>
            <a:r>
              <a:rPr kumimoji="1" lang="ko-KR" altLang="en-US" dirty="0"/>
              <a:t> 네트워크에서 성능을 평가해보았을 때도 </a:t>
            </a:r>
            <a:r>
              <a:rPr kumimoji="1" lang="en-US" altLang="ko-KR" dirty="0"/>
              <a:t>falcon</a:t>
            </a:r>
            <a:r>
              <a:rPr kumimoji="1" lang="ko-KR" altLang="en-US" dirty="0"/>
              <a:t>이 가장 적합하다고 보고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74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연산 과정에 </a:t>
            </a:r>
            <a:r>
              <a:rPr kumimoji="1" lang="en-US" altLang="ko-KR" dirty="0"/>
              <a:t>float point </a:t>
            </a:r>
            <a:r>
              <a:rPr kumimoji="1" lang="ko-KR" altLang="en-US" dirty="0"/>
              <a:t>연산이 있는데 표준화를 위해서는 이에 대한 완화가 필요함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키 생성 과정에서는 </a:t>
            </a:r>
            <a:r>
              <a:rPr kumimoji="1" lang="en-US" altLang="ko-KR" dirty="0"/>
              <a:t>hawk</a:t>
            </a:r>
            <a:r>
              <a:rPr kumimoji="1" lang="ko-KR" altLang="en-US" dirty="0"/>
              <a:t>와 같이 </a:t>
            </a:r>
            <a:r>
              <a:rPr kumimoji="1" lang="en-US" altLang="ko-KR" dirty="0"/>
              <a:t>fixed point </a:t>
            </a:r>
            <a:r>
              <a:rPr kumimoji="1" lang="ko-KR" altLang="en-US" dirty="0"/>
              <a:t>연산을 사용할 수 있고 서명 과정에서는 </a:t>
            </a:r>
            <a:r>
              <a:rPr kumimoji="1" lang="en-US" altLang="ko-KR" dirty="0" err="1"/>
              <a:t>antrag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방법이 있음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Antrag</a:t>
            </a:r>
            <a:r>
              <a:rPr kumimoji="1" lang="ko-KR" altLang="en-US" dirty="0"/>
              <a:t>는 키 생성 알고리즘으로 </a:t>
            </a:r>
            <a:r>
              <a:rPr kumimoji="1" lang="en-US" altLang="ko-KR" dirty="0" err="1"/>
              <a:t>fpa</a:t>
            </a:r>
            <a:r>
              <a:rPr kumimoji="1" lang="ko-KR" altLang="en-US" dirty="0"/>
              <a:t>에 대한 대처가 가능함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Fast </a:t>
            </a:r>
            <a:r>
              <a:rPr kumimoji="1" lang="en-US" altLang="ko-KR" dirty="0" err="1"/>
              <a:t>fourier</a:t>
            </a:r>
            <a:r>
              <a:rPr kumimoji="1" lang="en-US" altLang="ko-KR" dirty="0"/>
              <a:t> sampler</a:t>
            </a:r>
            <a:r>
              <a:rPr kumimoji="1" lang="ko-KR" altLang="en-US" dirty="0"/>
              <a:t> 대신 </a:t>
            </a:r>
            <a:r>
              <a:rPr kumimoji="1" lang="en-US" altLang="ko-KR" dirty="0"/>
              <a:t>hybrid sampler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사용하는데 이는 서명 과정을 단순하게 할 수 있음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성능은 향상되나 표준화하기엔 너무 최근에 나와서 아직 검증이 더 필요함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4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Fn-dsa</a:t>
            </a:r>
            <a:r>
              <a:rPr kumimoji="1" lang="ko-KR" altLang="en-US" dirty="0"/>
              <a:t>에 대한 추가적인 변경 제안이 존재함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보안성 증가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위조하기 어렵게 만들기 위함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환경에 따른 성능 등을 위한 제안들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 제안들을 수용했을 때 문제는 해결되고 성능에 영향은 크게 미치지 않음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01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36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8954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PQC DSA</a:t>
            </a:r>
            <a:r>
              <a:rPr lang="ko-KR" altLang="en-US" dirty="0"/>
              <a:t> 표준화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/>
              <a:t>/LbPWpzVoK7s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FIPS 204 STATUS UPDATE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FIPS 204</a:t>
            </a:r>
            <a:r>
              <a:rPr lang="ko-KR" altLang="en-US" b="1" dirty="0"/>
              <a:t>는</a:t>
            </a:r>
            <a:r>
              <a:rPr lang="en-US" altLang="ko-KR" b="1" dirty="0"/>
              <a:t> ML-DSA </a:t>
            </a:r>
            <a:r>
              <a:rPr lang="ko-KR" altLang="en-US" b="1" dirty="0"/>
              <a:t>표준을 위해 작성된 문서</a:t>
            </a:r>
            <a:endParaRPr lang="en-US" altLang="ko-KR" b="1" dirty="0"/>
          </a:p>
          <a:p>
            <a:pPr lvl="1"/>
            <a:r>
              <a:rPr lang="ko-KR" altLang="en-US" dirty="0"/>
              <a:t>표준화를 위해 선택된 </a:t>
            </a:r>
            <a:r>
              <a:rPr lang="en-US" altLang="ko-KR" dirty="0"/>
              <a:t>CRYSTALS-</a:t>
            </a:r>
            <a:r>
              <a:rPr lang="en-US" altLang="ko-KR" dirty="0" err="1"/>
              <a:t>Dilithium</a:t>
            </a:r>
            <a:r>
              <a:rPr lang="ko-KR" altLang="en-US" dirty="0"/>
              <a:t>을 기반으로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FIPS 204 </a:t>
            </a:r>
            <a:r>
              <a:rPr lang="ko-KR" altLang="en-US" b="1" dirty="0"/>
              <a:t>초안과 달라진 내용 포함</a:t>
            </a:r>
            <a:endParaRPr lang="en-US" altLang="ko-KR" b="1" dirty="0"/>
          </a:p>
          <a:p>
            <a:pPr lvl="1"/>
            <a:endParaRPr lang="en-US" altLang="ko-KR" sz="2800" dirty="0"/>
          </a:p>
          <a:p>
            <a:r>
              <a:rPr lang="en-US" altLang="ko-KR" b="1" dirty="0"/>
              <a:t>FIPS204</a:t>
            </a:r>
            <a:r>
              <a:rPr lang="ko-KR" altLang="en-US" b="1" dirty="0"/>
              <a:t>에 대해 </a:t>
            </a:r>
            <a:r>
              <a:rPr lang="en-US" altLang="ko-KR" b="1" dirty="0"/>
              <a:t>NIST</a:t>
            </a:r>
            <a:r>
              <a:rPr lang="ko-KR" altLang="en-US" b="1" dirty="0"/>
              <a:t>의 변경 예정 내용 포함</a:t>
            </a:r>
            <a:endParaRPr lang="en-US" altLang="ko-KR" b="1" dirty="0"/>
          </a:p>
          <a:p>
            <a:pPr lvl="1"/>
            <a:r>
              <a:rPr kumimoji="1" lang="ko-Kore-KR" altLang="en-US" dirty="0"/>
              <a:t>표준의</a:t>
            </a:r>
            <a:r>
              <a:rPr kumimoji="1" lang="ko-KR" altLang="en-US" dirty="0"/>
              <a:t> 실질적인 사용과 적응을 용이하기 위해 변경 예정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FIPS204</a:t>
            </a:r>
            <a:r>
              <a:rPr lang="ko-KR" altLang="en-US" b="1" dirty="0"/>
              <a:t>에 대해 변경하지 않을 내용 포함</a:t>
            </a:r>
            <a:endParaRPr lang="en-US" altLang="ko-KR" b="1" dirty="0"/>
          </a:p>
          <a:p>
            <a:pPr lvl="1"/>
            <a:r>
              <a:rPr lang="ko-KR" altLang="en-US" dirty="0"/>
              <a:t>변경 후 실용성 및 보안적 이점이 크게 달라지지 않을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것으로 판단하여 </a:t>
            </a:r>
            <a:r>
              <a:rPr lang="en-US" altLang="ko-KR" dirty="0"/>
              <a:t>NIST</a:t>
            </a:r>
            <a:r>
              <a:rPr lang="ko-KR" altLang="en-US" dirty="0"/>
              <a:t>는 해당 내용들에 대한 변경을 거절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55DBEA-A52E-8B4D-A13C-044593602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11" y="4425421"/>
            <a:ext cx="2764669" cy="20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3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DBE33-7FD0-41BE-B606-A44CC30DC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22B15-D954-2533-9ABE-304DA0DF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FIPS 204 – ML-DSA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F7E6056-099B-3225-DD95-91430EDCBFD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sz="2400" b="1" dirty="0"/>
                  <a:t>CRYSTALS-</a:t>
                </a:r>
                <a:r>
                  <a:rPr lang="en-US" altLang="ko-KR" sz="2400" b="1" dirty="0" err="1"/>
                  <a:t>Dilithium</a:t>
                </a:r>
                <a:r>
                  <a:rPr lang="ko-KR" altLang="en-US" sz="2400" b="1" dirty="0"/>
                  <a:t>을 기반으로 하는 </a:t>
                </a:r>
                <a:r>
                  <a:rPr lang="en-US" altLang="ko-KR" sz="2400" b="1" dirty="0"/>
                  <a:t>ML-DSA </a:t>
                </a:r>
                <a:r>
                  <a:rPr lang="ko-KR" altLang="en-US" sz="2400" b="1" dirty="0"/>
                  <a:t>표준 지정</a:t>
                </a:r>
                <a:endParaRPr lang="en-US" altLang="ko-KR" sz="2400" b="1" dirty="0"/>
              </a:p>
              <a:p>
                <a:pPr lvl="1"/>
                <a:r>
                  <a:rPr lang="ko-KR" altLang="en-US" sz="2000" dirty="0"/>
                  <a:t>격자 기반 </a:t>
                </a:r>
                <a:r>
                  <a:rPr lang="en-US" altLang="ko-KR" sz="2000" dirty="0"/>
                  <a:t>DSA</a:t>
                </a:r>
              </a:p>
              <a:p>
                <a:pPr lvl="1"/>
                <a:r>
                  <a:rPr lang="en-US" altLang="ko-KR" sz="2000" dirty="0"/>
                  <a:t>Fiat-Shamir wit aborts paradigm</a:t>
                </a:r>
              </a:p>
              <a:p>
                <a:pPr lvl="1"/>
                <a:r>
                  <a:rPr lang="en-US" altLang="ko-KR" sz="2000" dirty="0"/>
                  <a:t>NTT </a:t>
                </a:r>
                <a:r>
                  <a:rPr lang="ko-KR" altLang="en-US" sz="2000" dirty="0"/>
                  <a:t>적용 가능한 환 사용 </a:t>
                </a:r>
                <a:r>
                  <a:rPr lang="ko-Kore-KR" altLang="en-US" sz="2000" dirty="0"/>
                  <a:t>→ </a:t>
                </a:r>
                <a14:m>
                  <m:oMath xmlns:m="http://schemas.openxmlformats.org/officeDocument/2006/math">
                    <m:r>
                      <a:rPr lang="ko-KR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sz="2400" b="1" dirty="0"/>
                  <a:t>ML-DSA</a:t>
                </a:r>
                <a:r>
                  <a:rPr lang="ko-KR" altLang="en-US" sz="2400" b="1" dirty="0"/>
                  <a:t>는 </a:t>
                </a:r>
                <a:r>
                  <a:rPr lang="en-US" altLang="ko-KR" sz="2400" b="1" dirty="0">
                    <a:solidFill>
                      <a:srgbClr val="2E75B6"/>
                    </a:solidFill>
                  </a:rPr>
                  <a:t>NIST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 기본 승인 서명 방식</a:t>
                </a:r>
                <a:r>
                  <a:rPr lang="ko-KR" altLang="en-US" sz="2400" b="1" dirty="0"/>
                  <a:t>이 될 것으로 예상</a:t>
                </a:r>
                <a:endParaRPr lang="en-US" altLang="ko-KR" sz="2400" b="1" dirty="0"/>
              </a:p>
              <a:p>
                <a:pPr lvl="1"/>
                <a:r>
                  <a:rPr lang="ko-KR" altLang="en-US" sz="2000" dirty="0"/>
                  <a:t>작은 서명 및 키 크기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빠른 키 생성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서명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검증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부동 소수점 연산이 필요하지 않음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F7E6056-099B-3225-DD95-91430EDCB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34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5491B-DAAD-0422-2E66-87C5B9C5A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38C09-1AF2-4553-A8F6-80B00C10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ML-DSA</a:t>
            </a:r>
            <a:r>
              <a:rPr lang="ko-KR" altLang="en-US" dirty="0"/>
              <a:t> 디자인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0F96D73-1489-09C0-2698-44B510952BE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sz="2000" b="1" dirty="0"/>
                  <a:t>skDecode</a:t>
                </a:r>
                <a:r>
                  <a:rPr lang="ko-KR" altLang="en-US" sz="2000" b="1" dirty="0" err="1"/>
                  <a:t>를</a:t>
                </a:r>
                <a:r>
                  <a:rPr lang="ko-KR" altLang="en-US" sz="2000" b="1" dirty="0"/>
                  <a:t> 사용하여 비밀 키</a:t>
                </a:r>
                <a:r>
                  <a:rPr lang="en-US" altLang="ko-KR" sz="2000" b="1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ko-KR" sz="2000" b="1" dirty="0"/>
                  <a:t>)</a:t>
                </a:r>
                <a:r>
                  <a:rPr lang="ko-KR" altLang="en-US" sz="2000" b="1" dirty="0"/>
                  <a:t> 확장</a:t>
                </a:r>
                <a:endParaRPr lang="en-US" altLang="ko-KR" sz="2000" b="1" dirty="0"/>
              </a:p>
              <a:p>
                <a:endParaRPr lang="en-US" altLang="ko-KR" sz="2000" dirty="0"/>
              </a:p>
              <a:p>
                <a:r>
                  <a:rPr lang="en-US" altLang="ko-KR" sz="2000" b="1" dirty="0" err="1"/>
                  <a:t>ExpandA</a:t>
                </a:r>
                <a:r>
                  <a:rPr lang="ko-KR" altLang="en-US" sz="2000" b="1" dirty="0" err="1"/>
                  <a:t>를</a:t>
                </a:r>
                <a:r>
                  <a:rPr lang="ko-KR" altLang="en-US" sz="2000" b="1" dirty="0"/>
                  <a:t> 사용하여</a:t>
                </a:r>
                <a:r>
                  <a:rPr lang="en-US" altLang="ko-KR" sz="2000" b="1" dirty="0"/>
                  <a:t> matrix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ko-KR" altLang="en-US" sz="2000" b="1" dirty="0"/>
                  <a:t> 확장</a:t>
                </a:r>
                <a:endParaRPr lang="en-US" altLang="ko-KR" sz="2000" b="1" dirty="0"/>
              </a:p>
              <a:p>
                <a:endParaRPr lang="en-US" altLang="ko-KR" sz="2000" dirty="0"/>
              </a:p>
              <a:p>
                <a:r>
                  <a:rPr lang="ko-KR" altLang="en-US" sz="2000" b="1" dirty="0"/>
                  <a:t>메시지 생성</a:t>
                </a:r>
                <a:r>
                  <a:rPr lang="en-US" altLang="ko-KR" sz="2000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</m:t>
                        </m:r>
                      </m:e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e>
                    </m:d>
                  </m:oMath>
                </a14:m>
                <a:endParaRPr lang="en-US" altLang="ko-KR" sz="2000" b="1" dirty="0">
                  <a:ea typeface="Cambria Math" panose="02040503050406030204" pitchFamily="18" charset="0"/>
                </a:endParaRPr>
              </a:p>
              <a:p>
                <a:endParaRPr lang="en-US" altLang="ko-KR" sz="2000" dirty="0"/>
              </a:p>
              <a:p>
                <a:r>
                  <a:rPr lang="ko-KR" altLang="en-US" sz="2000" b="1" dirty="0"/>
                  <a:t>유효한 서명 </a:t>
                </a:r>
                <a:r>
                  <a:rPr lang="en-US" altLang="ko-KR" sz="2000" b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ko-KR" sz="2000" b="1" dirty="0"/>
                  <a:t>)</a:t>
                </a:r>
                <a:r>
                  <a:rPr lang="ko-KR" altLang="en-US" sz="2000" b="1" dirty="0"/>
                  <a:t>이 생성될 때까지 </a:t>
                </a:r>
                <a:r>
                  <a:rPr lang="en-US" altLang="ko-KR" sz="2000" b="1" dirty="0"/>
                  <a:t>Rejection Sampling </a:t>
                </a:r>
                <a:r>
                  <a:rPr lang="ko-KR" altLang="en-US" sz="2000" b="1" dirty="0"/>
                  <a:t>루프 수행</a:t>
                </a:r>
                <a:endParaRPr lang="en-US" altLang="ko-KR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600" dirty="0" err="1"/>
                  <a:t>ExpandMask</a:t>
                </a:r>
                <a:r>
                  <a:rPr lang="en-US" altLang="ko-KR" sz="1600" dirty="0"/>
                  <a:t>(“Per-sig-random”, “Counter”)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600" dirty="0"/>
                  <a:t>H(</a:t>
                </a:r>
                <a:r>
                  <a:rPr lang="en-US" altLang="ko-KR" sz="1600" dirty="0" err="1"/>
                  <a:t>HighBits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𝑨𝒚</m:t>
                    </m:r>
                  </m:oMath>
                </a14:m>
                <a:r>
                  <a:rPr lang="en-US" altLang="ko-KR" sz="1600" dirty="0"/>
                  <a:t>),</a:t>
                </a:r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600" dirty="0" err="1"/>
                  <a:t>SampleInBall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ko-KR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ko-KR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ko-KR" sz="1600" dirty="0" err="1"/>
                  <a:t>MakeHint</a:t>
                </a:r>
                <a:r>
                  <a:rPr lang="en-US" altLang="ko-KR" sz="1600" dirty="0"/>
                  <a:t>(…)</a:t>
                </a:r>
              </a:p>
              <a:p>
                <a:pPr lvl="1"/>
                <a:endParaRPr lang="en-US" altLang="ko-KR" sz="1600" dirty="0"/>
              </a:p>
              <a:p>
                <a:r>
                  <a:rPr lang="en-US" altLang="ko-KR" sz="2000" b="1" dirty="0" err="1"/>
                  <a:t>SigEncode</a:t>
                </a:r>
                <a:r>
                  <a:rPr lang="ko-KR" altLang="en-US" sz="2000" b="1" dirty="0" err="1"/>
                  <a:t>를</a:t>
                </a:r>
                <a:r>
                  <a:rPr lang="ko-KR" altLang="en-US" sz="2000" b="1" dirty="0"/>
                  <a:t> 사용하여 서명 패킹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0F96D73-1489-09C0-2698-44B510952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8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25B7D-03CB-F64E-3CBA-BE2E1B7A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0393B-64CC-81E3-6D66-02D29464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FIPS</a:t>
            </a:r>
            <a:r>
              <a:rPr lang="ko-KR" altLang="en-US" dirty="0"/>
              <a:t> </a:t>
            </a:r>
            <a:r>
              <a:rPr lang="en-US" altLang="ko-KR" dirty="0"/>
              <a:t>204</a:t>
            </a:r>
            <a:r>
              <a:rPr lang="ko-KR" altLang="en-US" dirty="0"/>
              <a:t> 변경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04CBDEF-F6D9-708C-F627-2D1FB2FD073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7054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sz="2400" b="1" dirty="0"/>
                  <a:t>Buff </a:t>
                </a:r>
                <a:r>
                  <a:rPr lang="ko-KR" altLang="en-US" sz="2400" b="1" dirty="0"/>
                  <a:t>보안 강도를 높이기 위해 </a:t>
                </a:r>
                <a:r>
                  <a:rPr lang="en-US" altLang="ko-KR" sz="2400" b="1" dirty="0"/>
                  <a:t>tr </a:t>
                </a:r>
                <a:r>
                  <a:rPr lang="ko-KR" altLang="en-US" sz="2400" b="1" dirty="0"/>
                  <a:t>및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ko-KR" altLang="en-US" sz="2400" b="1" dirty="0"/>
                  <a:t>의 길이를 늘림</a:t>
                </a:r>
                <a:endParaRPr lang="en-US" altLang="ko-KR" sz="2400" b="1" dirty="0"/>
              </a:p>
              <a:p>
                <a:pPr lvl="1"/>
                <a:r>
                  <a:rPr lang="en-US" altLang="ko-KR" sz="2000" dirty="0"/>
                  <a:t>tr: </a:t>
                </a:r>
                <a:r>
                  <a:rPr lang="ko-KR" altLang="en-US" sz="2000" dirty="0"/>
                  <a:t>메시지 생성 단계에서 해시 함수의 입력으로 사용되는 값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ko-KR" sz="2000" dirty="0"/>
                  <a:t>:</a:t>
                </a:r>
                <a:r>
                  <a:rPr lang="ko-KR" altLang="en-US" sz="2000" dirty="0"/>
                  <a:t> 서명 과정의 </a:t>
                </a:r>
                <a:r>
                  <a:rPr lang="en-US" altLang="ko-KR" sz="2000" dirty="0"/>
                  <a:t>Rejection sampling </a:t>
                </a:r>
                <a:r>
                  <a:rPr lang="ko-KR" altLang="en-US" sz="2000" dirty="0"/>
                  <a:t>루프에서 생성되는 해시 함수의 출력 값</a:t>
                </a:r>
                <a:endParaRPr lang="en-US" altLang="ko-KR" sz="2000" dirty="0"/>
              </a:p>
              <a:p>
                <a:endParaRPr lang="en-US" altLang="ko-KR" sz="2400" b="1" dirty="0"/>
              </a:p>
              <a:p>
                <a:r>
                  <a:rPr lang="en-US" altLang="ko-KR" sz="2400" b="1" dirty="0"/>
                  <a:t>”Per-sig-random”</a:t>
                </a:r>
                <a:r>
                  <a:rPr lang="ko-KR" altLang="en-US" sz="2400" b="1" dirty="0"/>
                  <a:t>을 생성하는 기본 방법이 </a:t>
                </a:r>
                <a:r>
                  <a:rPr lang="en-US" altLang="ko-KR" sz="2400" b="1" dirty="0"/>
                  <a:t>“</a:t>
                </a:r>
                <a:r>
                  <a:rPr lang="ko-KR" altLang="en-US" sz="2400" b="1" dirty="0"/>
                  <a:t>결정론적</a:t>
                </a:r>
                <a:r>
                  <a:rPr lang="en-US" altLang="ko-KR" sz="2400" b="1" dirty="0"/>
                  <a:t>”</a:t>
                </a:r>
                <a:r>
                  <a:rPr lang="ko-KR" altLang="en-US" sz="2400" b="1" dirty="0"/>
                  <a:t>에서 </a:t>
                </a:r>
                <a:r>
                  <a:rPr lang="en-US" altLang="ko-KR" sz="2400" b="1" dirty="0"/>
                  <a:t>“Hedged”</a:t>
                </a:r>
                <a:r>
                  <a:rPr lang="ko-KR" altLang="en-US" sz="2400" b="1" dirty="0"/>
                  <a:t>로 변경</a:t>
                </a:r>
                <a:endParaRPr lang="en-US" altLang="ko-KR" sz="2400" b="1" dirty="0"/>
              </a:p>
              <a:p>
                <a:pPr lvl="1"/>
                <a:r>
                  <a:rPr lang="en-US" altLang="ko-KR" sz="2000" dirty="0"/>
                  <a:t>Hedged: </a:t>
                </a:r>
                <a:r>
                  <a:rPr lang="ko-KR" altLang="en-US" sz="2000" dirty="0"/>
                  <a:t>난수를 생성할 때 </a:t>
                </a:r>
                <a:r>
                  <a:rPr lang="ko-KR" altLang="en-US" sz="2000" b="1" dirty="0" err="1">
                    <a:solidFill>
                      <a:srgbClr val="2E75B6"/>
                    </a:solidFill>
                  </a:rPr>
                  <a:t>비결정론적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 요소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예</a:t>
                </a:r>
                <a:r>
                  <a:rPr lang="en-US" altLang="ko-KR" sz="2000" dirty="0"/>
                  <a:t>:</a:t>
                </a:r>
                <a:r>
                  <a:rPr lang="ko-KR" altLang="en-US" sz="2000" dirty="0"/>
                  <a:t>무작위 값</a:t>
                </a:r>
                <a:r>
                  <a:rPr lang="en-US" altLang="ko-KR" sz="2000" dirty="0"/>
                  <a:t>)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추가</a:t>
                </a:r>
                <a:endParaRPr lang="en-US" altLang="ko-KR" sz="2000" dirty="0"/>
              </a:p>
              <a:p>
                <a:endParaRPr lang="en-US" altLang="ko-KR" sz="2400" b="1" dirty="0"/>
              </a:p>
              <a:p>
                <a:r>
                  <a:rPr lang="en-US" altLang="ko-KR" sz="2400" b="1" dirty="0" err="1"/>
                  <a:t>SampleInBall</a:t>
                </a:r>
                <a:r>
                  <a:rPr lang="ko-KR" altLang="en-US" sz="2400" b="1" dirty="0"/>
                  <a:t>에서 처음 </a:t>
                </a:r>
                <a:r>
                  <a:rPr lang="en-US" altLang="ko-KR" sz="2400" b="1" dirty="0"/>
                  <a:t>256</a:t>
                </a:r>
                <a:r>
                  <a:rPr lang="ko-KR" altLang="en-US" sz="2400" b="1" dirty="0"/>
                  <a:t>비트만 사용하지 않고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전체 사용</a:t>
                </a:r>
                <a:endParaRPr lang="en-US" altLang="ko-KR" sz="2400" b="1" dirty="0"/>
              </a:p>
              <a:p>
                <a:pPr lvl="1"/>
                <a:r>
                  <a:rPr lang="ko-KR" altLang="en-US" sz="2000" b="1" dirty="0">
                    <a:solidFill>
                      <a:srgbClr val="2E75B6"/>
                    </a:solidFill>
                  </a:rPr>
                  <a:t>보안상의 차이는 없음</a:t>
                </a:r>
                <a:endParaRPr lang="en-US" altLang="ko-KR" sz="2000" b="1" dirty="0">
                  <a:solidFill>
                    <a:srgbClr val="2E75B6"/>
                  </a:solidFill>
                </a:endParaRP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en-US" altLang="ko-KR" sz="2400" b="1" dirty="0" err="1"/>
                  <a:t>ExpandMask</a:t>
                </a:r>
                <a:r>
                  <a:rPr lang="ko-KR" altLang="en-US" sz="2400" b="1" dirty="0"/>
                  <a:t>에서 </a:t>
                </a:r>
                <a:r>
                  <a:rPr lang="en-US" altLang="ko-KR" sz="2400" b="1" dirty="0"/>
                  <a:t>offset</a:t>
                </a:r>
                <a:r>
                  <a:rPr lang="ko-KR" altLang="en-US" sz="2400" b="1" dirty="0"/>
                  <a:t>이 아닌 처음부터 </a:t>
                </a:r>
                <a:r>
                  <a:rPr lang="en-US" altLang="ko-KR" sz="2400" b="1" dirty="0"/>
                  <a:t>SHAKE</a:t>
                </a:r>
                <a:r>
                  <a:rPr lang="ko-KR" altLang="en-US" sz="2400" b="1" dirty="0"/>
                  <a:t> 결과 사용</a:t>
                </a:r>
                <a:endParaRPr lang="en-US" altLang="ko-KR" sz="2400" b="1" dirty="0"/>
              </a:p>
              <a:p>
                <a:pPr lvl="1"/>
                <a:r>
                  <a:rPr lang="en-US" altLang="ko-KR" sz="2000" b="1" dirty="0">
                    <a:solidFill>
                      <a:srgbClr val="2E75B6"/>
                    </a:solidFill>
                  </a:rPr>
                  <a:t>SHAKE 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출력 비트 재사용 방지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en-US" altLang="ko-KR" sz="2400" b="1" dirty="0" err="1"/>
                  <a:t>HintBitUnpack</a:t>
                </a:r>
                <a:r>
                  <a:rPr lang="ko-KR" altLang="en-US" sz="2400" b="1" dirty="0"/>
                  <a:t>에서 누락된 검사 수정</a:t>
                </a:r>
                <a:endParaRPr lang="en-US" altLang="ko-KR" sz="2400" b="1" dirty="0"/>
              </a:p>
              <a:p>
                <a:pPr lvl="1"/>
                <a:r>
                  <a:rPr lang="en-US" altLang="ko-KR" sz="2000" dirty="0"/>
                  <a:t>Strong Unforgeability(SUF-CMA)</a:t>
                </a:r>
                <a:r>
                  <a:rPr lang="ko-KR" altLang="en-US" sz="2000" dirty="0"/>
                  <a:t>에 대한 확인 필요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04CBDEF-F6D9-708C-F627-2D1FB2FD0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705475"/>
              </a:xfrm>
              <a:blipFill>
                <a:blip r:embed="rId3"/>
                <a:stretch>
                  <a:fillRect l="-670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37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8E0BE-C6D4-5537-D43A-64B6A7DA7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7C5F8-ACD3-393C-DE62-32717096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FIPS 204 </a:t>
            </a:r>
            <a:r>
              <a:rPr lang="ko-KR" altLang="en-US" dirty="0"/>
              <a:t>변경 예정 사항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368F4-06FF-5D0E-6CA3-AA3E50C12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표준의 실질적인 사용과 적응을 용이하기 위해 변경</a:t>
            </a:r>
            <a:endParaRPr lang="en-US" altLang="ko-KR" sz="2400" b="1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sz="2000" b="1" dirty="0"/>
              <a:t>불확정 출력 길이를 가지는 </a:t>
            </a:r>
            <a:r>
              <a:rPr lang="en-US" altLang="ko-KR" sz="2000" b="1" dirty="0"/>
              <a:t>SHAKE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 lvl="2"/>
            <a:r>
              <a:rPr lang="ko-KR" altLang="en-US" sz="1600" dirty="0"/>
              <a:t>다양한 출력 길이를 필요로 하는 어플리케이션에서 유연성을 제공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b="1" dirty="0"/>
              <a:t>해시 함수의 바이트 문자열 처리</a:t>
            </a:r>
            <a:endParaRPr lang="en-US" altLang="ko-KR" sz="2000" b="1" dirty="0"/>
          </a:p>
          <a:p>
            <a:pPr lvl="2"/>
            <a:r>
              <a:rPr lang="ko-KR" altLang="en-US" sz="1600" b="1" dirty="0">
                <a:solidFill>
                  <a:srgbClr val="2E75B6"/>
                </a:solidFill>
              </a:rPr>
              <a:t>해시 함수의 입출력 처리가 </a:t>
            </a:r>
            <a:r>
              <a:rPr lang="ko-KR" altLang="en-US" sz="1600" b="1" dirty="0" err="1">
                <a:solidFill>
                  <a:srgbClr val="2E75B6"/>
                </a:solidFill>
              </a:rPr>
              <a:t>명확해지며</a:t>
            </a:r>
            <a:r>
              <a:rPr lang="ko-KR" altLang="en-US" sz="1600" b="1" dirty="0">
                <a:solidFill>
                  <a:srgbClr val="2E75B6"/>
                </a:solidFill>
              </a:rPr>
              <a:t> 구현의 일관성을 보장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b="1" dirty="0"/>
              <a:t>검증 과정에서 </a:t>
            </a:r>
            <a:r>
              <a:rPr lang="en-US" altLang="ko-KR" sz="2000" b="1" dirty="0"/>
              <a:t>hint</a:t>
            </a:r>
            <a:r>
              <a:rPr lang="ko-KR" altLang="en-US" sz="2000" b="1" dirty="0"/>
              <a:t>의 가중치에 대한 불필요한 검사 제거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Hint Unpacking</a:t>
            </a:r>
            <a:r>
              <a:rPr lang="ko-KR" altLang="en-US" sz="1600" dirty="0"/>
              <a:t>에서 이미 </a:t>
            </a:r>
            <a:r>
              <a:rPr lang="en-US" altLang="ko-KR" sz="1600" dirty="0"/>
              <a:t>hint</a:t>
            </a:r>
            <a:r>
              <a:rPr lang="ko-KR" altLang="en-US" sz="1600" dirty="0"/>
              <a:t>의 가중치가 충분히 작음을 보장함</a:t>
            </a:r>
            <a:endParaRPr lang="en-US" altLang="ko-KR" sz="1600" dirty="0"/>
          </a:p>
          <a:p>
            <a:pPr lvl="2"/>
            <a:r>
              <a:rPr lang="ko-KR" altLang="en-US" sz="1600" b="1" dirty="0">
                <a:solidFill>
                  <a:srgbClr val="2E75B6"/>
                </a:solidFill>
              </a:rPr>
              <a:t>코드 간소화 및 성능 최적화 가능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lang="ko-KR" altLang="en-US" sz="2000" b="1" dirty="0"/>
              <a:t>더 낮은 수준의 </a:t>
            </a:r>
            <a:r>
              <a:rPr lang="ko-KR" altLang="en-US" sz="2000" b="1" dirty="0" err="1"/>
              <a:t>비난수화된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API </a:t>
            </a:r>
            <a:r>
              <a:rPr lang="ko-KR" altLang="en-US" sz="2000" b="1" dirty="0"/>
              <a:t>제공</a:t>
            </a:r>
            <a:endParaRPr lang="en-US" altLang="ko-KR" sz="2000" b="1" dirty="0"/>
          </a:p>
          <a:p>
            <a:pPr lvl="2"/>
            <a:r>
              <a:rPr lang="ko-KR" altLang="en-US" sz="1600" dirty="0"/>
              <a:t>테스트를 위해 랜덤 값을 내부 키 생성 및 서명 함수의 입력으로 처리할 수 있도록 허용</a:t>
            </a:r>
            <a:endParaRPr lang="en-US" altLang="ko-KR" sz="1600" dirty="0"/>
          </a:p>
          <a:p>
            <a:pPr lvl="2"/>
            <a:r>
              <a:rPr lang="ko-KR" altLang="en-US" sz="1600" dirty="0"/>
              <a:t>테스트 과정에서의 </a:t>
            </a:r>
            <a:r>
              <a:rPr lang="ko-KR" altLang="en-US" sz="1600" b="1" dirty="0">
                <a:solidFill>
                  <a:srgbClr val="2E75B6"/>
                </a:solidFill>
              </a:rPr>
              <a:t>유연성 제공하여 다양한 시나리오를 검증할 수 있음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60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2F1C7-82D1-E39C-2DFE-68FA3B6C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A3044-BE7F-E835-5ED7-BAD146D3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FIPS 204 </a:t>
            </a:r>
            <a:r>
              <a:rPr lang="ko-KR" altLang="en-US" dirty="0"/>
              <a:t>변경하지 않을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615B3-1BBC-A348-B7CD-6D327281A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다양한 의견이 있었으나 </a:t>
            </a:r>
            <a:r>
              <a:rPr lang="en-US" altLang="ko-KR" sz="2400" b="1" dirty="0"/>
              <a:t>NIST</a:t>
            </a:r>
            <a:r>
              <a:rPr lang="ko-KR" altLang="en-US" sz="2400" b="1" dirty="0"/>
              <a:t>가 검토 후 변경하지 않기로 결정</a:t>
            </a:r>
            <a:endParaRPr lang="en-US" altLang="ko-KR" sz="2400" b="1" dirty="0"/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sz="2000" b="1" dirty="0"/>
              <a:t>샘플링 과정에서 </a:t>
            </a:r>
            <a:r>
              <a:rPr lang="en-US" altLang="ko-KR" sz="2000" b="1" dirty="0"/>
              <a:t>XOF</a:t>
            </a:r>
            <a:r>
              <a:rPr lang="ko-KR" altLang="en-US" sz="2000" b="1" dirty="0" err="1"/>
              <a:t>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DRBG</a:t>
            </a:r>
            <a:r>
              <a:rPr lang="ko-KR" altLang="en-US" sz="2000" b="1" dirty="0"/>
              <a:t>로 교체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XOF</a:t>
            </a:r>
            <a:r>
              <a:rPr lang="ko-KR" altLang="en-US" sz="1600" dirty="0"/>
              <a:t>는 이미 널리 사용되고 있고 </a:t>
            </a:r>
            <a:r>
              <a:rPr lang="en-US" altLang="ko-KR" sz="1600" dirty="0"/>
              <a:t>DRBG</a:t>
            </a:r>
            <a:r>
              <a:rPr lang="ko-KR" altLang="en-US" sz="1600" dirty="0"/>
              <a:t>로의 교체는 </a:t>
            </a:r>
            <a:r>
              <a:rPr lang="ko-KR" altLang="en-US" sz="1600" b="1" dirty="0">
                <a:solidFill>
                  <a:srgbClr val="C00000"/>
                </a:solidFill>
              </a:rPr>
              <a:t>큰 이점이 없음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b="1" dirty="0"/>
              <a:t>샘플링 과정에서 </a:t>
            </a:r>
            <a:r>
              <a:rPr lang="en-US" altLang="ko-KR" sz="2000" b="1" dirty="0"/>
              <a:t>XOF</a:t>
            </a:r>
            <a:r>
              <a:rPr lang="ko-KR" altLang="en-US" sz="2000" b="1" dirty="0" err="1"/>
              <a:t>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RNG</a:t>
            </a:r>
            <a:r>
              <a:rPr lang="ko-KR" altLang="en-US" sz="2000" b="1" dirty="0"/>
              <a:t>로 교체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RNG</a:t>
            </a:r>
            <a:r>
              <a:rPr lang="ko-KR" altLang="en-US" sz="1600" dirty="0"/>
              <a:t>는 예측 가능성이 높아 </a:t>
            </a:r>
            <a:r>
              <a:rPr lang="en-US" altLang="ko-KR" sz="1600" dirty="0"/>
              <a:t>XOF</a:t>
            </a:r>
            <a:r>
              <a:rPr lang="ko-KR" altLang="en-US" sz="1600" dirty="0"/>
              <a:t>의 </a:t>
            </a:r>
            <a:r>
              <a:rPr lang="ko-KR" altLang="en-US" sz="1600" b="1" dirty="0">
                <a:solidFill>
                  <a:srgbClr val="C00000"/>
                </a:solidFill>
              </a:rPr>
              <a:t>보안성과 일관성을 대체할 수 없음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b="1" dirty="0"/>
              <a:t>SHAKE</a:t>
            </a:r>
            <a:r>
              <a:rPr lang="ko-KR" altLang="en-US" sz="2000" b="1" dirty="0" err="1"/>
              <a:t>를</a:t>
            </a:r>
            <a:r>
              <a:rPr lang="ko-KR" altLang="en-US" sz="2000" b="1" dirty="0"/>
              <a:t> 사용한 모든 </a:t>
            </a:r>
            <a:r>
              <a:rPr lang="ko-KR" altLang="en-US" sz="2000" b="1" dirty="0" err="1"/>
              <a:t>해싱을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SHA2</a:t>
            </a:r>
            <a:r>
              <a:rPr lang="ko-KR" altLang="en-US" sz="2000" b="1" dirty="0"/>
              <a:t>로 교체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SHAKE</a:t>
            </a:r>
            <a:r>
              <a:rPr lang="ko-KR" altLang="en-US" sz="1600" dirty="0"/>
              <a:t>는 다양한 출력 길이를 필요로 하는 과정에서 </a:t>
            </a:r>
            <a:r>
              <a:rPr lang="ko-KR" altLang="en-US" sz="1600" b="1" dirty="0">
                <a:solidFill>
                  <a:srgbClr val="2E75B6"/>
                </a:solidFill>
              </a:rPr>
              <a:t>더 유연하게 사용 가능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lvl="2"/>
            <a:endParaRPr lang="en-US" altLang="ko-KR" dirty="0"/>
          </a:p>
          <a:p>
            <a:pPr lvl="1"/>
            <a:r>
              <a:rPr lang="ko-KR" altLang="en-US" sz="2000" b="1" dirty="0"/>
              <a:t>키 생성 시 개인 랜덤 </a:t>
            </a:r>
            <a:r>
              <a:rPr lang="ko-KR" altLang="en-US" sz="2000" b="1" dirty="0" err="1"/>
              <a:t>시드</a:t>
            </a:r>
            <a:r>
              <a:rPr lang="ko-KR" altLang="en-US" sz="2000" b="1" dirty="0"/>
              <a:t> 크기를 </a:t>
            </a:r>
            <a:r>
              <a:rPr lang="en-US" altLang="ko-KR" sz="2000" b="1" dirty="0"/>
              <a:t>32</a:t>
            </a:r>
            <a:r>
              <a:rPr lang="ko-KR" altLang="en-US" sz="2000" b="1" dirty="0"/>
              <a:t>바이트 이상으로 증가</a:t>
            </a:r>
            <a:endParaRPr lang="en-US" altLang="ko-KR" sz="2000" b="1" dirty="0"/>
          </a:p>
          <a:p>
            <a:pPr lvl="2"/>
            <a:r>
              <a:rPr lang="ko-KR" altLang="en-US" sz="1600" dirty="0"/>
              <a:t>현재의 </a:t>
            </a:r>
            <a:r>
              <a:rPr lang="en-US" altLang="ko-KR" sz="1600" dirty="0"/>
              <a:t>32</a:t>
            </a:r>
            <a:r>
              <a:rPr lang="ko-KR" altLang="en-US" sz="1600" dirty="0"/>
              <a:t>바이트의 크기가 충분하다고 판단</a:t>
            </a:r>
            <a:endParaRPr lang="en-US" altLang="ko-KR" sz="1600" dirty="0"/>
          </a:p>
          <a:p>
            <a:pPr lvl="2"/>
            <a:r>
              <a:rPr lang="ko-KR" altLang="en-US" sz="1600" dirty="0"/>
              <a:t>단순 크기를 증가시키는 것이 </a:t>
            </a:r>
            <a:r>
              <a:rPr lang="ko-KR" altLang="en-US" sz="1600" b="1" dirty="0">
                <a:solidFill>
                  <a:srgbClr val="C00000"/>
                </a:solidFill>
              </a:rPr>
              <a:t>큰 보안적 이점을 제공하지 않을 수 있음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lvl="1"/>
            <a:endParaRPr lang="en-US" altLang="ko-KR" sz="20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9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B903B-4497-A127-9B2B-A8A383A6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FBF5E-68BB-475A-99F4-C44ED02D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FIPS 205 STATUS UPDATE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AC379-E66A-2A8E-A1CD-5E42C6441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b="1" dirty="0"/>
              <a:t>FIPS 205</a:t>
            </a:r>
            <a:r>
              <a:rPr lang="ko-KR" altLang="en-US" sz="2800" b="1" dirty="0"/>
              <a:t>는</a:t>
            </a:r>
            <a:r>
              <a:rPr lang="en-US" altLang="ko-KR" sz="2800" b="1" dirty="0"/>
              <a:t> SLH-DSA </a:t>
            </a:r>
            <a:r>
              <a:rPr lang="ko-KR" altLang="en-US" sz="2800" b="1" dirty="0"/>
              <a:t>표준을 위해 </a:t>
            </a:r>
            <a:r>
              <a:rPr lang="ko-KR" altLang="en-US" b="1" dirty="0"/>
              <a:t>작성된 문서</a:t>
            </a:r>
            <a:endParaRPr lang="en-US" altLang="ko-KR" b="1" dirty="0"/>
          </a:p>
          <a:p>
            <a:pPr lvl="1"/>
            <a:r>
              <a:rPr lang="ko-KR" altLang="en-US" dirty="0"/>
              <a:t>표준화를 위해 선택된 </a:t>
            </a:r>
            <a:r>
              <a:rPr lang="en-US" altLang="ko-KR" dirty="0"/>
              <a:t>SPHINCS+</a:t>
            </a:r>
            <a:r>
              <a:rPr lang="ko-KR" altLang="en-US" dirty="0" err="1"/>
              <a:t>를</a:t>
            </a:r>
            <a:r>
              <a:rPr lang="ko-KR" altLang="en-US" dirty="0"/>
              <a:t> 기반으로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/>
              <a:t>여러 </a:t>
            </a:r>
            <a:r>
              <a:rPr lang="en-US" altLang="ko-KR" b="1" dirty="0"/>
              <a:t>comment</a:t>
            </a:r>
            <a:r>
              <a:rPr lang="ko-KR" altLang="en-US" b="1" dirty="0"/>
              <a:t>에 대한 내용 포함</a:t>
            </a:r>
            <a:endParaRPr lang="en-US" altLang="ko-KR" b="1" dirty="0"/>
          </a:p>
          <a:p>
            <a:pPr lvl="1"/>
            <a:r>
              <a:rPr lang="ko-KR" altLang="en-US" dirty="0"/>
              <a:t>일부 </a:t>
            </a:r>
            <a:r>
              <a:rPr lang="en-US" altLang="ko-KR" dirty="0"/>
              <a:t>comment</a:t>
            </a:r>
            <a:r>
              <a:rPr lang="ko-KR" altLang="en-US" dirty="0"/>
              <a:t>에 대해서는 </a:t>
            </a:r>
            <a:r>
              <a:rPr lang="en-US" altLang="ko-KR" dirty="0"/>
              <a:t>NIST</a:t>
            </a:r>
            <a:r>
              <a:rPr lang="ko-KR" altLang="en-US" dirty="0"/>
              <a:t>가 합의 후 변경할 예정</a:t>
            </a:r>
            <a:endParaRPr lang="en-US" altLang="ko-KR" dirty="0"/>
          </a:p>
          <a:p>
            <a:pPr lvl="1"/>
            <a:r>
              <a:rPr lang="ko-KR" altLang="en-US" dirty="0"/>
              <a:t>대부분의 </a:t>
            </a:r>
            <a:r>
              <a:rPr lang="en-US" altLang="ko-KR" dirty="0"/>
              <a:t>comment</a:t>
            </a:r>
            <a:r>
              <a:rPr lang="ko-KR" altLang="en-US" dirty="0"/>
              <a:t>에 대해서는 변경 예정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FIPS 205</a:t>
            </a:r>
            <a:r>
              <a:rPr lang="ko-KR" altLang="en-US" b="1" dirty="0"/>
              <a:t>에 대해 변경하지 않을 사항 포함</a:t>
            </a:r>
            <a:endParaRPr lang="en-US" altLang="ko-KR" b="1" dirty="0"/>
          </a:p>
          <a:p>
            <a:pPr lvl="1"/>
            <a:endParaRPr lang="en-US" altLang="ko-KR" dirty="0"/>
          </a:p>
          <a:p>
            <a:r>
              <a:rPr lang="ko-KR" altLang="en-US" b="1" dirty="0"/>
              <a:t>변경 사항 중 </a:t>
            </a:r>
            <a:r>
              <a:rPr lang="en-US" altLang="ko-KR" b="1" dirty="0"/>
              <a:t>pre-hash</a:t>
            </a:r>
            <a:r>
              <a:rPr lang="ko-KR" altLang="en-US" b="1" dirty="0"/>
              <a:t>에 대한 내용 포함</a:t>
            </a:r>
            <a:endParaRPr lang="en-US" altLang="ko-KR" b="1" dirty="0"/>
          </a:p>
          <a:p>
            <a:pPr lvl="1"/>
            <a:r>
              <a:rPr lang="en-US" altLang="ko-KR" dirty="0"/>
              <a:t>NIST</a:t>
            </a:r>
            <a:r>
              <a:rPr lang="ko-KR" altLang="en-US" dirty="0"/>
              <a:t>는 모든 서명에 </a:t>
            </a:r>
            <a:r>
              <a:rPr lang="en-US" altLang="ko-KR" dirty="0"/>
              <a:t>pre-hash</a:t>
            </a:r>
            <a:r>
              <a:rPr lang="ko-KR" altLang="en-US" dirty="0" err="1"/>
              <a:t>를</a:t>
            </a:r>
            <a:r>
              <a:rPr lang="ko-KR" altLang="en-US" dirty="0"/>
              <a:t> 지정할 예정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DFC7E-9D2B-92C8-8EAD-1B153599B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835" y="4114800"/>
            <a:ext cx="3479245" cy="195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199AC-705A-D7D3-2C1F-FE3FB7571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E476E-9AAA-4B25-AC45-A2A3A1B6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FIPS 205 – SLH-DSA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84A93FF-D5CD-9545-991D-544BC31A724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sz="2400" b="1" dirty="0"/>
                  <a:t>SLH-DSA(Stateless Hash-Based Signature)</a:t>
                </a:r>
              </a:p>
              <a:p>
                <a:pPr lvl="1"/>
                <a:r>
                  <a:rPr lang="en-US" altLang="ko-KR" sz="2000" dirty="0"/>
                  <a:t>SPHINCS+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기반으로 하는 </a:t>
                </a:r>
                <a:r>
                  <a:rPr lang="en-US" altLang="ko-KR" sz="2000" dirty="0"/>
                  <a:t>SLH-DSA </a:t>
                </a:r>
                <a:r>
                  <a:rPr lang="ko-KR" altLang="en-US" sz="2000" dirty="0"/>
                  <a:t>표준 지정</a:t>
                </a:r>
                <a:endParaRPr lang="en-US" altLang="ko-KR" sz="2000" dirty="0"/>
              </a:p>
              <a:p>
                <a:endParaRPr lang="en-US" altLang="ko-KR" sz="2400" dirty="0"/>
              </a:p>
              <a:p>
                <a:r>
                  <a:rPr lang="ko-KR" altLang="en-US" sz="2400" b="1" dirty="0"/>
                  <a:t>최대</a:t>
                </a:r>
                <a14:m>
                  <m:oMath xmlns:m="http://schemas.openxmlformats.org/officeDocument/2006/math">
                    <m:r>
                      <a:rPr lang="ko-KR" altLang="en-US" sz="2400" b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𝟔𝟒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개의 서명을 생성하고 검증할 수 있는 보안 제공</a:t>
                </a:r>
                <a:endParaRPr lang="en-US" altLang="ko-KR" sz="2400" b="1" dirty="0"/>
              </a:p>
              <a:p>
                <a:endParaRPr lang="en-US" altLang="ko-KR" sz="2400" dirty="0"/>
              </a:p>
              <a:p>
                <a:r>
                  <a:rPr lang="ko-KR" altLang="en-US" sz="2400" b="1" dirty="0"/>
                  <a:t>매우 큰 서명 크기</a:t>
                </a:r>
                <a:endParaRPr lang="en-US" altLang="ko-KR" sz="2400" b="1" dirty="0"/>
              </a:p>
              <a:p>
                <a:pPr lvl="1"/>
                <a:r>
                  <a:rPr lang="en-US" altLang="ko-KR" sz="2000" dirty="0"/>
                  <a:t>8 KiB – 50 KiB</a:t>
                </a:r>
              </a:p>
              <a:p>
                <a:endParaRPr lang="en-US" altLang="ko-KR" sz="2400" dirty="0"/>
              </a:p>
              <a:p>
                <a:r>
                  <a:rPr lang="ko-KR" altLang="en-US" sz="2400" b="1" dirty="0">
                    <a:solidFill>
                      <a:srgbClr val="C00000"/>
                    </a:solidFill>
                  </a:rPr>
                  <a:t>느린 서명 속도</a:t>
                </a:r>
                <a:r>
                  <a:rPr lang="en-US" altLang="ko-KR" sz="2400" b="1" dirty="0"/>
                  <a:t>,</a:t>
                </a:r>
                <a:r>
                  <a:rPr lang="ko-KR" altLang="en-US" sz="2400" b="1" dirty="0"/>
                  <a:t> 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빠른 검증 속도</a:t>
                </a:r>
                <a:endParaRPr lang="en-US" altLang="ko-KR" sz="2400" b="1" dirty="0">
                  <a:solidFill>
                    <a:srgbClr val="2E75B6"/>
                  </a:solidFill>
                </a:endParaRP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84A93FF-D5CD-9545-991D-544BC31A7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84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00E81-9FB1-282E-82CF-9B28C16B5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F6740-9005-0EE1-63C3-824843BA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FIPS 205</a:t>
            </a:r>
            <a:r>
              <a:rPr lang="ko-KR" altLang="en-US" dirty="0"/>
              <a:t> </a:t>
            </a:r>
            <a:r>
              <a:rPr lang="ko-KR" altLang="en-US"/>
              <a:t>변경하지 않을 사항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7665B41-604A-AE10-3B49-3297F2EC18F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400" b="1" dirty="0"/>
                  <a:t>SLH-DSA</a:t>
                </a:r>
                <a:r>
                  <a:rPr lang="ko-KR" altLang="en-US" sz="2400" b="1" dirty="0"/>
                  <a:t>는 </a:t>
                </a:r>
                <a:r>
                  <a:rPr lang="en-US" altLang="ko-KR" sz="2400" b="1" dirty="0"/>
                  <a:t>12</a:t>
                </a:r>
                <a:r>
                  <a:rPr lang="ko-KR" altLang="en-US" sz="2400" b="1" dirty="0"/>
                  <a:t>개의 파라미터를 가지고 있음</a:t>
                </a:r>
                <a:endParaRPr lang="en-US" altLang="ko-KR" sz="2400" b="1" dirty="0"/>
              </a:p>
              <a:p>
                <a:pPr lvl="1"/>
                <a:r>
                  <a:rPr lang="ko-KR" altLang="en-US" sz="2000" dirty="0"/>
                  <a:t>다양한 보안성 카테고리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SHA256 vs SHAKE</a:t>
                </a:r>
              </a:p>
              <a:p>
                <a:pPr lvl="1"/>
                <a:r>
                  <a:rPr lang="ko-KR" altLang="en-US" sz="2000" dirty="0"/>
                  <a:t>느리고 작은 서명 </a:t>
                </a:r>
                <a:r>
                  <a:rPr lang="en-US" altLang="ko-KR" sz="2000" dirty="0"/>
                  <a:t>vs </a:t>
                </a:r>
                <a:r>
                  <a:rPr lang="ko-KR" altLang="en-US" sz="2000" dirty="0"/>
                  <a:t>크고 빠른 서명</a:t>
                </a:r>
                <a:endParaRPr lang="en-US" altLang="ko-KR" sz="2000" dirty="0"/>
              </a:p>
              <a:p>
                <a:pPr lvl="1"/>
                <a:endParaRPr lang="en-US" altLang="ko-KR" sz="2400" dirty="0"/>
              </a:p>
              <a:p>
                <a:r>
                  <a:rPr lang="ko-KR" altLang="en-US" sz="2400" b="1" dirty="0"/>
                  <a:t>파라미터 중 일부를 제거하자는 의견이 많음</a:t>
                </a:r>
                <a:endParaRPr lang="en-US" altLang="ko-KR" sz="2400" b="1" dirty="0"/>
              </a:p>
              <a:p>
                <a:pPr lvl="1"/>
                <a:r>
                  <a:rPr lang="ko-KR" altLang="en-US" sz="2000" dirty="0"/>
                  <a:t>명확한 합의가 없어서 </a:t>
                </a:r>
                <a:r>
                  <a:rPr lang="en-US" altLang="ko-KR" sz="2000" dirty="0"/>
                  <a:t>NIST</a:t>
                </a:r>
                <a:r>
                  <a:rPr lang="ko-KR" altLang="en-US" sz="2000" dirty="0"/>
                  <a:t>는 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12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개 파라미터를 유지하기로 결정</a:t>
                </a:r>
                <a:endParaRPr lang="en-US" altLang="ko-KR" sz="2000" b="1" dirty="0">
                  <a:solidFill>
                    <a:srgbClr val="2E75B6"/>
                  </a:solidFill>
                </a:endParaRPr>
              </a:p>
              <a:p>
                <a:pPr lvl="1"/>
                <a:endParaRPr lang="en-US" altLang="ko-KR" sz="2000" b="1" dirty="0">
                  <a:solidFill>
                    <a:srgbClr val="2E75B6"/>
                  </a:solidFill>
                </a:endParaRPr>
              </a:p>
              <a:p>
                <a:r>
                  <a:rPr lang="ko-KR" altLang="en-US" sz="2400" b="1" dirty="0"/>
                  <a:t>더 작은 파라미터를 추가하자는 의견이 있음</a:t>
                </a:r>
                <a:endParaRPr lang="en-US" altLang="ko-KR" sz="2400" b="1" dirty="0"/>
              </a:p>
              <a:p>
                <a:pPr lvl="1"/>
                <a:r>
                  <a:rPr lang="ko-KR" altLang="en-US" sz="2000" dirty="0"/>
                  <a:t>더 작고 빠른 서명을 위해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2000" dirty="0"/>
                  <a:t> 대신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이나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추가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b="1" dirty="0">
                  <a:solidFill>
                    <a:srgbClr val="2E75B6"/>
                  </a:solidFill>
                </a:endParaRPr>
              </a:p>
              <a:p>
                <a:r>
                  <a:rPr lang="ko-KR" altLang="en-US" sz="2400" b="1" dirty="0"/>
                  <a:t>다양한 의견이 제기되었으나 </a:t>
                </a:r>
                <a:r>
                  <a:rPr lang="ko-KR" altLang="en-US" sz="2400" b="1" dirty="0">
                    <a:solidFill>
                      <a:srgbClr val="C00000"/>
                    </a:solidFill>
                  </a:rPr>
                  <a:t>변경 계획이 없다고 답변</a:t>
                </a:r>
                <a:endParaRPr lang="en-US" altLang="ko-KR" sz="2400" b="1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altLang="ko-KR" sz="2000" dirty="0"/>
                  <a:t>SHA-256, SHA-512 </a:t>
                </a:r>
                <a:r>
                  <a:rPr lang="ko-KR" altLang="en-US" sz="2000" dirty="0"/>
                  <a:t>조합이 아닌 </a:t>
                </a:r>
                <a:r>
                  <a:rPr lang="en-US" altLang="ko-KR" sz="2000" dirty="0"/>
                  <a:t>SHA-512</a:t>
                </a:r>
                <a:r>
                  <a:rPr lang="ko-KR" altLang="en-US" sz="2000" dirty="0"/>
                  <a:t>만 사용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성능 개선을 위한 </a:t>
                </a:r>
                <a:r>
                  <a:rPr lang="en-US" altLang="ko-KR" sz="2000" dirty="0"/>
                  <a:t>SHAKE256 </a:t>
                </a:r>
                <a:r>
                  <a:rPr lang="ko-KR" altLang="en-US" sz="2000" dirty="0"/>
                  <a:t>대신 </a:t>
                </a:r>
                <a:r>
                  <a:rPr lang="en-US" altLang="ko-KR" sz="2000" dirty="0"/>
                  <a:t>TurboSHAKE256 </a:t>
                </a:r>
                <a:r>
                  <a:rPr lang="ko-KR" altLang="en-US" sz="2000" dirty="0"/>
                  <a:t>사용</a:t>
                </a:r>
                <a:endParaRPr lang="en-US" altLang="ko-KR" sz="2000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7665B41-604A-AE10-3B49-3297F2EC1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57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643A9-E4B6-2E78-B665-BA22F866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D60CC-50AC-1D46-F622-59ADAA36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PRE-HASH</a:t>
            </a:r>
            <a:r>
              <a:rPr lang="ko-KR" altLang="en-US" dirty="0"/>
              <a:t> 서명 지정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6EC81-1E92-DFEC-5C6D-109FEFD537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NIST</a:t>
            </a:r>
            <a:r>
              <a:rPr lang="ko-KR" altLang="en-US" sz="2400" b="1" dirty="0"/>
              <a:t>는 모든 서명에 대해 </a:t>
            </a:r>
            <a:r>
              <a:rPr lang="en-US" altLang="ko-KR" sz="2400" b="1" dirty="0"/>
              <a:t>Pre-hash</a:t>
            </a:r>
            <a:r>
              <a:rPr lang="ko-KR" altLang="en-US" sz="2400" b="1" dirty="0" err="1"/>
              <a:t>를</a:t>
            </a:r>
            <a:r>
              <a:rPr lang="ko-KR" altLang="en-US" sz="2400" b="1" dirty="0"/>
              <a:t> 지정할 계획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Pre-hash: </a:t>
            </a:r>
            <a:r>
              <a:rPr lang="ko-KR" altLang="en-US" sz="2000" dirty="0"/>
              <a:t>서명하기 전에 메시지를 해시함수로 변환하는 과정</a:t>
            </a:r>
            <a:endParaRPr lang="en-US" altLang="ko-KR" sz="2000" dirty="0"/>
          </a:p>
          <a:p>
            <a:pPr lvl="1"/>
            <a:r>
              <a:rPr lang="en-US" altLang="ko-KR" sz="2000" dirty="0"/>
              <a:t>Pre-hash </a:t>
            </a:r>
            <a:r>
              <a:rPr lang="ko-KR" altLang="en-US" sz="2000" dirty="0"/>
              <a:t>사용시 해시 테이블에서 특정 값을 검색할 때 해시를 여러 번 계산하는 것을 피할 수 있음</a:t>
            </a:r>
            <a:endParaRPr lang="en-US" altLang="ko-KR" sz="2000" dirty="0"/>
          </a:p>
          <a:p>
            <a:pPr lvl="2"/>
            <a:r>
              <a:rPr lang="en-US" altLang="ko-KR" sz="1600" dirty="0"/>
              <a:t>Pre-hash </a:t>
            </a:r>
            <a:r>
              <a:rPr lang="ko-KR" altLang="en-US" sz="1600" dirty="0"/>
              <a:t>버전과 </a:t>
            </a:r>
            <a:r>
              <a:rPr lang="en-US" altLang="ko-KR" sz="1600" dirty="0"/>
              <a:t>pure-hash </a:t>
            </a:r>
            <a:r>
              <a:rPr lang="ko-KR" altLang="en-US" sz="1600" dirty="0"/>
              <a:t>버전 간의 도메인 분리</a:t>
            </a:r>
            <a:endParaRPr lang="en-US" altLang="ko-KR" sz="1600" dirty="0"/>
          </a:p>
          <a:p>
            <a:pPr lvl="2"/>
            <a:r>
              <a:rPr lang="ko-KR" altLang="en-US" sz="1600" dirty="0"/>
              <a:t>외부 해시의 </a:t>
            </a:r>
            <a:r>
              <a:rPr lang="en-US" altLang="ko-KR" sz="1600" dirty="0"/>
              <a:t>OID </a:t>
            </a:r>
            <a:r>
              <a:rPr lang="ko-KR" altLang="en-US" sz="1600" dirty="0"/>
              <a:t>통합</a:t>
            </a:r>
            <a:endParaRPr lang="en-US" altLang="ko-KR" sz="1600" dirty="0"/>
          </a:p>
          <a:p>
            <a:pPr lvl="2"/>
            <a:r>
              <a:rPr lang="ko-KR" altLang="en-US" sz="1600" dirty="0"/>
              <a:t>외부 해시 출력은 보안 강도의 </a:t>
            </a:r>
            <a:r>
              <a:rPr lang="en-US" altLang="ko-KR" sz="1600" dirty="0"/>
              <a:t>2</a:t>
            </a:r>
            <a:r>
              <a:rPr lang="ko-KR" altLang="en-US" sz="1600" dirty="0"/>
              <a:t>배 이상</a:t>
            </a:r>
            <a:endParaRPr lang="en-US" altLang="ko-KR" sz="1600" dirty="0"/>
          </a:p>
          <a:p>
            <a:endParaRPr lang="en-US" altLang="ko-KR" sz="2400" dirty="0"/>
          </a:p>
          <a:p>
            <a:r>
              <a:rPr lang="en-US" altLang="ko-KR" sz="2400" b="1" dirty="0"/>
              <a:t>OID </a:t>
            </a:r>
            <a:r>
              <a:rPr lang="ko-KR" altLang="en-US" sz="2400" b="1" dirty="0"/>
              <a:t>정의 시 </a:t>
            </a:r>
            <a:r>
              <a:rPr lang="en-US" altLang="ko-KR" sz="2400" b="1" dirty="0"/>
              <a:t>NIST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pre-hash</a:t>
            </a:r>
            <a:r>
              <a:rPr lang="ko-KR" altLang="en-US" sz="2400" b="1" dirty="0"/>
              <a:t>에 대한 옵션 수 제한할 계획</a:t>
            </a:r>
            <a:endParaRPr lang="en-US" altLang="ko-KR" sz="2400" b="1" dirty="0"/>
          </a:p>
          <a:p>
            <a:pPr lvl="1"/>
            <a:r>
              <a:rPr lang="en-US" altLang="ko-KR" sz="2000" dirty="0"/>
              <a:t>SLH-DSA-SHA2-{128,192,256}{</a:t>
            </a:r>
            <a:r>
              <a:rPr lang="en-US" altLang="ko-KR" sz="2000" dirty="0" err="1"/>
              <a:t>s,f</a:t>
            </a:r>
            <a:r>
              <a:rPr lang="en-US" altLang="ko-KR" sz="2000" dirty="0"/>
              <a:t>}-with-SHA512-prehash</a:t>
            </a:r>
          </a:p>
          <a:p>
            <a:pPr lvl="1"/>
            <a:r>
              <a:rPr lang="en-US" altLang="ko-KR" sz="2000" dirty="0"/>
              <a:t>SLH-DSA-SHAKE-{128}{</a:t>
            </a:r>
            <a:r>
              <a:rPr lang="en-US" altLang="ko-KR" sz="2000" dirty="0" err="1"/>
              <a:t>s,f</a:t>
            </a:r>
            <a:r>
              <a:rPr lang="en-US" altLang="ko-KR" sz="2000" dirty="0"/>
              <a:t>}-with-SHAKE128-prehash</a:t>
            </a:r>
            <a:endParaRPr lang="ko-KR" altLang="en-US" sz="2000" dirty="0"/>
          </a:p>
          <a:p>
            <a:pPr lvl="1"/>
            <a:r>
              <a:rPr lang="en-US" altLang="ko-KR" sz="2000" dirty="0"/>
              <a:t>SLH-DSA-SHAKE-{192,256}{</a:t>
            </a:r>
            <a:r>
              <a:rPr lang="en-US" altLang="ko-KR" sz="2000" dirty="0" err="1"/>
              <a:t>s,f</a:t>
            </a:r>
            <a:r>
              <a:rPr lang="en-US" altLang="ko-KR" sz="2000" dirty="0"/>
              <a:t>}-with-SHAKE256-prehash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1600" b="1" dirty="0">
                <a:solidFill>
                  <a:srgbClr val="2E75B6"/>
                </a:solidFill>
              </a:rPr>
              <a:t>SHA512</a:t>
            </a:r>
            <a:r>
              <a:rPr lang="ko-KR" altLang="en-US" sz="1600" b="1" dirty="0">
                <a:solidFill>
                  <a:srgbClr val="2E75B6"/>
                </a:solidFill>
              </a:rPr>
              <a:t>가 </a:t>
            </a:r>
            <a:r>
              <a:rPr lang="en-US" altLang="ko-KR" sz="1600" b="1" dirty="0">
                <a:solidFill>
                  <a:srgbClr val="2E75B6"/>
                </a:solidFill>
              </a:rPr>
              <a:t>SHA256</a:t>
            </a:r>
            <a:r>
              <a:rPr lang="ko-KR" altLang="en-US" sz="1600" b="1" dirty="0">
                <a:solidFill>
                  <a:srgbClr val="2E75B6"/>
                </a:solidFill>
              </a:rPr>
              <a:t>보다 다양한 플랫폼에서 더 빠르기 때문에 </a:t>
            </a:r>
            <a:r>
              <a:rPr lang="en-US" altLang="ko-KR" sz="1600" b="1" dirty="0">
                <a:solidFill>
                  <a:srgbClr val="2E75B6"/>
                </a:solidFill>
              </a:rPr>
              <a:t>SLH-DSA-SHA2-128{</a:t>
            </a:r>
            <a:r>
              <a:rPr lang="en-US" altLang="ko-KR" sz="1600" b="1" dirty="0" err="1">
                <a:solidFill>
                  <a:srgbClr val="2E75B6"/>
                </a:solidFill>
              </a:rPr>
              <a:t>s,f</a:t>
            </a:r>
            <a:r>
              <a:rPr lang="en-US" altLang="ko-KR" sz="1600" b="1" dirty="0">
                <a:solidFill>
                  <a:srgbClr val="2E75B6"/>
                </a:solidFill>
              </a:rPr>
              <a:t>}..</a:t>
            </a:r>
            <a:r>
              <a:rPr lang="ko-KR" altLang="en-US" sz="1600" b="1" dirty="0">
                <a:solidFill>
                  <a:srgbClr val="2E75B6"/>
                </a:solidFill>
              </a:rPr>
              <a:t>에서 </a:t>
            </a:r>
            <a:r>
              <a:rPr lang="en-US" altLang="ko-KR" sz="1600" b="1" dirty="0">
                <a:solidFill>
                  <a:srgbClr val="2E75B6"/>
                </a:solidFill>
              </a:rPr>
              <a:t>SHA512 </a:t>
            </a:r>
            <a:r>
              <a:rPr lang="ko-KR" altLang="en-US" sz="1600" b="1" dirty="0">
                <a:solidFill>
                  <a:srgbClr val="2E75B6"/>
                </a:solidFill>
              </a:rPr>
              <a:t>선호 </a:t>
            </a:r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185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2A237-F112-4B30-4750-07E5ED54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9BE53-4B31-2F61-BDFC-38894D62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Falcon Towards FN-DSA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BA7752-F1BE-87EE-59DB-8C1E97854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b="1" dirty="0"/>
              <a:t>FN-DSA </a:t>
            </a:r>
            <a:r>
              <a:rPr lang="ko-KR" altLang="en-US" b="1" dirty="0"/>
              <a:t>표준을 위해 정리한 문서</a:t>
            </a:r>
            <a:endParaRPr lang="en-US" altLang="ko-KR" b="1" dirty="0"/>
          </a:p>
          <a:p>
            <a:pPr lvl="1"/>
            <a:r>
              <a:rPr lang="ko-KR" altLang="en-US" dirty="0"/>
              <a:t>표준화를 위해 선택된 </a:t>
            </a:r>
            <a:r>
              <a:rPr lang="en-US" altLang="ko-KR" dirty="0"/>
              <a:t>Falcon</a:t>
            </a:r>
            <a:r>
              <a:rPr lang="ko-KR" altLang="en-US" dirty="0"/>
              <a:t>을 기반으로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Falcon</a:t>
            </a:r>
            <a:r>
              <a:rPr lang="ko-KR" altLang="en-US" b="1" dirty="0"/>
              <a:t>의 알고리즘 및 특징에 대한 내용 포함</a:t>
            </a:r>
            <a:r>
              <a:rPr lang="en-US" altLang="ko-KR" b="1" dirty="0"/>
              <a:t>	</a:t>
            </a:r>
          </a:p>
          <a:p>
            <a:pPr lvl="1"/>
            <a:r>
              <a:rPr lang="ko-KR" altLang="en-US" dirty="0"/>
              <a:t>각 특징 별로 적합한 환경에 대한 내용 포함</a:t>
            </a:r>
            <a:endParaRPr lang="en-US" altLang="ko-KR" dirty="0"/>
          </a:p>
          <a:p>
            <a:pPr lvl="1"/>
            <a:r>
              <a:rPr lang="en-US" altLang="ko-KR" dirty="0"/>
              <a:t>Falcon</a:t>
            </a:r>
            <a:r>
              <a:rPr lang="ko-KR" altLang="en-US" dirty="0"/>
              <a:t>이 가지고 있는 이점을 강조함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FN-DSA</a:t>
            </a:r>
            <a:r>
              <a:rPr lang="ko-KR" altLang="en-US" b="1" dirty="0"/>
              <a:t> 표준화를 위해 필요한 내용 포함</a:t>
            </a:r>
            <a:endParaRPr lang="en-US" altLang="ko-KR" b="1" dirty="0"/>
          </a:p>
          <a:p>
            <a:pPr lvl="1"/>
            <a:r>
              <a:rPr lang="ko-KR" altLang="en-US" b="1" dirty="0"/>
              <a:t> </a:t>
            </a:r>
            <a:r>
              <a:rPr lang="en-US" altLang="ko-KR" dirty="0"/>
              <a:t>Falcon</a:t>
            </a:r>
            <a:r>
              <a:rPr lang="ko-KR" altLang="en-US" dirty="0"/>
              <a:t>이 가지고 있는 문제점에 대한 해결책 존재</a:t>
            </a:r>
            <a:endParaRPr lang="en-US" altLang="ko-KR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FN-DSA</a:t>
            </a:r>
            <a:r>
              <a:rPr lang="ko-KR" altLang="en-US" b="1" dirty="0" err="1"/>
              <a:t>를</a:t>
            </a:r>
            <a:r>
              <a:rPr lang="ko-KR" altLang="en-US" b="1" dirty="0"/>
              <a:t> 위한 추가 변경 사항 포함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b="1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74344E-6AEA-6007-A177-D4797034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237" y="4114801"/>
            <a:ext cx="3716844" cy="2306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992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D2E4-C3A4-BC3F-10E3-EE55DA3BF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453A1258-7E18-2691-CAE5-893CCFE18493}"/>
              </a:ext>
            </a:extLst>
          </p:cNvPr>
          <p:cNvSpPr/>
          <p:nvPr/>
        </p:nvSpPr>
        <p:spPr>
          <a:xfrm>
            <a:off x="6096000" y="4053841"/>
            <a:ext cx="4998720" cy="21564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376AE1-2509-9195-5A99-9389857F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PRE-HASH</a:t>
            </a:r>
            <a:r>
              <a:rPr lang="ko-KR" altLang="en-US" dirty="0"/>
              <a:t>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7C7A89-A07A-1034-9774-D223BD3147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메시지 </a:t>
            </a:r>
            <a:r>
              <a:rPr lang="ko-KR" altLang="en-US" sz="2400" b="1" dirty="0" err="1"/>
              <a:t>해싱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서명하려는 메시지를 해시 함수를 사용하여 </a:t>
            </a:r>
            <a:r>
              <a:rPr lang="ko-KR" altLang="en-US" sz="2000" dirty="0" err="1"/>
              <a:t>해싱</a:t>
            </a:r>
            <a:endParaRPr lang="en-US" altLang="ko-KR" sz="2000" dirty="0"/>
          </a:p>
          <a:p>
            <a:r>
              <a:rPr lang="ko-KR" altLang="en-US" sz="2400" b="1" dirty="0"/>
              <a:t>해시 값 서명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생성된 해시 값을 </a:t>
            </a:r>
            <a:r>
              <a:rPr lang="en-US" altLang="ko-KR" sz="2000" dirty="0"/>
              <a:t>DSA</a:t>
            </a:r>
            <a:r>
              <a:rPr lang="ko-KR" altLang="en-US" sz="2000" dirty="0"/>
              <a:t>로 서명</a:t>
            </a:r>
            <a:endParaRPr lang="en-US" altLang="ko-KR" sz="2000" dirty="0"/>
          </a:p>
          <a:p>
            <a:r>
              <a:rPr lang="ko-KR" altLang="en-US" sz="2400" b="1" dirty="0"/>
              <a:t>서명 검증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검증할 때도 동일한 해시 함수를 사용하여 메시지를 </a:t>
            </a:r>
            <a:r>
              <a:rPr lang="ko-KR" altLang="en-US" sz="2000" dirty="0" err="1"/>
              <a:t>해싱한</a:t>
            </a:r>
            <a:r>
              <a:rPr lang="ko-KR" altLang="en-US" sz="2000" dirty="0"/>
              <a:t> 후</a:t>
            </a:r>
            <a:r>
              <a:rPr lang="en-US" altLang="ko-KR" sz="2000" dirty="0"/>
              <a:t>,</a:t>
            </a:r>
            <a:r>
              <a:rPr lang="ko-KR" altLang="en-US" sz="2000" dirty="0"/>
              <a:t> 해당 해시 값과 서명 검증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1400E-61FD-E285-970D-03D29E8D0855}"/>
              </a:ext>
            </a:extLst>
          </p:cNvPr>
          <p:cNvSpPr txBox="1"/>
          <p:nvPr/>
        </p:nvSpPr>
        <p:spPr>
          <a:xfrm>
            <a:off x="914400" y="4730025"/>
            <a:ext cx="39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/>
              <a:t>M</a:t>
            </a:r>
            <a:endParaRPr kumimoji="1" lang="ko-Kore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5CF8DE62-5146-3130-D329-F61609563A60}"/>
                  </a:ext>
                </a:extLst>
              </p:cNvPr>
              <p:cNvSpPr/>
              <p:nvPr/>
            </p:nvSpPr>
            <p:spPr>
              <a:xfrm>
                <a:off x="2423160" y="4478505"/>
                <a:ext cx="2575560" cy="426720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∥|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|∥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5CF8DE62-5146-3130-D329-F61609563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160" y="4478505"/>
                <a:ext cx="2575560" cy="426720"/>
              </a:xfrm>
              <a:prstGeom prst="round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E53C0948-1592-CC3E-F1B5-30425CB24B51}"/>
                  </a:ext>
                </a:extLst>
              </p:cNvPr>
              <p:cNvSpPr/>
              <p:nvPr/>
            </p:nvSpPr>
            <p:spPr>
              <a:xfrm>
                <a:off x="1813560" y="5996940"/>
                <a:ext cx="3794760" cy="426720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∥|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|∥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𝑂𝐼𝐷</m:t>
                          </m:r>
                        </m:e>
                        <m:sub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kumimoji="1" lang="en-US" altLang="ko-Kore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E53C0948-1592-CC3E-F1B5-30425CB24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560" y="5996940"/>
                <a:ext cx="3794760" cy="426720"/>
              </a:xfrm>
              <a:prstGeom prst="round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육각형[H] 8">
            <a:extLst>
              <a:ext uri="{FF2B5EF4-FFF2-40B4-BE49-F238E27FC236}">
                <a16:creationId xmlns:a16="http://schemas.microsoft.com/office/drawing/2014/main" id="{82286081-35E8-10FF-467F-0F1749141958}"/>
              </a:ext>
            </a:extLst>
          </p:cNvPr>
          <p:cNvSpPr/>
          <p:nvPr/>
        </p:nvSpPr>
        <p:spPr>
          <a:xfrm>
            <a:off x="1310640" y="5243497"/>
            <a:ext cx="502920" cy="426720"/>
          </a:xfrm>
          <a:prstGeom prst="hexagon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H</a:t>
            </a:r>
            <a:endParaRPr kumimoji="1" lang="ko-Kore-KR" altLang="en-US" sz="2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936EE4-25FB-E18F-85D8-0A8BD94D34A9}"/>
              </a:ext>
            </a:extLst>
          </p:cNvPr>
          <p:cNvCxnSpPr>
            <a:endCxn id="6" idx="1"/>
          </p:cNvCxnSpPr>
          <p:nvPr/>
        </p:nvCxnSpPr>
        <p:spPr>
          <a:xfrm>
            <a:off x="1562100" y="5670217"/>
            <a:ext cx="251460" cy="54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25D3B4-BE37-F10C-061C-2F862034E6F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310640" y="4691865"/>
            <a:ext cx="1112520" cy="238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123EF1-1494-D8D9-76A9-242639232759}"/>
              </a:ext>
            </a:extLst>
          </p:cNvPr>
          <p:cNvCxnSpPr>
            <a:stCxn id="4" idx="3"/>
            <a:endCxn id="9" idx="4"/>
          </p:cNvCxnSpPr>
          <p:nvPr/>
        </p:nvCxnSpPr>
        <p:spPr>
          <a:xfrm>
            <a:off x="1310640" y="4930080"/>
            <a:ext cx="106680" cy="313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0CD92-0082-7B1E-54E0-FE7917C20615}"/>
                  </a:ext>
                </a:extLst>
              </p:cNvPr>
              <p:cNvSpPr txBox="1"/>
              <p:nvPr/>
            </p:nvSpPr>
            <p:spPr>
              <a:xfrm>
                <a:off x="6439218" y="4939575"/>
                <a:ext cx="441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000" dirty="0" err="1"/>
                  <a:t>Slh_sign_internal</a:t>
                </a:r>
                <a:r>
                  <a:rPr kumimoji="1" lang="en-US" altLang="ko-Kore-KR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ore-KR" sz="2000" dirty="0"/>
                  <a:t>, SK, </a:t>
                </a:r>
                <a:r>
                  <a:rPr kumimoji="1" lang="en-US" altLang="ko-Kore-KR" sz="2000" dirty="0" err="1"/>
                  <a:t>opt_rand</a:t>
                </a:r>
                <a:r>
                  <a:rPr kumimoji="1" lang="en-US" altLang="ko-Kore-KR" sz="2000" dirty="0"/>
                  <a:t>)</a:t>
                </a: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0CD92-0082-7B1E-54E0-FE7917C20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18" y="4939575"/>
                <a:ext cx="4419600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56D5A1-CEAE-A9D0-A2F6-7ED515172CE1}"/>
                  </a:ext>
                </a:extLst>
              </p:cNvPr>
              <p:cNvSpPr txBox="1"/>
              <p:nvPr/>
            </p:nvSpPr>
            <p:spPr>
              <a:xfrm>
                <a:off x="6439218" y="5522300"/>
                <a:ext cx="4419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2000" dirty="0" err="1"/>
                  <a:t>Slh_verify_internal</a:t>
                </a:r>
                <a:r>
                  <a:rPr kumimoji="1" lang="en-US" altLang="ko-Kore-KR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ore-KR" sz="2000" dirty="0"/>
                  <a:t>, SIG, PK)</a:t>
                </a: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56D5A1-CEAE-A9D0-A2F6-7ED51517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18" y="5522300"/>
                <a:ext cx="4419600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6AC66B-F6C5-AC07-FFAA-67D52313A02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998720" y="4691865"/>
            <a:ext cx="1440498" cy="284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707141-5E22-F478-764C-8242664E87E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608320" y="5303166"/>
            <a:ext cx="830898" cy="907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E1CBAE-9A96-C232-1E85-65B3D3301230}"/>
              </a:ext>
            </a:extLst>
          </p:cNvPr>
          <p:cNvSpPr txBox="1"/>
          <p:nvPr/>
        </p:nvSpPr>
        <p:spPr>
          <a:xfrm>
            <a:off x="6439218" y="410914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암호 모듈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728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04727-7EF9-3BC4-5510-1F33876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5CEDD-3C30-B259-166A-D9C0CA3D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FALCON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A40D8-5AE8-98FB-6B58-B8324E9D01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격자 기반 서명 체계</a:t>
            </a:r>
            <a:endParaRPr lang="en-US" altLang="ko-KR" sz="2400" b="1" dirty="0"/>
          </a:p>
          <a:p>
            <a:endParaRPr lang="en-US" altLang="ko-KR" sz="2400" dirty="0"/>
          </a:p>
          <a:p>
            <a:r>
              <a:rPr lang="ko-KR" altLang="en-US" sz="2400" b="1" dirty="0"/>
              <a:t>장점</a:t>
            </a:r>
            <a:endParaRPr lang="en-US" altLang="ko-KR" sz="2400" b="1" dirty="0"/>
          </a:p>
          <a:p>
            <a:pPr lvl="1"/>
            <a:r>
              <a:rPr lang="ko-KR" altLang="en-US" sz="2000" b="1" dirty="0">
                <a:solidFill>
                  <a:srgbClr val="2E75B6"/>
                </a:solidFill>
              </a:rPr>
              <a:t>작은 크기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1"/>
            <a:r>
              <a:rPr lang="ko-KR" altLang="en-US" sz="2000" b="1" dirty="0">
                <a:solidFill>
                  <a:srgbClr val="2E75B6"/>
                </a:solidFill>
              </a:rPr>
              <a:t>매우 빠른 검증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1"/>
            <a:r>
              <a:rPr lang="en-US" altLang="ko-KR" sz="2000" dirty="0" err="1"/>
              <a:t>Dilithium</a:t>
            </a:r>
            <a:r>
              <a:rPr lang="ko-KR" altLang="en-US" sz="2000" dirty="0"/>
              <a:t>보다는 느리지만 </a:t>
            </a:r>
            <a:r>
              <a:rPr lang="ko-KR" altLang="en-US" sz="2000" b="1" dirty="0">
                <a:solidFill>
                  <a:srgbClr val="2E75B6"/>
                </a:solidFill>
              </a:rPr>
              <a:t>빠른 서명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marL="457200" lvl="1" indent="0">
              <a:buNone/>
            </a:pPr>
            <a:endParaRPr lang="en-US" altLang="ko-KR" sz="2200" dirty="0"/>
          </a:p>
          <a:p>
            <a:r>
              <a:rPr lang="ko-KR" altLang="en-US" sz="2400" b="1" dirty="0"/>
              <a:t>단점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키 생성 및 서명이 </a:t>
            </a:r>
            <a:r>
              <a:rPr lang="en-US" altLang="ko-KR" sz="2000" b="1" dirty="0">
                <a:solidFill>
                  <a:srgbClr val="C00000"/>
                </a:solidFill>
              </a:rPr>
              <a:t>floating-point </a:t>
            </a:r>
            <a:r>
              <a:rPr lang="ko-KR" altLang="en-US" sz="2000" b="1" dirty="0">
                <a:solidFill>
                  <a:srgbClr val="C00000"/>
                </a:solidFill>
              </a:rPr>
              <a:t>연산</a:t>
            </a:r>
            <a:r>
              <a:rPr lang="ko-KR" altLang="en-US" sz="2000" dirty="0"/>
              <a:t>이 필요함</a:t>
            </a:r>
            <a:endParaRPr lang="en-US" altLang="ko-KR" sz="2000" dirty="0"/>
          </a:p>
          <a:p>
            <a:pPr lvl="1"/>
            <a:r>
              <a:rPr lang="ko-KR" altLang="en-US" sz="2000" dirty="0"/>
              <a:t>키 생성 및 서명의 구현이 </a:t>
            </a:r>
            <a:r>
              <a:rPr lang="ko-KR" altLang="en-US" sz="2000" b="1" dirty="0">
                <a:solidFill>
                  <a:srgbClr val="C00000"/>
                </a:solidFill>
              </a:rPr>
              <a:t>매우 복잡함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b="1" dirty="0"/>
              <a:t>여러 특성에 따라 다양한 환경에서 적합함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FF773DF-0973-8A9B-F7A9-B660F886E016}"/>
              </a:ext>
            </a:extLst>
          </p:cNvPr>
          <p:cNvSpPr/>
          <p:nvPr/>
        </p:nvSpPr>
        <p:spPr>
          <a:xfrm>
            <a:off x="7520463" y="2361273"/>
            <a:ext cx="1622050" cy="1187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Compact </a:t>
            </a:r>
          </a:p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sizes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13F74DB-A02F-1585-B480-4345824EFBC4}"/>
              </a:ext>
            </a:extLst>
          </p:cNvPr>
          <p:cNvSpPr/>
          <p:nvPr/>
        </p:nvSpPr>
        <p:spPr>
          <a:xfrm>
            <a:off x="9895594" y="2361272"/>
            <a:ext cx="1622050" cy="1187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speed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28B61E0-8F31-A245-6686-18F0D0794C02}"/>
              </a:ext>
            </a:extLst>
          </p:cNvPr>
          <p:cNvSpPr/>
          <p:nvPr/>
        </p:nvSpPr>
        <p:spPr>
          <a:xfrm>
            <a:off x="9895593" y="4088670"/>
            <a:ext cx="1622050" cy="1187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Verification</a:t>
            </a:r>
          </a:p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memory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E7574A3-D66D-3C79-93F7-DCBF0E2E5D03}"/>
              </a:ext>
            </a:extLst>
          </p:cNvPr>
          <p:cNvSpPr/>
          <p:nvPr/>
        </p:nvSpPr>
        <p:spPr>
          <a:xfrm>
            <a:off x="7520463" y="4088670"/>
            <a:ext cx="1622050" cy="1187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Worst-case</a:t>
            </a:r>
          </a:p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running</a:t>
            </a:r>
          </a:p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time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A2A2E0D-7C19-D6A8-872B-962603935B78}"/>
              </a:ext>
            </a:extLst>
          </p:cNvPr>
          <p:cNvSpPr/>
          <p:nvPr/>
        </p:nvSpPr>
        <p:spPr>
          <a:xfrm>
            <a:off x="7417703" y="2270792"/>
            <a:ext cx="1808856" cy="1372291"/>
          </a:xfrm>
          <a:prstGeom prst="round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630C6-DF54-6B2E-F57F-50E9302012E2}"/>
              </a:ext>
            </a:extLst>
          </p:cNvPr>
          <p:cNvSpPr txBox="1"/>
          <p:nvPr/>
        </p:nvSpPr>
        <p:spPr>
          <a:xfrm>
            <a:off x="7505292" y="1579467"/>
            <a:ext cx="1628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accent6"/>
                </a:solidFill>
              </a:rPr>
              <a:t>TLS</a:t>
            </a:r>
            <a:endParaRPr kumimoji="1" lang="ko-Kore-KR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5421441-705A-1BE7-D628-BB4F12B58E81}"/>
              </a:ext>
            </a:extLst>
          </p:cNvPr>
          <p:cNvSpPr/>
          <p:nvPr/>
        </p:nvSpPr>
        <p:spPr>
          <a:xfrm>
            <a:off x="7355493" y="2168593"/>
            <a:ext cx="1928578" cy="317672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D570C9-3F3F-25E7-38D4-677CD10964AA}"/>
              </a:ext>
            </a:extLst>
          </p:cNvPr>
          <p:cNvSpPr txBox="1"/>
          <p:nvPr/>
        </p:nvSpPr>
        <p:spPr>
          <a:xfrm>
            <a:off x="7505293" y="5458401"/>
            <a:ext cx="1628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accent2"/>
                </a:solidFill>
              </a:rPr>
              <a:t>V2V</a:t>
            </a:r>
            <a:endParaRPr kumimoji="1" lang="ko-Kore-KR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1C32A6B-D043-C619-99D3-FD169F951C59}"/>
              </a:ext>
            </a:extLst>
          </p:cNvPr>
          <p:cNvSpPr/>
          <p:nvPr/>
        </p:nvSpPr>
        <p:spPr>
          <a:xfrm>
            <a:off x="9802357" y="2168592"/>
            <a:ext cx="1809984" cy="3176725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C4404C-35FB-32BE-44AB-2AB5294F7885}"/>
              </a:ext>
            </a:extLst>
          </p:cNvPr>
          <p:cNvSpPr txBox="1"/>
          <p:nvPr/>
        </p:nvSpPr>
        <p:spPr>
          <a:xfrm>
            <a:off x="9742328" y="5458401"/>
            <a:ext cx="20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Embedded</a:t>
            </a:r>
          </a:p>
          <a:p>
            <a:pPr algn="ctr"/>
            <a:r>
              <a:rPr kumimoji="1" lang="en-US" altLang="ko-Kore-KR" sz="2000" b="1" dirty="0" err="1">
                <a:solidFill>
                  <a:srgbClr val="C00000"/>
                </a:solidFill>
              </a:rPr>
              <a:t>Verif</a:t>
            </a:r>
            <a:r>
              <a:rPr kumimoji="1" lang="en-US" altLang="ko-Kore-KR" sz="2000" b="1" dirty="0">
                <a:solidFill>
                  <a:srgbClr val="C00000"/>
                </a:solidFill>
              </a:rPr>
              <a:t>.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A2576FE-548B-23C6-94A5-C6E2E9488D2D}"/>
              </a:ext>
            </a:extLst>
          </p:cNvPr>
          <p:cNvSpPr/>
          <p:nvPr/>
        </p:nvSpPr>
        <p:spPr>
          <a:xfrm>
            <a:off x="7278016" y="2050532"/>
            <a:ext cx="4421337" cy="1680435"/>
          </a:xfrm>
          <a:prstGeom prst="roundRect">
            <a:avLst/>
          </a:prstGeom>
          <a:noFill/>
          <a:ln w="5080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7F0F-5108-957A-F899-9022EE53A231}"/>
              </a:ext>
            </a:extLst>
          </p:cNvPr>
          <p:cNvSpPr txBox="1"/>
          <p:nvPr/>
        </p:nvSpPr>
        <p:spPr>
          <a:xfrm>
            <a:off x="9742328" y="1579467"/>
            <a:ext cx="192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rgbClr val="2E75B6"/>
                </a:solidFill>
              </a:rPr>
              <a:t>DNSSEC</a:t>
            </a:r>
            <a:endParaRPr kumimoji="1" lang="ko-Kore-KR" altLang="en-US" sz="2000" b="1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1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C39A-4CDF-33C6-BD0F-B0F5C9AD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EA77-4210-D35E-EA17-36ECC95E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FALCON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CB78BFE-6243-F92E-51A7-FB169E83E72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>
                    <a:effectLst/>
                    <a:latin typeface="Lato" panose="020F0502020204030203" pitchFamily="34" charset="0"/>
                  </a:rPr>
                  <a:t>키 생성</a:t>
                </a:r>
                <a:endParaRPr lang="en-US" altLang="ko-KR" sz="2000" b="1" dirty="0">
                  <a:effectLst/>
                  <a:latin typeface="Lato" panose="020F0502020204030203" pitchFamily="34" charset="0"/>
                </a:endParaRPr>
              </a:p>
              <a:p>
                <a:pPr lvl="1"/>
                <a:r>
                  <a:rPr lang="ko-KR" altLang="en-US" sz="1500" dirty="0">
                    <a:latin typeface="Lato" panose="020F0502020204030203" pitchFamily="34" charset="0"/>
                  </a:rPr>
                  <a:t>의사 난수 생성기를 사용하여 </a:t>
                </a:r>
                <a:r>
                  <a:rPr lang="en-US" altLang="ko-KR" sz="1500" dirty="0">
                    <a:latin typeface="Lato" panose="020F0502020204030203" pitchFamily="34" charset="0"/>
                  </a:rPr>
                  <a:t>A</a:t>
                </a:r>
                <a:r>
                  <a:rPr lang="ko-KR" altLang="en-US" sz="1500" dirty="0">
                    <a:latin typeface="Lato" panose="020F0502020204030203" pitchFamily="34" charset="0"/>
                  </a:rPr>
                  <a:t> 매트릭스 생성</a:t>
                </a:r>
                <a:endParaRPr lang="en-US" altLang="ko-KR" sz="1500" dirty="0">
                  <a:latin typeface="Lato" panose="020F0502020204030203" pitchFamily="34" charset="0"/>
                </a:endParaRPr>
              </a:p>
              <a:p>
                <a:pPr lvl="1"/>
                <a:r>
                  <a:rPr lang="en-US" altLang="ko-Kore-KR" sz="1500" dirty="0">
                    <a:effectLst/>
                  </a:rPr>
                  <a:t>B⋅A=0 </a:t>
                </a:r>
                <a:r>
                  <a:rPr lang="ko-KR" altLang="en-US" sz="1500" dirty="0">
                    <a:effectLst/>
                  </a:rPr>
                  <a:t>조건을 만족하며 작은 계수들로 구성된 </a:t>
                </a:r>
                <a:r>
                  <a:rPr lang="en-US" altLang="ko-KR" sz="1500" dirty="0">
                    <a:effectLst/>
                  </a:rPr>
                  <a:t>B</a:t>
                </a:r>
                <a:r>
                  <a:rPr lang="ko-KR" altLang="en-US" sz="1500" dirty="0">
                    <a:effectLst/>
                  </a:rPr>
                  <a:t> 매트릭스 생성</a:t>
                </a:r>
                <a:endParaRPr lang="en-US" altLang="ko-KR" sz="1500" dirty="0">
                  <a:effectLst/>
                </a:endParaRPr>
              </a:p>
              <a:p>
                <a:pPr lvl="1"/>
                <a:r>
                  <a:rPr lang="en-US" altLang="ko-Kore-KR" sz="1500" dirty="0">
                    <a:effectLst/>
                  </a:rPr>
                  <a:t>A</a:t>
                </a:r>
                <a:r>
                  <a:rPr lang="ko-KR" altLang="en-US" sz="1500" dirty="0">
                    <a:effectLst/>
                  </a:rPr>
                  <a:t>는 공개 키가 되고 </a:t>
                </a:r>
                <a:r>
                  <a:rPr lang="en-US" altLang="ko-KR" sz="1500" dirty="0">
                    <a:effectLst/>
                  </a:rPr>
                  <a:t>B</a:t>
                </a:r>
                <a:r>
                  <a:rPr lang="ko-KR" altLang="en-US" sz="1500" dirty="0">
                    <a:effectLst/>
                  </a:rPr>
                  <a:t>는 비밀 키가 됨</a:t>
                </a:r>
                <a:endParaRPr lang="en-US" altLang="ko-KR" sz="1500" dirty="0">
                  <a:effectLst/>
                </a:endParaRPr>
              </a:p>
              <a:p>
                <a:pPr lvl="1"/>
                <a:endParaRPr lang="en-US" altLang="ko-Kore-KR" sz="1600" dirty="0"/>
              </a:p>
              <a:p>
                <a:r>
                  <a:rPr lang="ko-KR" altLang="en-US" sz="2000" b="1" dirty="0">
                    <a:effectLst/>
                  </a:rPr>
                  <a:t>서명</a:t>
                </a:r>
                <a:endParaRPr lang="en-US" altLang="ko-KR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ko-KR" altLang="en-US" sz="1500" dirty="0">
                    <a:effectLst/>
                  </a:rPr>
                  <a:t>해시 값 </a:t>
                </a:r>
                <a:r>
                  <a:rPr lang="en-US" altLang="ko-KR" sz="1500" dirty="0">
                    <a:effectLst/>
                  </a:rPr>
                  <a:t>H(msg)</a:t>
                </a:r>
                <a:r>
                  <a:rPr lang="ko-KR" altLang="en-US" sz="1500" dirty="0" err="1">
                    <a:effectLst/>
                  </a:rPr>
                  <a:t>를</a:t>
                </a:r>
                <a:r>
                  <a:rPr lang="ko-KR" altLang="en-US" sz="1500" dirty="0">
                    <a:effectLst/>
                  </a:rPr>
                  <a:t> 사용하여 </a:t>
                </a:r>
                <a:r>
                  <a:rPr lang="en-US" altLang="ko-KR" sz="1500" dirty="0" err="1"/>
                  <a:t>c</a:t>
                </a:r>
                <a:r>
                  <a:rPr lang="en-US" altLang="ko-Kore-KR" sz="1500" dirty="0" err="1">
                    <a:effectLst/>
                  </a:rPr>
                  <a:t>⋅A</a:t>
                </a:r>
                <a:r>
                  <a:rPr lang="en-US" altLang="ko-Kore-KR" sz="1500" dirty="0">
                    <a:effectLst/>
                  </a:rPr>
                  <a:t>=</a:t>
                </a:r>
                <a:r>
                  <a:rPr lang="en-US" altLang="ko-KR" sz="1500" dirty="0">
                    <a:effectLst/>
                  </a:rPr>
                  <a:t>H(msg)</a:t>
                </a:r>
                <a:r>
                  <a:rPr lang="ko-KR" altLang="en-US" sz="1500" dirty="0" err="1">
                    <a:effectLst/>
                  </a:rPr>
                  <a:t>를</a:t>
                </a:r>
                <a:r>
                  <a:rPr lang="ko-KR" altLang="en-US" sz="1500" dirty="0">
                    <a:effectLst/>
                  </a:rPr>
                  <a:t> 만족하는 </a:t>
                </a:r>
                <a:r>
                  <a:rPr lang="ko-KR" altLang="en-US" sz="1500" dirty="0" err="1">
                    <a:effectLst/>
                  </a:rPr>
                  <a:t>챌린지</a:t>
                </a:r>
                <a:r>
                  <a:rPr lang="ko-KR" altLang="en-US" sz="1500" dirty="0">
                    <a:effectLst/>
                  </a:rPr>
                  <a:t> </a:t>
                </a:r>
                <a:r>
                  <a:rPr lang="en-US" altLang="ko-KR" sz="1500" dirty="0">
                    <a:effectLst/>
                  </a:rPr>
                  <a:t>c</a:t>
                </a:r>
                <a:r>
                  <a:rPr lang="ko-KR" altLang="en-US" sz="1500" dirty="0">
                    <a:effectLst/>
                  </a:rPr>
                  <a:t> </a:t>
                </a:r>
                <a:r>
                  <a:rPr lang="ko-KR" altLang="en-US" sz="1500" dirty="0"/>
                  <a:t>계산</a:t>
                </a:r>
                <a:endParaRPr lang="en-US" altLang="ko-KR" sz="1500" dirty="0">
                  <a:effectLst/>
                </a:endParaRPr>
              </a:p>
              <a:p>
                <a:pPr lvl="1"/>
                <a:r>
                  <a:rPr lang="ko-KR" altLang="en-US" sz="1500" dirty="0">
                    <a:effectLst/>
                  </a:rPr>
                  <a:t>비밀 키 </a:t>
                </a:r>
                <a:r>
                  <a:rPr lang="en-US" altLang="ko-KR" sz="1500" dirty="0">
                    <a:effectLst/>
                  </a:rPr>
                  <a:t>B</a:t>
                </a:r>
                <a:r>
                  <a:rPr lang="ko-KR" altLang="en-US" sz="1500" dirty="0" err="1">
                    <a:effectLst/>
                  </a:rPr>
                  <a:t>를</a:t>
                </a:r>
                <a:r>
                  <a:rPr lang="ko-KR" altLang="en-US" sz="1500" dirty="0">
                    <a:effectLst/>
                  </a:rPr>
                  <a:t> 사용하여 </a:t>
                </a:r>
                <a:r>
                  <a:rPr lang="en-US" altLang="ko-KR" sz="1500" dirty="0">
                    <a:effectLst/>
                  </a:rPr>
                  <a:t>c</a:t>
                </a:r>
                <a:r>
                  <a:rPr lang="ko-KR" altLang="en-US" sz="1500" dirty="0">
                    <a:effectLst/>
                  </a:rPr>
                  <a:t>와 가까운 벡터 </a:t>
                </a:r>
                <a:r>
                  <a:rPr lang="en-US" altLang="ko-KR" sz="1500" dirty="0">
                    <a:effectLst/>
                  </a:rPr>
                  <a:t>v</a:t>
                </a:r>
                <a:r>
                  <a:rPr lang="ko-KR" altLang="en-US" sz="1500" dirty="0" err="1">
                    <a:effectLst/>
                  </a:rPr>
                  <a:t>를</a:t>
                </a:r>
                <a:r>
                  <a:rPr lang="ko-KR" altLang="en-US" sz="1500" dirty="0">
                    <a:effectLst/>
                  </a:rPr>
                  <a:t> 격자 </a:t>
                </a:r>
                <a14:m>
                  <m:oMath xmlns:m="http://schemas.openxmlformats.org/officeDocument/2006/math">
                    <m:r>
                      <a:rPr lang="en-US" altLang="ko-Kore-KR" sz="15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ko-KR" sz="1500" dirty="0">
                    <a:effectLst/>
                  </a:rPr>
                  <a:t>(</a:t>
                </a:r>
                <a:r>
                  <a:rPr lang="en-US" altLang="ko-KR" sz="1500" dirty="0"/>
                  <a:t>B)</a:t>
                </a:r>
                <a:r>
                  <a:rPr lang="ko-KR" altLang="en-US" sz="1500" dirty="0"/>
                  <a:t>에서 찾음</a:t>
                </a:r>
                <a:endParaRPr lang="en-US" altLang="ko-KR" sz="1500" dirty="0"/>
              </a:p>
              <a:p>
                <a:pPr lvl="1"/>
                <a:r>
                  <a:rPr lang="ko-KR" altLang="en-US" sz="1500" dirty="0">
                    <a:effectLst/>
                  </a:rPr>
                  <a:t>서명 값 </a:t>
                </a:r>
                <a:r>
                  <a:rPr lang="en-US" altLang="ko-KR" sz="1500" dirty="0">
                    <a:effectLst/>
                  </a:rPr>
                  <a:t>s</a:t>
                </a:r>
                <a:r>
                  <a:rPr lang="ko-KR" altLang="en-US" sz="1500" dirty="0">
                    <a:effectLst/>
                  </a:rPr>
                  <a:t>는 </a:t>
                </a:r>
                <a:r>
                  <a:rPr lang="en-US" altLang="ko-KR" sz="1500" dirty="0">
                    <a:effectLst/>
                  </a:rPr>
                  <a:t>c</a:t>
                </a:r>
                <a:r>
                  <a:rPr lang="ko-KR" altLang="en-US" sz="1500" dirty="0">
                    <a:effectLst/>
                  </a:rPr>
                  <a:t>와 </a:t>
                </a:r>
                <a:r>
                  <a:rPr lang="en-US" altLang="ko-KR" sz="1500" dirty="0">
                    <a:effectLst/>
                  </a:rPr>
                  <a:t>v</a:t>
                </a:r>
                <a:r>
                  <a:rPr lang="ko-KR" altLang="en-US" sz="1500" dirty="0">
                    <a:effectLst/>
                  </a:rPr>
                  <a:t>의 차이로 정의됨</a:t>
                </a:r>
                <a:endParaRPr lang="en-US" altLang="ko-KR" sz="1500" dirty="0">
                  <a:effectLst/>
                </a:endParaRPr>
              </a:p>
              <a:p>
                <a:pPr lvl="1"/>
                <a:endParaRPr lang="en-US" altLang="ko-Kore-KR" sz="1200" dirty="0"/>
              </a:p>
              <a:p>
                <a:r>
                  <a:rPr lang="ko-KR" altLang="en-US" sz="2000" b="1" dirty="0">
                    <a:effectLst/>
                  </a:rPr>
                  <a:t>검증</a:t>
                </a:r>
                <a:endParaRPr lang="en-US" altLang="ko-KR" sz="2000" b="1" dirty="0">
                  <a:effectLst/>
                </a:endParaRPr>
              </a:p>
              <a:p>
                <a:pPr lvl="1"/>
                <a:r>
                  <a:rPr lang="ko-KR" altLang="en-US" sz="1500" dirty="0"/>
                  <a:t>서명 값 </a:t>
                </a:r>
                <a:r>
                  <a:rPr lang="en-US" altLang="ko-KR" sz="1500" dirty="0"/>
                  <a:t>s</a:t>
                </a:r>
                <a:r>
                  <a:rPr lang="ko-KR" altLang="en-US" sz="1500" dirty="0"/>
                  <a:t>가 충분히 </a:t>
                </a:r>
                <a:r>
                  <a:rPr lang="ko-KR" altLang="en-US" sz="1500" dirty="0" err="1"/>
                  <a:t>작은지</a:t>
                </a:r>
                <a:r>
                  <a:rPr lang="ko-KR" altLang="en-US" sz="1500" dirty="0"/>
                  <a:t> 확인</a:t>
                </a:r>
                <a:r>
                  <a:rPr lang="en-US" altLang="ko-KR" sz="1500" dirty="0"/>
                  <a:t>.</a:t>
                </a:r>
                <a:r>
                  <a:rPr lang="ko-KR" altLang="en-US" sz="1500" dirty="0"/>
                  <a:t> 작지 않으면 다시 시작</a:t>
                </a:r>
                <a:endParaRPr lang="en-US" altLang="ko-KR" sz="1500" dirty="0"/>
              </a:p>
              <a:p>
                <a:pPr lvl="1"/>
                <a:r>
                  <a:rPr lang="en-US" altLang="ko-Kore-KR" sz="1500" dirty="0">
                    <a:solidFill>
                      <a:prstClr val="black"/>
                    </a:solidFill>
                    <a:latin typeface="Arial"/>
                    <a:ea typeface="맑은 고딕"/>
                  </a:rPr>
                  <a:t>s</a:t>
                </a:r>
                <a:r>
                  <a:rPr kumimoji="0" lang="en-US" altLang="ko-Kore-KR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⋅A</a:t>
                </a:r>
                <a:r>
                  <a:rPr lang="ko-KR" altLang="en-US" sz="1500" dirty="0">
                    <a:solidFill>
                      <a:prstClr val="black"/>
                    </a:solidFill>
                    <a:latin typeface="Arial"/>
                    <a:ea typeface="맑은 고딕"/>
                  </a:rPr>
                  <a:t>와 </a:t>
                </a:r>
                <a:r>
                  <a:rPr kumimoji="0" lang="en-US" altLang="ko-KR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H(msg)</a:t>
                </a:r>
                <a:r>
                  <a:rPr kumimoji="0" lang="ko-KR" alt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가 일치하는지 확인</a:t>
                </a:r>
                <a:endParaRPr lang="en-US" altLang="ko-KR" sz="1500" dirty="0"/>
              </a:p>
              <a:p>
                <a:pPr lvl="1"/>
                <a:endParaRPr lang="en-US" altLang="ko-KR" sz="1500" dirty="0"/>
              </a:p>
              <a:p>
                <a:pPr lvl="1"/>
                <a:endParaRPr lang="en-US" altLang="ko-KR" sz="1200" dirty="0">
                  <a:effectLst/>
                </a:endParaRPr>
              </a:p>
              <a:p>
                <a:pPr lvl="1"/>
                <a:endParaRPr lang="en-US" altLang="ko-Kore-KR" sz="1200" dirty="0">
                  <a:effectLst/>
                </a:endParaRPr>
              </a:p>
              <a:p>
                <a:pPr lvl="1"/>
                <a:endParaRPr lang="en-US" altLang="ko-Kore-KR" sz="1200" dirty="0">
                  <a:effectLst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CB78BFE-6243-F92E-51A7-FB169E83E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  <a:blipFill>
                <a:blip r:embed="rId3"/>
                <a:stretch>
                  <a:fillRect l="-446" t="-13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4B0734B0-E142-1E3E-A3CE-E3328D37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080" y="1152525"/>
            <a:ext cx="5016500" cy="2667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C87106-C9B1-5667-6F7B-6ACB85872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080" y="4374121"/>
            <a:ext cx="4889500" cy="2019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3BC2A1-7387-FD52-0647-7BE34D671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121" y="5275821"/>
            <a:ext cx="4368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2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CCF9-2A2F-38D7-A46E-5ECBFF99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1CD2F-C3BF-F089-0B84-625CF223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적합한 환경 </a:t>
            </a:r>
            <a:r>
              <a:rPr lang="en-US" altLang="ko-KR" dirty="0"/>
              <a:t>– V2V,</a:t>
            </a:r>
            <a:r>
              <a:rPr lang="ko-KR" altLang="en-US" dirty="0"/>
              <a:t> </a:t>
            </a:r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7FF2A-297F-DE81-CC24-9347A255A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b="1" dirty="0" err="1"/>
              <a:t>Bindel</a:t>
            </a:r>
            <a:r>
              <a:rPr lang="en-US" altLang="ko-KR" sz="2400" b="1" dirty="0"/>
              <a:t>, N et al., NDSS(2022):</a:t>
            </a:r>
            <a:r>
              <a:rPr lang="en-US" altLang="ko-KR" sz="2400" dirty="0"/>
              <a:t> Drive(Quantum) Safe! – Towards Post-Quantum Security for V2V communications </a:t>
            </a:r>
          </a:p>
          <a:p>
            <a:pPr lvl="1"/>
            <a:r>
              <a:rPr lang="en-US" altLang="ko-KR" sz="2000" b="1" dirty="0"/>
              <a:t>V2V</a:t>
            </a:r>
            <a:r>
              <a:rPr lang="ko-KR" altLang="en-US" sz="2000" b="1" dirty="0"/>
              <a:t> 통신에 사용할 수 있는 하이브리드 인증 프로토콜 제안</a:t>
            </a:r>
            <a:endParaRPr lang="en-US" altLang="ko-KR" sz="2000" b="1" dirty="0"/>
          </a:p>
          <a:p>
            <a:pPr lvl="2"/>
            <a:r>
              <a:rPr lang="ko-KR" altLang="en-US" sz="1600" dirty="0"/>
              <a:t>기존 암호와 </a:t>
            </a:r>
            <a:r>
              <a:rPr lang="en-US" altLang="ko-KR" sz="1600" dirty="0"/>
              <a:t>PQC</a:t>
            </a:r>
            <a:r>
              <a:rPr lang="ko-KR" altLang="en-US" sz="1600" dirty="0"/>
              <a:t>의 맞춤형 융합</a:t>
            </a:r>
            <a:endParaRPr lang="en-US" altLang="ko-KR" dirty="0"/>
          </a:p>
          <a:p>
            <a:pPr lvl="1"/>
            <a:r>
              <a:rPr lang="ko-KR" altLang="en-US" sz="2000" b="1" dirty="0"/>
              <a:t>하이브리드 디자인 사용 조건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5</a:t>
            </a:r>
            <a:r>
              <a:rPr lang="ko-KR" altLang="en-US" sz="1600" dirty="0"/>
              <a:t>개 이하의 조각으로 인증서를 보낼 수 있어야함</a:t>
            </a:r>
            <a:endParaRPr lang="en-US" altLang="ko-KR" sz="1600" dirty="0"/>
          </a:p>
          <a:p>
            <a:pPr lvl="2"/>
            <a:r>
              <a:rPr lang="en-US" altLang="ko-KR" sz="1600" b="1" dirty="0">
                <a:solidFill>
                  <a:srgbClr val="2E75B6"/>
                </a:solidFill>
              </a:rPr>
              <a:t>PQC</a:t>
            </a:r>
            <a:r>
              <a:rPr lang="ko-KR" altLang="en-US" sz="1600" b="1" dirty="0">
                <a:solidFill>
                  <a:srgbClr val="2E75B6"/>
                </a:solidFill>
              </a:rPr>
              <a:t> 중 </a:t>
            </a:r>
            <a:r>
              <a:rPr lang="en-US" altLang="ko-KR" sz="1600" b="1" dirty="0">
                <a:solidFill>
                  <a:srgbClr val="2E75B6"/>
                </a:solidFill>
              </a:rPr>
              <a:t>Falcon</a:t>
            </a:r>
            <a:r>
              <a:rPr lang="ko-KR" altLang="en-US" sz="1600" b="1" dirty="0">
                <a:solidFill>
                  <a:srgbClr val="2E75B6"/>
                </a:solidFill>
              </a:rPr>
              <a:t>이 유일하게 가능</a:t>
            </a:r>
            <a:endParaRPr lang="en-US" altLang="ko-KR" dirty="0"/>
          </a:p>
          <a:p>
            <a:pPr lvl="1"/>
            <a:r>
              <a:rPr lang="ko-KR" altLang="en-US" sz="2000" b="1" dirty="0">
                <a:solidFill>
                  <a:srgbClr val="C00000"/>
                </a:solidFill>
              </a:rPr>
              <a:t>기존 통신보다 최대 </a:t>
            </a:r>
            <a:r>
              <a:rPr lang="en-US" altLang="ko-KR" sz="2000" b="1" dirty="0">
                <a:solidFill>
                  <a:srgbClr val="C00000"/>
                </a:solidFill>
              </a:rPr>
              <a:t>0.39ms </a:t>
            </a:r>
            <a:r>
              <a:rPr lang="ko-KR" altLang="en-US" sz="2000" b="1" dirty="0">
                <a:solidFill>
                  <a:srgbClr val="C00000"/>
                </a:solidFill>
              </a:rPr>
              <a:t>지연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lvl="1"/>
            <a:endParaRPr lang="en-US" altLang="ko-KR" sz="2000" b="1" dirty="0">
              <a:solidFill>
                <a:srgbClr val="C00000"/>
              </a:solidFill>
            </a:endParaRPr>
          </a:p>
          <a:p>
            <a:r>
              <a:rPr lang="en-US" altLang="ko-KR" sz="2400" b="1" dirty="0" err="1"/>
              <a:t>Sikeridis</a:t>
            </a:r>
            <a:r>
              <a:rPr lang="en-US" altLang="ko-KR" sz="2400" b="1" dirty="0"/>
              <a:t> et al., NDSS(2020): </a:t>
            </a:r>
            <a:r>
              <a:rPr lang="en-US" altLang="ko-KR" sz="2400" dirty="0"/>
              <a:t>Post-Quantum Authentication in TLS 1.3:</a:t>
            </a:r>
            <a:r>
              <a:rPr lang="ko-KR" altLang="en-US" sz="2400" dirty="0"/>
              <a:t> </a:t>
            </a:r>
            <a:r>
              <a:rPr lang="en-US" altLang="ko-KR" sz="2400" dirty="0"/>
              <a:t>A Performance Study</a:t>
            </a:r>
          </a:p>
          <a:p>
            <a:pPr lvl="1"/>
            <a:r>
              <a:rPr lang="ko-KR" altLang="en-US" sz="2000" b="1" dirty="0"/>
              <a:t>실제 네트워크 환경에서 </a:t>
            </a:r>
            <a:r>
              <a:rPr lang="en-US" altLang="ko-KR" sz="2000" b="1" dirty="0"/>
              <a:t>TLS1.3</a:t>
            </a:r>
            <a:r>
              <a:rPr lang="ko-KR" altLang="en-US" sz="2000" b="1" dirty="0"/>
              <a:t> 연결을 위한 대기시간 및 세션 처리량 조사</a:t>
            </a:r>
            <a:endParaRPr lang="en-US" altLang="ko-KR" sz="2000" b="1" dirty="0"/>
          </a:p>
          <a:p>
            <a:pPr lvl="1"/>
            <a:r>
              <a:rPr lang="ko-KR" altLang="en-US" sz="2000" dirty="0"/>
              <a:t>실시간 네트워크 환경에서 </a:t>
            </a:r>
            <a:r>
              <a:rPr lang="en-US" altLang="ko-KR" sz="2000" dirty="0" err="1"/>
              <a:t>Dilithium</a:t>
            </a:r>
            <a:r>
              <a:rPr lang="ko-KR" altLang="en-US" sz="2000" dirty="0"/>
              <a:t> 및 </a:t>
            </a:r>
            <a:r>
              <a:rPr lang="en-US" altLang="ko-KR" sz="2000" dirty="0"/>
              <a:t>Falcon</a:t>
            </a:r>
            <a:r>
              <a:rPr lang="ko-KR" altLang="en-US" sz="2000" dirty="0"/>
              <a:t>이 제일 성능 높음</a:t>
            </a:r>
            <a:endParaRPr lang="en-US" altLang="ko-KR" sz="2000" dirty="0"/>
          </a:p>
          <a:p>
            <a:pPr lvl="2"/>
            <a:r>
              <a:rPr lang="ko-KR" altLang="en-US" sz="1600" dirty="0"/>
              <a:t>서버에서 </a:t>
            </a:r>
            <a:r>
              <a:rPr lang="en-US" altLang="ko-KR" sz="1600" b="1" dirty="0">
                <a:solidFill>
                  <a:srgbClr val="2E75B6"/>
                </a:solidFill>
              </a:rPr>
              <a:t>Floating point </a:t>
            </a:r>
            <a:r>
              <a:rPr lang="ko-KR" altLang="en-US" sz="1600" dirty="0"/>
              <a:t>하드웨어를 사용할 수 있는 경우 웹에는 </a:t>
            </a:r>
            <a:r>
              <a:rPr lang="en-US" altLang="ko-KR" sz="1600" b="1" dirty="0">
                <a:solidFill>
                  <a:srgbClr val="2E75B6"/>
                </a:solidFill>
              </a:rPr>
              <a:t>Falcon</a:t>
            </a:r>
            <a:r>
              <a:rPr lang="ko-KR" altLang="en-US" sz="1600" b="1" dirty="0">
                <a:solidFill>
                  <a:srgbClr val="2E75B6"/>
                </a:solidFill>
              </a:rPr>
              <a:t>이 더 적합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lvl="1"/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EDAFB-D8DF-E04A-87E3-189BAB85450C}"/>
              </a:ext>
            </a:extLst>
          </p:cNvPr>
          <p:cNvSpPr txBox="1"/>
          <p:nvPr/>
        </p:nvSpPr>
        <p:spPr>
          <a:xfrm>
            <a:off x="0" y="6479761"/>
            <a:ext cx="1097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Bindel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Nina, et al. "Drive (Quantum) Safe! </a:t>
            </a:r>
            <a:r>
              <a:rPr lang="en-US" altLang="ko-Kore-KR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â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€" Towards Post-Quantum Security for V2V Communications." </a:t>
            </a:r>
            <a:r>
              <a:rPr lang="en-US" altLang="ko-Kore-KR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IACR </a:t>
            </a:r>
            <a:r>
              <a:rPr lang="en-US" altLang="ko-Kore-KR" sz="1000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Cryptol</a:t>
            </a:r>
            <a:r>
              <a:rPr lang="en-US" altLang="ko-Kore-KR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ore-KR" sz="1000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ePrint</a:t>
            </a:r>
            <a:r>
              <a:rPr lang="en-US" altLang="ko-Kore-KR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Arch.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2022 (2022): 483.</a:t>
            </a:r>
          </a:p>
          <a:p>
            <a:r>
              <a:rPr lang="en-US" altLang="ko-Kore-KR" sz="1000" b="0" i="0" u="none" strike="noStrike" dirty="0" err="1">
                <a:effectLst/>
                <a:latin typeface="Arial" panose="020B0604020202020204" pitchFamily="34" charset="0"/>
              </a:rPr>
              <a:t>Sikeridis</a:t>
            </a:r>
            <a:r>
              <a:rPr lang="en-US" altLang="ko-Kore-KR" sz="10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altLang="ko-Kore-KR" sz="1000" b="0" i="0" u="none" strike="noStrike" dirty="0" err="1">
                <a:effectLst/>
                <a:latin typeface="Arial" panose="020B0604020202020204" pitchFamily="34" charset="0"/>
              </a:rPr>
              <a:t>Dimitrios</a:t>
            </a:r>
            <a:r>
              <a:rPr lang="en-US" altLang="ko-Kore-KR" sz="10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altLang="ko-Kore-KR" sz="1000" b="0" i="0" u="none" strike="noStrike" dirty="0" err="1">
                <a:effectLst/>
                <a:latin typeface="Arial" panose="020B0604020202020204" pitchFamily="34" charset="0"/>
              </a:rPr>
              <a:t>Panos</a:t>
            </a:r>
            <a:r>
              <a:rPr lang="en-US" altLang="ko-Kore-KR" sz="10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ore-KR" sz="1000" b="0" i="0" u="none" strike="noStrike" dirty="0" err="1">
                <a:effectLst/>
                <a:latin typeface="Arial" panose="020B0604020202020204" pitchFamily="34" charset="0"/>
              </a:rPr>
              <a:t>Kampanakis</a:t>
            </a:r>
            <a:r>
              <a:rPr lang="en-US" altLang="ko-Kore-KR" sz="1000" b="0" i="0" u="none" strike="noStrike" dirty="0">
                <a:effectLst/>
                <a:latin typeface="Arial" panose="020B0604020202020204" pitchFamily="34" charset="0"/>
              </a:rPr>
              <a:t>, and Michael </a:t>
            </a:r>
            <a:r>
              <a:rPr lang="en-US" altLang="ko-Kore-KR" sz="1000" b="0" i="0" u="none" strike="noStrike" dirty="0" err="1">
                <a:effectLst/>
                <a:latin typeface="Arial" panose="020B0604020202020204" pitchFamily="34" charset="0"/>
              </a:rPr>
              <a:t>Devetsikiotis</a:t>
            </a:r>
            <a:r>
              <a:rPr lang="en-US" altLang="ko-Kore-KR" sz="1000" b="0" i="0" u="none" strike="noStrike" dirty="0">
                <a:effectLst/>
                <a:latin typeface="Arial" panose="020B0604020202020204" pitchFamily="34" charset="0"/>
              </a:rPr>
              <a:t>. "Post-quantum authentication in TLS 1.3: a performance study." </a:t>
            </a:r>
            <a:r>
              <a:rPr lang="en-US" altLang="ko-Kore-KR" sz="1000" b="0" i="1" u="none" strike="noStrike" dirty="0">
                <a:effectLst/>
                <a:latin typeface="Arial" panose="020B0604020202020204" pitchFamily="34" charset="0"/>
              </a:rPr>
              <a:t>Cryptology </a:t>
            </a:r>
            <a:r>
              <a:rPr lang="en-US" altLang="ko-Kore-KR" sz="1000" b="0" i="1" u="none" strike="noStrike" dirty="0" err="1">
                <a:effectLst/>
                <a:latin typeface="Arial" panose="020B0604020202020204" pitchFamily="34" charset="0"/>
              </a:rPr>
              <a:t>ePrint</a:t>
            </a:r>
            <a:r>
              <a:rPr lang="en-US" altLang="ko-Kore-KR" sz="1000" b="0" i="1" u="none" strike="noStrike" dirty="0">
                <a:effectLst/>
                <a:latin typeface="Arial" panose="020B0604020202020204" pitchFamily="34" charset="0"/>
              </a:rPr>
              <a:t> Archive</a:t>
            </a:r>
            <a:r>
              <a:rPr lang="en-US" altLang="ko-Kore-KR" sz="1000" b="0" i="0" u="none" strike="noStrike" dirty="0">
                <a:effectLst/>
                <a:latin typeface="Arial" panose="020B0604020202020204" pitchFamily="34" charset="0"/>
              </a:rPr>
              <a:t> (2020).</a:t>
            </a:r>
          </a:p>
          <a:p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3377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76325-EE0F-EC29-4E09-A01D67938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51D55-7C2D-175B-20EF-43D1F232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적합한 환경 </a:t>
            </a:r>
            <a:r>
              <a:rPr lang="en-US" altLang="ko-KR" dirty="0"/>
              <a:t>– Embedded </a:t>
            </a:r>
            <a:r>
              <a:rPr lang="en-US" altLang="ko-KR" dirty="0" err="1"/>
              <a:t>verif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31008-7245-E2E4-D02B-BC75B281E4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Beckwith et al., NIST Conference(2022):</a:t>
            </a:r>
            <a:r>
              <a:rPr lang="en-US" altLang="ko-KR" sz="2400" dirty="0"/>
              <a:t> FPGA Energy Consumption of Post-Quantum Cryptography</a:t>
            </a:r>
          </a:p>
          <a:p>
            <a:pPr lvl="1"/>
            <a:r>
              <a:rPr lang="en-US" altLang="ko-KR" sz="2000" b="1" dirty="0"/>
              <a:t>FPGA </a:t>
            </a:r>
            <a:r>
              <a:rPr lang="ko-KR" altLang="en-US" sz="2000" b="1" dirty="0"/>
              <a:t>환경에서의 </a:t>
            </a:r>
            <a:r>
              <a:rPr lang="en-US" altLang="ko-KR" sz="2000" b="1" dirty="0"/>
              <a:t>PQC DSA </a:t>
            </a:r>
            <a:r>
              <a:rPr lang="ko-KR" altLang="en-US" sz="2000" b="1" dirty="0"/>
              <a:t>성능 및 리소스 활용도 평가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Falcon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Dilithium</a:t>
            </a:r>
            <a:r>
              <a:rPr lang="ko-KR" altLang="en-US" sz="1600" dirty="0"/>
              <a:t> 및 </a:t>
            </a:r>
            <a:r>
              <a:rPr lang="en-US" altLang="ko-KR" sz="1600" dirty="0"/>
              <a:t>SPHINCS+</a:t>
            </a:r>
            <a:r>
              <a:rPr lang="ko-KR" altLang="en-US" sz="1600" dirty="0"/>
              <a:t>와 비교하여 에너지 소비 측면에서 이점을 갖음</a:t>
            </a:r>
            <a:endParaRPr lang="en-US" altLang="ko-KR" sz="1600" dirty="0"/>
          </a:p>
          <a:p>
            <a:pPr lvl="2"/>
            <a:r>
              <a:rPr lang="ko-KR" altLang="en-US" sz="1600" b="1" dirty="0">
                <a:solidFill>
                  <a:srgbClr val="2E75B6"/>
                </a:solidFill>
              </a:rPr>
              <a:t>가장 낮은 에너지 소비</a:t>
            </a:r>
            <a:r>
              <a:rPr lang="en-US" altLang="ko-KR" sz="1600" b="1" dirty="0">
                <a:solidFill>
                  <a:srgbClr val="2E75B6"/>
                </a:solidFill>
              </a:rPr>
              <a:t>,</a:t>
            </a:r>
            <a:r>
              <a:rPr lang="ko-KR" altLang="en-US" sz="1600" b="1" dirty="0">
                <a:solidFill>
                  <a:srgbClr val="2E75B6"/>
                </a:solidFill>
              </a:rPr>
              <a:t> 가장 높은 처리량</a:t>
            </a:r>
            <a:r>
              <a:rPr lang="en-US" altLang="ko-KR" sz="1600" b="1" dirty="0">
                <a:solidFill>
                  <a:srgbClr val="2E75B6"/>
                </a:solidFill>
              </a:rPr>
              <a:t>,</a:t>
            </a:r>
            <a:r>
              <a:rPr lang="ko-KR" altLang="en-US" sz="1600" b="1" dirty="0">
                <a:solidFill>
                  <a:srgbClr val="2E75B6"/>
                </a:solidFill>
              </a:rPr>
              <a:t> 가장 낮은 전송크기 제공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/>
              <a:t>Gonzalez et al., PQCRYPTO(2021): </a:t>
            </a:r>
            <a:r>
              <a:rPr lang="en-US" altLang="ko-KR" sz="2400" dirty="0"/>
              <a:t>Verifying Post-Quantum Signatures in 8 kB of RAM</a:t>
            </a:r>
          </a:p>
          <a:p>
            <a:pPr lvl="1"/>
            <a:r>
              <a:rPr lang="en-US" altLang="ko-KR" sz="2000" b="1" dirty="0"/>
              <a:t>8kB</a:t>
            </a:r>
            <a:r>
              <a:rPr lang="ko-KR" altLang="en-US" sz="2000" b="1" dirty="0"/>
              <a:t> 메모리를 가졌다고 가정한 </a:t>
            </a:r>
            <a:r>
              <a:rPr lang="en-US" altLang="ko-KR" sz="2000" b="1" dirty="0"/>
              <a:t>ARM Cortex-M3 </a:t>
            </a:r>
            <a:r>
              <a:rPr lang="ko-KR" altLang="en-US" sz="2000" b="1" dirty="0"/>
              <a:t>환경에서의 </a:t>
            </a:r>
            <a:r>
              <a:rPr lang="en-US" altLang="ko-KR" sz="2000" b="1" dirty="0"/>
              <a:t>PQC DSA </a:t>
            </a:r>
            <a:r>
              <a:rPr lang="ko-KR" altLang="en-US" sz="2000" b="1" dirty="0"/>
              <a:t>평가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Falcon</a:t>
            </a:r>
            <a:r>
              <a:rPr lang="ko-KR" altLang="en-US" sz="1600" dirty="0"/>
              <a:t>의 전체 메모리 공간은 </a:t>
            </a:r>
            <a:r>
              <a:rPr lang="en-US" altLang="ko-KR" sz="1600" dirty="0"/>
              <a:t>6.5kB</a:t>
            </a:r>
            <a:r>
              <a:rPr lang="ko-KR" altLang="en-US" sz="1600" dirty="0"/>
              <a:t>로 적합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7E99D-DE9C-B21E-073C-D08DAE2EA2F0}"/>
              </a:ext>
            </a:extLst>
          </p:cNvPr>
          <p:cNvSpPr txBox="1"/>
          <p:nvPr/>
        </p:nvSpPr>
        <p:spPr>
          <a:xfrm>
            <a:off x="0" y="6287673"/>
            <a:ext cx="1097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Beckwith, Luke, J. </a:t>
            </a:r>
            <a:r>
              <a:rPr lang="en-US" altLang="ko-Kore-KR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Kaps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Kris </a:t>
            </a:r>
            <a:r>
              <a:rPr lang="en-US" altLang="ko-Kore-KR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Gaj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</a:t>
            </a:r>
            <a:r>
              <a:rPr lang="en-US" altLang="ko-Kore-KR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Fpqa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energy consumption of post-quantum cryptography." </a:t>
            </a:r>
            <a:r>
              <a:rPr lang="en-US" altLang="ko-Kore-KR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Fourth PQC Standardization Conference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23. 2022</a:t>
            </a:r>
          </a:p>
          <a:p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Gonzalez, Ruben, et al. "Verifying post-quantum signatures in 8 kB of RAM." </a:t>
            </a:r>
            <a:r>
              <a:rPr lang="en-US" altLang="ko-Kore-KR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Post-Quantum Cryptography: 12th International Workshop, PQCrypto 2021, Daejeon, South Korea, July 20–22, 2021, Proceedings 12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International Publishing, 2021..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7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FDB96-817A-8453-EFD2-D07D65150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0BAE5-B6F8-C07C-779B-0898267A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적합한 환경 </a:t>
            </a:r>
            <a:r>
              <a:rPr lang="en-US" altLang="ko-KR" dirty="0"/>
              <a:t>– DNSSEC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50102-6BEA-4AA0-5AE3-AF8DF381A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/>
              <a:t>Muller et al., ACM(2020): </a:t>
            </a:r>
            <a:r>
              <a:rPr lang="en-US" altLang="ko-KR" sz="2400" dirty="0"/>
              <a:t>Retrofitting Post-Quantum Cryptography in Internet Protocols: A Case Study of DNSSEC</a:t>
            </a:r>
          </a:p>
          <a:p>
            <a:pPr lvl="1"/>
            <a:r>
              <a:rPr lang="en-US" altLang="ko-KR" sz="2000" b="1" dirty="0"/>
              <a:t>DNSSEC</a:t>
            </a:r>
            <a:r>
              <a:rPr lang="ko-KR" altLang="en-US" sz="2000" b="1" dirty="0"/>
              <a:t>에서 적합한 </a:t>
            </a:r>
            <a:r>
              <a:rPr lang="en-US" altLang="ko-KR" sz="2000" b="1" dirty="0"/>
              <a:t>PQC </a:t>
            </a:r>
            <a:r>
              <a:rPr lang="ko-KR" altLang="en-US" sz="2000" b="1" dirty="0"/>
              <a:t>분석</a:t>
            </a:r>
            <a:endParaRPr lang="en-US" altLang="ko-KR" sz="2000" b="1" dirty="0"/>
          </a:p>
          <a:p>
            <a:pPr lvl="2"/>
            <a:r>
              <a:rPr lang="en-US" altLang="ko-KR" sz="1600" b="1" dirty="0">
                <a:solidFill>
                  <a:srgbClr val="2E75B6"/>
                </a:solidFill>
              </a:rPr>
              <a:t>Falcon-512</a:t>
            </a:r>
            <a:r>
              <a:rPr lang="ko-KR" altLang="en-US" sz="1600" dirty="0"/>
              <a:t>의 성능이 현재 사용하는 알고리즘에 제일 가깝고 </a:t>
            </a:r>
            <a:r>
              <a:rPr lang="en-US" altLang="ko-KR" sz="1600" b="1" dirty="0">
                <a:solidFill>
                  <a:srgbClr val="2E75B6"/>
                </a:solidFill>
              </a:rPr>
              <a:t>DNSSEC</a:t>
            </a:r>
            <a:r>
              <a:rPr lang="ko-KR" altLang="en-US" sz="1600" b="1" dirty="0">
                <a:solidFill>
                  <a:srgbClr val="2E75B6"/>
                </a:solidFill>
              </a:rPr>
              <a:t>의 요구 사항 충족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marL="914400" lvl="2" indent="0">
              <a:buNone/>
            </a:pPr>
            <a:endParaRPr lang="en-US" altLang="ko-KR" sz="2400" dirty="0"/>
          </a:p>
          <a:p>
            <a:pPr marL="914400" lvl="2" indent="0">
              <a:buNone/>
            </a:pPr>
            <a:endParaRPr lang="en-US" altLang="ko-KR" sz="2400" dirty="0"/>
          </a:p>
          <a:p>
            <a:pPr marL="914400" lvl="2" indent="0">
              <a:buNone/>
            </a:pPr>
            <a:endParaRPr lang="en-US" altLang="ko-KR" sz="2400" dirty="0"/>
          </a:p>
          <a:p>
            <a:r>
              <a:rPr lang="en-US" altLang="ko-KR" sz="2400" b="1" dirty="0"/>
              <a:t>Goertzen et al., (2023): </a:t>
            </a:r>
            <a:r>
              <a:rPr lang="en-US" altLang="ko-KR" sz="2400" dirty="0"/>
              <a:t>Post-Quantum Signatures in DNSSEC via Request-Based Fragmentation</a:t>
            </a:r>
          </a:p>
          <a:p>
            <a:pPr lvl="1"/>
            <a:r>
              <a:rPr lang="en-US" altLang="ko-KR" sz="2000" b="1" dirty="0"/>
              <a:t>128</a:t>
            </a:r>
            <a:r>
              <a:rPr lang="ko-KR" altLang="en-US" sz="2000" b="1" dirty="0"/>
              <a:t>비트 보안 수준에서 표준화를 위해</a:t>
            </a:r>
            <a:r>
              <a:rPr lang="en-US" altLang="ko-KR" sz="2000" b="1" dirty="0"/>
              <a:t> NIST</a:t>
            </a:r>
            <a:r>
              <a:rPr lang="ko-KR" altLang="en-US" sz="2000" b="1" dirty="0"/>
              <a:t> 선정 </a:t>
            </a:r>
            <a:r>
              <a:rPr lang="en-US" altLang="ko-KR" sz="2000" b="1" dirty="0"/>
              <a:t>DSA </a:t>
            </a:r>
            <a:r>
              <a:rPr lang="ko-KR" altLang="en-US" sz="2000" b="1" dirty="0"/>
              <a:t>평가</a:t>
            </a:r>
            <a:endParaRPr lang="en-US" altLang="ko-KR" sz="2000" b="1" dirty="0"/>
          </a:p>
          <a:p>
            <a:pPr lvl="1"/>
            <a:r>
              <a:rPr lang="ko-KR" altLang="en-US" sz="2000" b="1" dirty="0" err="1"/>
              <a:t>시뮬레이션된</a:t>
            </a:r>
            <a:r>
              <a:rPr lang="ko-KR" altLang="en-US" sz="2000" b="1" dirty="0"/>
              <a:t> 네트워크에서 접근 방식 구현 및 성능 평가</a:t>
            </a:r>
            <a:endParaRPr lang="en-US" altLang="ko-KR" sz="2000" b="1" dirty="0"/>
          </a:p>
          <a:p>
            <a:pPr lvl="2"/>
            <a:r>
              <a:rPr lang="en-US" altLang="ko-KR" sz="1600" b="1" dirty="0">
                <a:solidFill>
                  <a:srgbClr val="2E75B6"/>
                </a:solidFill>
              </a:rPr>
              <a:t>Falcon-512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현재 </a:t>
            </a:r>
            <a:r>
              <a:rPr lang="en-US" altLang="ko-KR" sz="1600" dirty="0"/>
              <a:t>DNSSEC</a:t>
            </a:r>
            <a:r>
              <a:rPr lang="ko-KR" altLang="en-US" sz="1600" dirty="0"/>
              <a:t>용으로 </a:t>
            </a:r>
            <a:r>
              <a:rPr lang="ko-KR" altLang="en-US" sz="1600" dirty="0" err="1"/>
              <a:t>표준화할</a:t>
            </a:r>
            <a:r>
              <a:rPr lang="ko-KR" altLang="en-US" sz="1600" dirty="0"/>
              <a:t> 수 있는 </a:t>
            </a:r>
            <a:r>
              <a:rPr lang="ko-KR" altLang="en-US" sz="1600" b="1" dirty="0">
                <a:solidFill>
                  <a:srgbClr val="2E75B6"/>
                </a:solidFill>
              </a:rPr>
              <a:t>가장 적합한 </a:t>
            </a:r>
            <a:r>
              <a:rPr lang="en-US" altLang="ko-KR" sz="1600" b="1" dirty="0">
                <a:solidFill>
                  <a:srgbClr val="2E75B6"/>
                </a:solidFill>
              </a:rPr>
              <a:t>PQC</a:t>
            </a:r>
            <a:r>
              <a:rPr lang="ko-KR" altLang="en-US" sz="1600" dirty="0"/>
              <a:t>로 보고 있음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1593E-629A-1465-DCD8-38CC0C2C703C}"/>
              </a:ext>
            </a:extLst>
          </p:cNvPr>
          <p:cNvSpPr txBox="1"/>
          <p:nvPr/>
        </p:nvSpPr>
        <p:spPr>
          <a:xfrm>
            <a:off x="0" y="6296310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Müller, Moritz, et al. "Retrofitting post-quantum cryptography in internet protocols: a case study of DNSSEC." </a:t>
            </a:r>
            <a:r>
              <a:rPr lang="en-US" altLang="ko-Kore-KR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SIGCOMM Computer Communication Review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50.4 (2020): 49-57.</a:t>
            </a:r>
          </a:p>
          <a:p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Goertzen, Jason, and Douglas </a:t>
            </a:r>
            <a:r>
              <a:rPr lang="en-US" altLang="ko-Kore-KR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Stebila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"Post-quantum signatures in DNSSEC via request-based fragmentation." </a:t>
            </a:r>
            <a:r>
              <a:rPr lang="en-US" altLang="ko-Kore-KR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Post-Quantum Cryptography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Cham: Springer Nature Switzerland, 2023.</a:t>
            </a:r>
          </a:p>
          <a:p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852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65407-D544-1C16-5A40-23545EFC1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A9043-E1EA-FB0B-7805-87ED4E60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FN-DSA </a:t>
            </a:r>
            <a:r>
              <a:rPr lang="ko-KR" altLang="en-US" dirty="0"/>
              <a:t>표준화를 위해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22B0C-B028-023D-2D0F-FD6D0B0698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200" b="1" dirty="0"/>
              <a:t>키 생성 및 서명 과정에 </a:t>
            </a:r>
            <a:r>
              <a:rPr lang="en-US" altLang="ko-KR" sz="2200" b="1" dirty="0"/>
              <a:t>floating-point arithmetic(FPA)</a:t>
            </a:r>
            <a:r>
              <a:rPr lang="ko-KR" altLang="en-US" sz="2200" b="1" dirty="0"/>
              <a:t> 필요</a:t>
            </a:r>
            <a:endParaRPr lang="en-US" altLang="ko-KR" sz="2200" dirty="0"/>
          </a:p>
          <a:p>
            <a:r>
              <a:rPr lang="en-US" altLang="ko-KR" sz="2200" b="1" dirty="0"/>
              <a:t>FPA</a:t>
            </a:r>
            <a:r>
              <a:rPr lang="ko-KR" altLang="en-US" sz="2200" b="1" dirty="0"/>
              <a:t>에 대한 완화 필요</a:t>
            </a:r>
            <a:endParaRPr lang="en-US" altLang="ko-KR" sz="2200" b="1" dirty="0"/>
          </a:p>
          <a:p>
            <a:pPr lvl="1"/>
            <a:r>
              <a:rPr lang="ko-KR" altLang="en-US" sz="1800" dirty="0"/>
              <a:t>키 생성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Hawk</a:t>
            </a:r>
            <a:r>
              <a:rPr lang="ko-KR" altLang="en-US" sz="1800" dirty="0" err="1"/>
              <a:t>처럼</a:t>
            </a:r>
            <a:r>
              <a:rPr lang="ko-KR" altLang="en-US" sz="1800" dirty="0"/>
              <a:t> </a:t>
            </a:r>
            <a:r>
              <a:rPr lang="en-US" altLang="ko-KR" sz="1800" b="1" dirty="0">
                <a:solidFill>
                  <a:srgbClr val="2E75B6"/>
                </a:solidFill>
              </a:rPr>
              <a:t>fixed-point arithmetic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서명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b="1" dirty="0" err="1">
                <a:solidFill>
                  <a:srgbClr val="2E75B6"/>
                </a:solidFill>
              </a:rPr>
              <a:t>Antrag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3"/>
            <a:endParaRPr lang="en-US" altLang="ko-KR" sz="1600" dirty="0"/>
          </a:p>
          <a:p>
            <a:r>
              <a:rPr lang="en-US" altLang="ko-KR" sz="2200" b="1" dirty="0" err="1"/>
              <a:t>Antrag</a:t>
            </a:r>
            <a:endParaRPr lang="en-US" altLang="ko-KR" sz="2200" dirty="0"/>
          </a:p>
          <a:p>
            <a:pPr lvl="1"/>
            <a:r>
              <a:rPr lang="en-US" altLang="ko-KR" sz="1800" b="1" dirty="0"/>
              <a:t>Falcon</a:t>
            </a:r>
            <a:r>
              <a:rPr lang="ko-KR" altLang="en-US" sz="1800" b="1" dirty="0"/>
              <a:t>의 단점을 완화시킬 수 있는 새로운 키 생성 알고리즘</a:t>
            </a:r>
            <a:endParaRPr lang="en-US" altLang="ko-KR" sz="1800" b="1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800" b="1" dirty="0"/>
              <a:t>효율적인 </a:t>
            </a:r>
            <a:r>
              <a:rPr lang="en-US" altLang="ko-KR" sz="1800" b="1" dirty="0"/>
              <a:t>trapdoor </a:t>
            </a:r>
            <a:r>
              <a:rPr lang="ko-KR" altLang="en-US" sz="1800" b="1" dirty="0"/>
              <a:t>제공</a:t>
            </a:r>
            <a:endParaRPr lang="en-US" altLang="ko-KR" sz="1800" b="1" dirty="0"/>
          </a:p>
          <a:p>
            <a:pPr lvl="2"/>
            <a:r>
              <a:rPr lang="en-US" altLang="ko-KR" sz="1400" dirty="0"/>
              <a:t>Fast Fourier sampler -&gt; Hybrid sampler</a:t>
            </a:r>
          </a:p>
          <a:p>
            <a:pPr lvl="2"/>
            <a:r>
              <a:rPr lang="ko-KR" altLang="en-US" sz="1400" b="1" dirty="0">
                <a:solidFill>
                  <a:srgbClr val="2E75B6"/>
                </a:solidFill>
              </a:rPr>
              <a:t>서명 과정을 단순하게 할 수 있음</a:t>
            </a:r>
            <a:endParaRPr lang="en-US" altLang="ko-KR" sz="1400" b="1" dirty="0">
              <a:solidFill>
                <a:srgbClr val="2E75B6"/>
              </a:solidFill>
            </a:endParaRPr>
          </a:p>
          <a:p>
            <a:pPr lvl="2"/>
            <a:endParaRPr lang="en-US" altLang="ko-KR" sz="1400" dirty="0"/>
          </a:p>
          <a:p>
            <a:pPr lvl="1"/>
            <a:r>
              <a:rPr lang="en-US" altLang="ko-KR" sz="1800" b="1" dirty="0"/>
              <a:t>FPA</a:t>
            </a:r>
            <a:r>
              <a:rPr lang="ko-KR" altLang="en-US" sz="1800" b="1" dirty="0"/>
              <a:t>의 분석이 쉬워지고 제거 가능</a:t>
            </a:r>
            <a:endParaRPr lang="en-US" altLang="ko-KR" sz="1800" b="1" dirty="0"/>
          </a:p>
          <a:p>
            <a:pPr lvl="2"/>
            <a:endParaRPr lang="en-US" altLang="ko-KR" sz="1400" dirty="0"/>
          </a:p>
          <a:p>
            <a:pPr lvl="1"/>
            <a:r>
              <a:rPr lang="ko-KR" altLang="en-US" sz="1800" b="1" dirty="0"/>
              <a:t>문제점</a:t>
            </a:r>
            <a:endParaRPr lang="en-US" altLang="ko-KR" sz="1800" b="1" dirty="0"/>
          </a:p>
          <a:p>
            <a:pPr lvl="2"/>
            <a:r>
              <a:rPr lang="ko-KR" altLang="en-US" sz="1400" b="1" dirty="0">
                <a:solidFill>
                  <a:srgbClr val="C00000"/>
                </a:solidFill>
              </a:rPr>
              <a:t>표준화하기엔 너무 최근에 나옴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pPr lvl="2"/>
            <a:r>
              <a:rPr lang="en-US" altLang="ko-KR" sz="1400" b="1" dirty="0" err="1">
                <a:solidFill>
                  <a:srgbClr val="C00000"/>
                </a:solidFill>
              </a:rPr>
              <a:t>Antrag</a:t>
            </a:r>
            <a:r>
              <a:rPr lang="ko-KR" altLang="en-US" sz="1400" b="1" dirty="0">
                <a:solidFill>
                  <a:srgbClr val="C00000"/>
                </a:solidFill>
              </a:rPr>
              <a:t> 사용시 보안성이 떨어지는지 확인이 안됨</a:t>
            </a:r>
            <a:endParaRPr lang="en-US" altLang="ko-KR" sz="1400" b="1" dirty="0">
              <a:solidFill>
                <a:srgbClr val="C00000"/>
              </a:solidFill>
            </a:endParaRPr>
          </a:p>
          <a:p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8845E-1DD6-B4CB-D013-08FAE85CEF13}"/>
              </a:ext>
            </a:extLst>
          </p:cNvPr>
          <p:cNvSpPr txBox="1"/>
          <p:nvPr/>
        </p:nvSpPr>
        <p:spPr>
          <a:xfrm>
            <a:off x="0" y="6457890"/>
            <a:ext cx="1097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Espitau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Thomas, et al. "</a:t>
            </a:r>
            <a:r>
              <a:rPr lang="en-US" altLang="ko-Kore-KR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Antrag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Annular NTRU Trapdoor Generation: Making </a:t>
            </a:r>
            <a:r>
              <a:rPr lang="en-US" altLang="ko-Kore-KR" sz="10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Mitaka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as Secure as Falcon." </a:t>
            </a:r>
            <a:r>
              <a:rPr lang="en-US" altLang="ko-Kore-KR" sz="10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the Theory and Application of Cryptology and Information Security</a:t>
            </a:r>
            <a:r>
              <a:rPr lang="en-US" altLang="ko-Kore-KR" sz="1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Singapore: Springer Nature Singapore, 2023.</a:t>
            </a:r>
            <a:endParaRPr kumimoji="1" lang="ko-Kore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231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29927-48B5-F77A-E498-BE56CBB1D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F317-98DF-22EE-CC0E-49F8B779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FN-DSA</a:t>
            </a:r>
            <a:r>
              <a:rPr lang="ko-KR" altLang="en-US" dirty="0"/>
              <a:t>에 대한 추가 변경사항 제안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7E5C34A-2F3F-8E7A-B552-9B8818A712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400" b="1" dirty="0"/>
                  <a:t>더 나은 보안성을 제공하기 위함</a:t>
                </a:r>
                <a:endParaRPr lang="en-US" altLang="ko-KR" sz="2400" b="1" dirty="0"/>
              </a:p>
              <a:p>
                <a:pPr lvl="1"/>
                <a:r>
                  <a:rPr lang="en-US" altLang="ko-KR" sz="2000" dirty="0"/>
                  <a:t>BUFF </a:t>
                </a:r>
                <a:r>
                  <a:rPr lang="ko-KR" altLang="en-US" sz="2000" dirty="0"/>
                  <a:t>변환</a:t>
                </a:r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𝑠𝑎𝑙𝑡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 대신에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𝑠𝑎𝑙𝑡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𝑚𝑠𝑔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계산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:r>
                  <a:rPr lang="ko-KR" altLang="en-US" sz="2400" b="1" dirty="0"/>
                  <a:t>위조 어려움</a:t>
                </a:r>
                <a:endParaRPr lang="en-US" altLang="ko-KR" sz="24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840</m:t>
                    </m:r>
                  </m:oMath>
                </a14:m>
                <a:r>
                  <a:rPr lang="ko-KR" altLang="en-US" sz="2000" dirty="0"/>
                  <a:t>을 사용하여 조건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추가</a:t>
                </a:r>
                <a:endParaRPr lang="en-US" altLang="ko-KR" sz="2000" dirty="0"/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Worst-case</a:t>
                </a:r>
                <a:r>
                  <a:rPr lang="ko-KR" altLang="en-US" sz="2400" b="1" dirty="0"/>
                  <a:t> 실행 시간이 중요한 </a:t>
                </a:r>
                <a:r>
                  <a:rPr lang="en-US" altLang="ko-KR" sz="2400" b="1" dirty="0"/>
                  <a:t>applications</a:t>
                </a:r>
                <a:r>
                  <a:rPr lang="ko-KR" altLang="en-US" sz="2400" b="1" dirty="0"/>
                  <a:t>에 적합</a:t>
                </a:r>
                <a:endParaRPr lang="en-US" altLang="ko-KR" sz="2400" b="1" dirty="0"/>
              </a:p>
              <a:p>
                <a:pPr lvl="1"/>
                <a:r>
                  <a:rPr lang="ko-KR" altLang="en-US" sz="2000" dirty="0"/>
                  <a:t>서명 재시작 비율을 매우 작게 설정</a:t>
                </a:r>
                <a:endParaRPr lang="en-US" altLang="ko-KR" sz="2000" dirty="0"/>
              </a:p>
              <a:p>
                <a:pPr lvl="1"/>
                <a:endParaRPr lang="en-US" altLang="ko-KR" dirty="0"/>
              </a:p>
              <a:p>
                <a:endParaRPr lang="en-US" altLang="ko-KR" sz="2400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7E5C34A-2F3F-8E7A-B552-9B8818A71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3DA854-D240-96EE-39DC-5E85F497870F}"/>
              </a:ext>
            </a:extLst>
          </p:cNvPr>
          <p:cNvSpPr txBox="1"/>
          <p:nvPr/>
        </p:nvSpPr>
        <p:spPr>
          <a:xfrm>
            <a:off x="2628900" y="5748635"/>
            <a:ext cx="6934200" cy="46166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kumimoji="1" lang="ko-KR" altLang="en-US" sz="2400" b="1" dirty="0">
                <a:solidFill>
                  <a:srgbClr val="2E75B6"/>
                </a:solidFill>
              </a:rPr>
              <a:t>전체 성능에 미치는 영향은 매우 적음</a:t>
            </a:r>
            <a:endParaRPr kumimoji="1" lang="ko-Kore-KR" altLang="en-US" sz="2400" b="1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4412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11385</TotalTime>
  <Words>2652</Words>
  <Application>Microsoft Macintosh PowerPoint</Application>
  <PresentationFormat>와이드스크린</PresentationFormat>
  <Paragraphs>360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ui-sans-serif</vt:lpstr>
      <vt:lpstr>Arial</vt:lpstr>
      <vt:lpstr>Cambria Math</vt:lpstr>
      <vt:lpstr>Lato</vt:lpstr>
      <vt:lpstr>CryptoCraft 테마</vt:lpstr>
      <vt:lpstr>제목 테마</vt:lpstr>
      <vt:lpstr>PQC DSA 표준화</vt:lpstr>
      <vt:lpstr>Falcon Towards FN-DSA</vt:lpstr>
      <vt:lpstr>FALCON</vt:lpstr>
      <vt:lpstr>FALCON</vt:lpstr>
      <vt:lpstr>적합한 환경 – V2V, TLS</vt:lpstr>
      <vt:lpstr>적합한 환경 – Embedded verif.</vt:lpstr>
      <vt:lpstr>적합한 환경 – DNSSEC</vt:lpstr>
      <vt:lpstr>FN-DSA 표준화를 위해</vt:lpstr>
      <vt:lpstr>FN-DSA에 대한 추가 변경사항 제안</vt:lpstr>
      <vt:lpstr>FIPS 204 STATUS UPDATE</vt:lpstr>
      <vt:lpstr>FIPS 204 – ML-DSA </vt:lpstr>
      <vt:lpstr>ML-DSA 디자인</vt:lpstr>
      <vt:lpstr>FIPS 204 변경 사항</vt:lpstr>
      <vt:lpstr>FIPS 204 변경 예정 사항 </vt:lpstr>
      <vt:lpstr>FIPS 204 변경하지 않을 사항</vt:lpstr>
      <vt:lpstr>FIPS 205 STATUS UPDATE</vt:lpstr>
      <vt:lpstr>FIPS 205 – SLH-DSA</vt:lpstr>
      <vt:lpstr>FIPS 205 변경하지 않을 사항</vt:lpstr>
      <vt:lpstr>PRE-HASH 서명 지정 </vt:lpstr>
      <vt:lpstr>PRE-HASH 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민호 송</cp:lastModifiedBy>
  <cp:revision>245</cp:revision>
  <dcterms:created xsi:type="dcterms:W3CDTF">2019-03-05T04:29:07Z</dcterms:created>
  <dcterms:modified xsi:type="dcterms:W3CDTF">2024-06-02T10:35:16Z</dcterms:modified>
</cp:coreProperties>
</file>