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7"/>
  </p:notesMasterIdLst>
  <p:handoutMasterIdLst>
    <p:handoutMasterId r:id="rId18"/>
  </p:handoutMasterIdLst>
  <p:sldIdLst>
    <p:sldId id="269" r:id="rId3"/>
    <p:sldId id="281" r:id="rId4"/>
    <p:sldId id="282" r:id="rId5"/>
    <p:sldId id="283" r:id="rId6"/>
    <p:sldId id="291" r:id="rId7"/>
    <p:sldId id="286" r:id="rId8"/>
    <p:sldId id="292" r:id="rId9"/>
    <p:sldId id="287" r:id="rId10"/>
    <p:sldId id="290" r:id="rId11"/>
    <p:sldId id="294" r:id="rId12"/>
    <p:sldId id="289" r:id="rId13"/>
    <p:sldId id="295" r:id="rId14"/>
    <p:sldId id="296" r:id="rId15"/>
    <p:sldId id="27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B0E0DD-ABA4-714D-98E3-01B9FF4522D7}" v="36" dt="2025-03-08T12:05:05.1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758" autoAdjust="0"/>
    <p:restoredTop sz="94660"/>
  </p:normalViewPr>
  <p:slideViewPr>
    <p:cSldViewPr snapToGrid="0">
      <p:cViewPr varScale="1">
        <p:scale>
          <a:sx n="189" d="100"/>
          <a:sy n="189" d="100"/>
        </p:scale>
        <p:origin x="1256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5/10/relationships/revisionInfo" Target="revisionInfo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2025. 3. 8.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2025. 3. 8.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HWSq3TJ6mxw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qubesec.github.io/certificates.html#:~:text=Open%20Quantum%20Safe%20,smoother%20transition%20during%20this%20shift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jbca.org/case/try-hybrid-certificates-with-ejbca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Chain_of_trust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PKI</a:t>
            </a:r>
            <a:r>
              <a:rPr lang="ko-KR" altLang="en-US" sz="4800" dirty="0"/>
              <a:t> </a:t>
            </a:r>
            <a:r>
              <a:rPr lang="en-US" altLang="ko-KR" sz="4800" dirty="0"/>
              <a:t>&amp;</a:t>
            </a:r>
            <a:r>
              <a:rPr lang="ko-KR" altLang="en-US" sz="4800" dirty="0"/>
              <a:t> </a:t>
            </a:r>
            <a:r>
              <a:rPr lang="en-US" altLang="ko-KR" sz="4800" dirty="0"/>
              <a:t>X.509v3</a:t>
            </a:r>
            <a:r>
              <a:rPr lang="ko-KR" altLang="en-US" sz="4800" dirty="0"/>
              <a:t> 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" altLang="ko-KR" dirty="0">
                <a:hlinkClick r:id="rId2"/>
              </a:rPr>
              <a:t>https://youtu.be/HWSq3TJ6mxw</a:t>
            </a:r>
            <a:r>
              <a:rPr lang="ko-KR" altLang="en-US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66BFFA-EAA6-4D20-844A-C78AE81C2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D26D34-440C-0E33-3B68-41259A7B0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X.509 </a:t>
            </a:r>
            <a:r>
              <a:rPr lang="ko-KR" altLang="en-US" dirty="0"/>
              <a:t>하이브리드 인증서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7E646C-DBB4-852C-70A0-B190EA860B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676271" cy="5057775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RSA</a:t>
            </a:r>
            <a:r>
              <a:rPr lang="ko-KR" altLang="en-US" sz="2000" b="1" dirty="0"/>
              <a:t>와 </a:t>
            </a:r>
            <a:r>
              <a:rPr lang="en-US" altLang="ko-KR" sz="2000" b="1" dirty="0"/>
              <a:t>ECDSA</a:t>
            </a:r>
            <a:r>
              <a:rPr lang="ko-KR" altLang="en-US" sz="2000" b="1" dirty="0" err="1"/>
              <a:t>를</a:t>
            </a:r>
            <a:r>
              <a:rPr lang="ko-KR" altLang="en-US" sz="2000" b="1" dirty="0"/>
              <a:t> 사용하는 </a:t>
            </a:r>
            <a:r>
              <a:rPr lang="en-US" altLang="ko-KR" sz="2000" b="1" dirty="0"/>
              <a:t>X.509</a:t>
            </a:r>
            <a:r>
              <a:rPr lang="ko-KR" altLang="en-US" sz="2000" b="1" dirty="0"/>
              <a:t>도 </a:t>
            </a:r>
            <a:r>
              <a:rPr lang="en-US" altLang="ko-KR" sz="2000" b="1" dirty="0"/>
              <a:t>PQC </a:t>
            </a:r>
            <a:r>
              <a:rPr lang="ko-KR" altLang="en-US" sz="2000" b="1" dirty="0"/>
              <a:t>알고리즘으로 전환하는 작업이 필요함</a:t>
            </a:r>
            <a:endParaRPr lang="en-US" altLang="ko-KR" sz="2000" b="1" dirty="0"/>
          </a:p>
          <a:p>
            <a:r>
              <a:rPr lang="ko-KR" altLang="en-US" sz="2000" b="1" dirty="0"/>
              <a:t>하지만 바로 </a:t>
            </a:r>
            <a:r>
              <a:rPr lang="en-US" altLang="ko-KR" sz="2000" b="1" dirty="0"/>
              <a:t>PQC </a:t>
            </a:r>
            <a:r>
              <a:rPr lang="ko-KR" altLang="en-US" sz="2000" b="1" dirty="0"/>
              <a:t>알고리즘으로 전환하는 것은 현실적으로 어려움</a:t>
            </a:r>
            <a:endParaRPr lang="en-US" altLang="ko-KR" sz="2000" b="1" dirty="0"/>
          </a:p>
          <a:p>
            <a:pPr lvl="1"/>
            <a:r>
              <a:rPr lang="ko-KR" altLang="en-US" sz="1800" dirty="0"/>
              <a:t>모든 클라이언트가 </a:t>
            </a:r>
            <a:r>
              <a:rPr lang="en-US" altLang="ko-KR" sz="1800" dirty="0"/>
              <a:t>PQC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지원하기 까지 시간이 오래 걸림</a:t>
            </a:r>
            <a:endParaRPr lang="en-US" altLang="ko-KR" sz="1800" dirty="0"/>
          </a:p>
          <a:p>
            <a:pPr lvl="1"/>
            <a:r>
              <a:rPr lang="en-US" altLang="ko-KR" sz="1800" dirty="0"/>
              <a:t>PQC</a:t>
            </a:r>
            <a:r>
              <a:rPr lang="ko-KR" altLang="en-US" sz="1800" dirty="0"/>
              <a:t>는 실무 환경에서의 </a:t>
            </a:r>
            <a:r>
              <a:rPr lang="ko-KR" altLang="en-US" sz="1800" b="1" dirty="0">
                <a:solidFill>
                  <a:srgbClr val="FF0000"/>
                </a:solidFill>
              </a:rPr>
              <a:t>검증이 충분하지 않다</a:t>
            </a:r>
            <a:r>
              <a:rPr lang="ko-KR" altLang="en-US" sz="1800" dirty="0"/>
              <a:t>는 문제가 있음</a:t>
            </a:r>
            <a:endParaRPr lang="en-US" altLang="ko-KR" sz="1800" dirty="0"/>
          </a:p>
          <a:p>
            <a:pPr lvl="2"/>
            <a:r>
              <a:rPr lang="ko-KR" altLang="en-US" sz="1400" b="1" dirty="0">
                <a:solidFill>
                  <a:srgbClr val="FF0000"/>
                </a:solidFill>
              </a:rPr>
              <a:t>따라서</a:t>
            </a:r>
            <a:r>
              <a:rPr lang="en-US" altLang="ko-KR" sz="1400" b="1" dirty="0">
                <a:solidFill>
                  <a:srgbClr val="FF0000"/>
                </a:solidFill>
              </a:rPr>
              <a:t>,</a:t>
            </a:r>
            <a:r>
              <a:rPr lang="ko-KR" altLang="en-US" sz="1400" b="1" dirty="0">
                <a:solidFill>
                  <a:srgbClr val="FF0000"/>
                </a:solidFill>
              </a:rPr>
              <a:t> </a:t>
            </a:r>
            <a:r>
              <a:rPr lang="en-US" altLang="ko-KR" sz="1400" b="1" dirty="0">
                <a:solidFill>
                  <a:srgbClr val="FF0000"/>
                </a:solidFill>
              </a:rPr>
              <a:t>PQC</a:t>
            </a:r>
            <a:r>
              <a:rPr lang="ko-KR" altLang="en-US" sz="1400" b="1" dirty="0" err="1">
                <a:solidFill>
                  <a:srgbClr val="FF0000"/>
                </a:solidFill>
              </a:rPr>
              <a:t>를</a:t>
            </a:r>
            <a:r>
              <a:rPr lang="ko-KR" altLang="en-US" sz="1400" b="1" dirty="0">
                <a:solidFill>
                  <a:srgbClr val="FF0000"/>
                </a:solidFill>
              </a:rPr>
              <a:t> 단독으로 사용하면</a:t>
            </a:r>
            <a:r>
              <a:rPr lang="en-US" altLang="ko-KR" sz="1400" b="1" dirty="0">
                <a:solidFill>
                  <a:srgbClr val="FF0000"/>
                </a:solidFill>
              </a:rPr>
              <a:t>,</a:t>
            </a:r>
            <a:r>
              <a:rPr lang="ko-KR" altLang="en-US" sz="1400" b="1" dirty="0">
                <a:solidFill>
                  <a:srgbClr val="FF0000"/>
                </a:solidFill>
              </a:rPr>
              <a:t> 호환성 문제나 예측 불가능한 취약점이 발생할 수 있음</a:t>
            </a:r>
            <a:endParaRPr lang="en-US" altLang="ko-KR" sz="1400" b="1" dirty="0">
              <a:solidFill>
                <a:srgbClr val="FF0000"/>
              </a:solidFill>
            </a:endParaRPr>
          </a:p>
          <a:p>
            <a:r>
              <a:rPr lang="ko-KR" altLang="en-US" sz="2000" dirty="0"/>
              <a:t>따라서 과도기적으로 </a:t>
            </a:r>
            <a:r>
              <a:rPr lang="en-US" altLang="ko-KR" sz="2000" dirty="0"/>
              <a:t>Legacy </a:t>
            </a:r>
            <a:r>
              <a:rPr lang="ko-KR" altLang="en-US" sz="2000" dirty="0"/>
              <a:t>알고리즘과 </a:t>
            </a:r>
            <a:r>
              <a:rPr lang="en-US" altLang="ko-KR" sz="2000" dirty="0"/>
              <a:t>PQC</a:t>
            </a:r>
            <a:r>
              <a:rPr lang="ko-KR" altLang="en-US" sz="2000" dirty="0"/>
              <a:t> 알고리즘을 사용하는 하이브리드 인증서가 고안됨</a:t>
            </a:r>
            <a:endParaRPr lang="en-US" altLang="ko-KR" sz="2000" dirty="0"/>
          </a:p>
          <a:p>
            <a:r>
              <a:rPr lang="ko-KR" altLang="en-US" sz="2000" dirty="0"/>
              <a:t>하이브리드 인증서</a:t>
            </a:r>
            <a:endParaRPr lang="en-US" altLang="ko-KR" sz="2000" dirty="0"/>
          </a:p>
          <a:p>
            <a:pPr lvl="1"/>
            <a:r>
              <a:rPr lang="ko-KR" altLang="en-US" sz="1800" b="1" dirty="0"/>
              <a:t>하나의 인증서</a:t>
            </a:r>
            <a:r>
              <a:rPr lang="en-US" altLang="ko-KR" sz="1800" b="1" dirty="0"/>
              <a:t>(X.509 </a:t>
            </a:r>
            <a:r>
              <a:rPr lang="ko-KR" altLang="en-US" sz="1800" b="1" dirty="0"/>
              <a:t>포맷</a:t>
            </a:r>
            <a:r>
              <a:rPr lang="en-US" altLang="ko-KR" sz="1800" b="1" dirty="0"/>
              <a:t>)</a:t>
            </a:r>
            <a:r>
              <a:rPr lang="ko-KR" altLang="en-US" sz="1800" b="1" dirty="0" err="1"/>
              <a:t>에</a:t>
            </a:r>
            <a:r>
              <a:rPr lang="ko-KR" altLang="en-US" sz="1800" b="1" dirty="0"/>
              <a:t> </a:t>
            </a:r>
            <a:r>
              <a:rPr lang="en-US" altLang="ko-KR" sz="1800" b="1" dirty="0">
                <a:solidFill>
                  <a:srgbClr val="FF0000"/>
                </a:solidFill>
              </a:rPr>
              <a:t>2</a:t>
            </a:r>
            <a:r>
              <a:rPr lang="ko-KR" altLang="en-US" sz="1800" b="1" dirty="0">
                <a:solidFill>
                  <a:srgbClr val="FF0000"/>
                </a:solidFill>
              </a:rPr>
              <a:t>개 이상의 공개키와 서명 알고리즘을 포함</a:t>
            </a:r>
            <a:r>
              <a:rPr lang="ko-KR" altLang="en-US" sz="1800" b="1" dirty="0"/>
              <a:t>하거나 </a:t>
            </a:r>
            <a:br>
              <a:rPr lang="en-US" altLang="ko-KR" sz="1800" b="1" dirty="0"/>
            </a:br>
            <a:r>
              <a:rPr lang="ko-KR" altLang="en-US" sz="1800" b="1" dirty="0">
                <a:solidFill>
                  <a:srgbClr val="FF0000"/>
                </a:solidFill>
              </a:rPr>
              <a:t>여러 인증서를 묶어</a:t>
            </a:r>
            <a:r>
              <a:rPr lang="ko-KR" altLang="en-US" sz="1800" b="1" dirty="0"/>
              <a:t>서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또는 </a:t>
            </a:r>
            <a:r>
              <a:rPr lang="ko-KR" altLang="en-US" sz="1800" b="1" dirty="0">
                <a:solidFill>
                  <a:srgbClr val="FF0000"/>
                </a:solidFill>
              </a:rPr>
              <a:t>여러 알고리즘을 동시 활용</a:t>
            </a:r>
            <a:r>
              <a:rPr lang="ko-KR" altLang="en-US" sz="1800" b="1" dirty="0"/>
              <a:t>하여</a:t>
            </a:r>
            <a:r>
              <a:rPr lang="en-US" altLang="ko-KR" sz="1800" b="1" dirty="0"/>
              <a:t>)</a:t>
            </a:r>
            <a:r>
              <a:rPr lang="ko-KR" altLang="en-US" sz="1800" b="1" dirty="0"/>
              <a:t> 하나의 엔티티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도메인</a:t>
            </a:r>
            <a:r>
              <a:rPr lang="en-US" altLang="ko-KR" sz="1800" b="1" dirty="0"/>
              <a:t>,</a:t>
            </a:r>
            <a:r>
              <a:rPr lang="ko-KR" altLang="en-US" sz="1800" b="1" dirty="0"/>
              <a:t> 사용자 등</a:t>
            </a:r>
            <a:r>
              <a:rPr lang="en-US" altLang="ko-KR" sz="1800" b="1" dirty="0"/>
              <a:t>)</a:t>
            </a:r>
            <a:r>
              <a:rPr lang="ko-KR" altLang="en-US" sz="1800" b="1" dirty="0" err="1"/>
              <a:t>를</a:t>
            </a:r>
            <a:r>
              <a:rPr lang="ko-KR" altLang="en-US" sz="1800" b="1" dirty="0"/>
              <a:t> 보증하는 방식 </a:t>
            </a:r>
            <a:endParaRPr lang="en-US" altLang="ko-KR" sz="1800" b="1" dirty="0"/>
          </a:p>
          <a:p>
            <a:pPr lvl="1"/>
            <a:r>
              <a:rPr lang="ko-KR" altLang="en-US" sz="1800" dirty="0"/>
              <a:t>하나의 </a:t>
            </a:r>
            <a:r>
              <a:rPr lang="en-US" altLang="ko-KR" sz="1800" dirty="0"/>
              <a:t>X.509 </a:t>
            </a:r>
            <a:r>
              <a:rPr lang="ko-KR" altLang="en-US" sz="1800" dirty="0"/>
              <a:t>인증서에 </a:t>
            </a:r>
            <a:r>
              <a:rPr lang="en-US" altLang="ko-KR" sz="1800" dirty="0"/>
              <a:t>Legacy</a:t>
            </a:r>
            <a:r>
              <a:rPr lang="ko-KR" altLang="en-US" sz="1800" dirty="0"/>
              <a:t> 암호</a:t>
            </a:r>
            <a:r>
              <a:rPr lang="en-US" altLang="ko-KR" sz="1800" dirty="0"/>
              <a:t>(RSA, ECC</a:t>
            </a:r>
            <a:r>
              <a:rPr lang="ko-KR" altLang="en-US" sz="1800" dirty="0"/>
              <a:t> 등</a:t>
            </a:r>
            <a:r>
              <a:rPr lang="en-US" altLang="ko-KR" sz="1800" dirty="0"/>
              <a:t>)</a:t>
            </a:r>
            <a:r>
              <a:rPr lang="ko-KR" altLang="en-US" sz="1800" dirty="0"/>
              <a:t> 와 </a:t>
            </a:r>
            <a:r>
              <a:rPr lang="en-US" altLang="ko-KR" sz="1800" dirty="0"/>
              <a:t>PQC</a:t>
            </a:r>
            <a:r>
              <a:rPr lang="ko-KR" altLang="en-US" sz="1800" dirty="0"/>
              <a:t> 알고리즘을 동시에 포함시키는 것</a:t>
            </a:r>
            <a:endParaRPr lang="en-US" altLang="ko-KR" sz="1800" dirty="0"/>
          </a:p>
          <a:p>
            <a:pPr lvl="1"/>
            <a:r>
              <a:rPr lang="en-US" altLang="ko-KR" sz="1800" dirty="0"/>
              <a:t>Composite(</a:t>
            </a:r>
            <a:r>
              <a:rPr lang="ko-KR" altLang="en-US" sz="1800" dirty="0"/>
              <a:t>복합</a:t>
            </a:r>
            <a:r>
              <a:rPr lang="en-US" altLang="ko-KR" sz="1800" dirty="0"/>
              <a:t>)</a:t>
            </a:r>
            <a:r>
              <a:rPr lang="ko-KR" altLang="en-US" sz="1800" dirty="0"/>
              <a:t> 인증서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en-US" altLang="ko-KR" sz="1800" dirty="0"/>
              <a:t>Hybrid</a:t>
            </a:r>
            <a:r>
              <a:rPr lang="ko-KR" altLang="en-US" sz="1800" dirty="0"/>
              <a:t> 인증서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en-US" altLang="ko-KR" sz="1800" dirty="0"/>
              <a:t>Chameleon</a:t>
            </a:r>
            <a:r>
              <a:rPr lang="ko-KR" altLang="en-US" sz="1800" dirty="0"/>
              <a:t> 인증서</a:t>
            </a:r>
            <a:r>
              <a:rPr lang="en-US" altLang="ko-KR" sz="1800" dirty="0"/>
              <a:t> </a:t>
            </a:r>
            <a:r>
              <a:rPr lang="ko-KR" altLang="en-US" sz="1800" dirty="0"/>
              <a:t>등</a:t>
            </a:r>
          </a:p>
        </p:txBody>
      </p:sp>
    </p:spTree>
    <p:extLst>
      <p:ext uri="{BB962C8B-B14F-4D97-AF65-F5344CB8AC3E}">
        <p14:creationId xmlns:p14="http://schemas.microsoft.com/office/powerpoint/2010/main" val="2415418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F35ED8-42BE-8EF1-4D32-AF19DD2FF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BE08F-9944-573F-23FF-D5CA458AE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X.509 </a:t>
            </a:r>
            <a:r>
              <a:rPr lang="ko-KR" altLang="en-US" dirty="0"/>
              <a:t>하이브리드 인증서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5D597FB-7380-502C-5E11-2B5781DEA9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400" b="1" dirty="0"/>
              <a:t>Composite</a:t>
            </a:r>
            <a:r>
              <a:rPr lang="ko-KR" altLang="en-US" sz="2400" b="1" dirty="0"/>
              <a:t> 인증서</a:t>
            </a:r>
            <a:endParaRPr lang="en-US" altLang="ko-KR" sz="2400" b="1" dirty="0"/>
          </a:p>
          <a:p>
            <a:pPr lvl="1"/>
            <a:r>
              <a:rPr lang="ko-KR" altLang="en-US" sz="2000" b="1" dirty="0">
                <a:solidFill>
                  <a:srgbClr val="2E75B6"/>
                </a:solidFill>
              </a:rPr>
              <a:t>하나의 </a:t>
            </a:r>
            <a:r>
              <a:rPr lang="en" altLang="ko-KR" sz="2000" b="1" dirty="0">
                <a:solidFill>
                  <a:srgbClr val="2E75B6"/>
                </a:solidFill>
              </a:rPr>
              <a:t>X.509 </a:t>
            </a:r>
            <a:r>
              <a:rPr lang="ko-KR" altLang="en-US" sz="2000" b="1" dirty="0">
                <a:solidFill>
                  <a:srgbClr val="2E75B6"/>
                </a:solidFill>
              </a:rPr>
              <a:t>인증서 안에 둘 이상의 공개키 정보</a:t>
            </a:r>
            <a:r>
              <a:rPr lang="en-US" altLang="ko-KR" sz="2000" b="1" dirty="0">
                <a:solidFill>
                  <a:srgbClr val="2E75B6"/>
                </a:solidFill>
              </a:rPr>
              <a:t>(</a:t>
            </a:r>
            <a:r>
              <a:rPr lang="en" altLang="ko-KR" sz="2000" b="1" dirty="0">
                <a:solidFill>
                  <a:srgbClr val="2E75B6"/>
                </a:solidFill>
              </a:rPr>
              <a:t>RSA/ECC + PQC)</a:t>
            </a:r>
            <a:r>
              <a:rPr lang="ko-KR" altLang="en-US" sz="2000" b="1" dirty="0">
                <a:solidFill>
                  <a:srgbClr val="2E75B6"/>
                </a:solidFill>
              </a:rPr>
              <a:t>와 </a:t>
            </a:r>
            <a:br>
              <a:rPr lang="en-US" altLang="ko-KR" sz="2000" b="1" dirty="0">
                <a:solidFill>
                  <a:srgbClr val="2E75B6"/>
                </a:solidFill>
              </a:rPr>
            </a:br>
            <a:r>
              <a:rPr lang="ko-KR" altLang="en-US" sz="2000" b="1" dirty="0">
                <a:solidFill>
                  <a:srgbClr val="2E75B6"/>
                </a:solidFill>
              </a:rPr>
              <a:t>복합 디지털 서명을 포함하는 방식</a:t>
            </a:r>
            <a:endParaRPr lang="en-US" altLang="ko-KR" sz="2000" b="1" dirty="0">
              <a:solidFill>
                <a:srgbClr val="2E75B6"/>
              </a:solidFill>
            </a:endParaRPr>
          </a:p>
          <a:p>
            <a:pPr lvl="1"/>
            <a:r>
              <a:rPr lang="ko-KR" altLang="en-US" sz="2000" b="1" dirty="0"/>
              <a:t>장점</a:t>
            </a:r>
            <a:endParaRPr lang="en-US" altLang="ko-KR" sz="2000" b="1" dirty="0"/>
          </a:p>
          <a:p>
            <a:pPr lvl="2"/>
            <a:r>
              <a:rPr lang="ko-KR" altLang="en-US" sz="1800" b="1" dirty="0"/>
              <a:t>보안성 극대화</a:t>
            </a:r>
            <a:r>
              <a:rPr lang="en-US" altLang="ko-KR" sz="1800" b="1" dirty="0"/>
              <a:t>:</a:t>
            </a:r>
            <a:r>
              <a:rPr lang="ko-KR" altLang="en-US" sz="1800" dirty="0"/>
              <a:t> 하나라도 안전하면 인증서 </a:t>
            </a:r>
            <a:r>
              <a:rPr lang="ko-KR" altLang="en-US" sz="1800" dirty="0" err="1"/>
              <a:t>위변조</a:t>
            </a:r>
            <a:r>
              <a:rPr lang="ko-KR" altLang="en-US" sz="1800" dirty="0"/>
              <a:t> 방지​</a:t>
            </a:r>
            <a:endParaRPr lang="en-US" altLang="ko-KR" sz="1800" dirty="0"/>
          </a:p>
          <a:p>
            <a:pPr lvl="2"/>
            <a:r>
              <a:rPr lang="ko-KR" altLang="en-US" sz="1800" b="1" dirty="0"/>
              <a:t>단일 객체 관리</a:t>
            </a:r>
            <a:r>
              <a:rPr lang="en-US" altLang="ko-KR" sz="1800" b="1" dirty="0"/>
              <a:t>:</a:t>
            </a:r>
            <a:r>
              <a:rPr lang="ko-KR" altLang="en-US" sz="1800" dirty="0"/>
              <a:t> 하나의 인증서로 이중 알고리즘 운용</a:t>
            </a:r>
            <a:endParaRPr lang="en-US" altLang="ko-KR" sz="1800" dirty="0"/>
          </a:p>
          <a:p>
            <a:pPr lvl="1"/>
            <a:r>
              <a:rPr lang="ko-KR" altLang="en-US" sz="2000" b="1" dirty="0"/>
              <a:t>단점</a:t>
            </a:r>
            <a:endParaRPr lang="en-US" altLang="ko-KR" sz="2000" b="1" dirty="0"/>
          </a:p>
          <a:p>
            <a:pPr lvl="2"/>
            <a:r>
              <a:rPr lang="ko-KR" altLang="en-US" sz="1800" b="1" dirty="0"/>
              <a:t>호환성 없음</a:t>
            </a:r>
            <a:r>
              <a:rPr lang="en-US" altLang="ko-KR" sz="1800" b="1" dirty="0"/>
              <a:t>:</a:t>
            </a:r>
            <a:r>
              <a:rPr lang="ko-KR" altLang="en-US" sz="1800" dirty="0"/>
              <a:t> 기존 클라이언트에서 미지원 → </a:t>
            </a:r>
            <a:r>
              <a:rPr lang="ko-KR" altLang="en-US" sz="1800" b="1" dirty="0"/>
              <a:t>업데이트 필요</a:t>
            </a:r>
            <a:endParaRPr lang="en-US" altLang="ko-KR" sz="1800" b="1" dirty="0"/>
          </a:p>
          <a:p>
            <a:pPr lvl="2"/>
            <a:r>
              <a:rPr lang="ko-KR" altLang="en-US" sz="1800" b="1" dirty="0"/>
              <a:t>인증서 대형화</a:t>
            </a:r>
            <a:r>
              <a:rPr lang="en-US" altLang="ko-KR" sz="1800" b="1" dirty="0"/>
              <a:t>:</a:t>
            </a:r>
            <a:r>
              <a:rPr lang="ko-KR" altLang="en-US" sz="1800" dirty="0"/>
              <a:t> 키</a:t>
            </a:r>
            <a:r>
              <a:rPr lang="en-US" altLang="ko-KR" sz="1800" dirty="0"/>
              <a:t>·</a:t>
            </a:r>
            <a:r>
              <a:rPr lang="ko-KR" altLang="en-US" sz="1800" dirty="0"/>
              <a:t>서명 중복으로 </a:t>
            </a:r>
            <a:r>
              <a:rPr lang="ko-KR" altLang="en-US" sz="1800" b="1" dirty="0"/>
              <a:t>크기 증가</a:t>
            </a:r>
            <a:endParaRPr lang="en-US" altLang="ko-KR" sz="1800" b="1" dirty="0"/>
          </a:p>
          <a:p>
            <a:pPr lvl="2"/>
            <a:r>
              <a:rPr lang="ko-KR" altLang="en-US" sz="1800" b="1" dirty="0"/>
              <a:t>구현 어려움</a:t>
            </a:r>
            <a:r>
              <a:rPr lang="en-US" altLang="ko-KR" sz="1800" b="1" dirty="0"/>
              <a:t>:</a:t>
            </a:r>
            <a:r>
              <a:rPr lang="ko-KR" altLang="en-US" sz="1800" dirty="0"/>
              <a:t> 모든 구성서명 검증 등 </a:t>
            </a:r>
            <a:r>
              <a:rPr lang="ko-KR" altLang="en-US" sz="1800" b="1" dirty="0"/>
              <a:t>검증논리가 복잡</a:t>
            </a:r>
            <a:endParaRPr lang="en-US" altLang="ko-KR" sz="1800" b="1" dirty="0"/>
          </a:p>
          <a:p>
            <a:pPr lvl="1"/>
            <a:r>
              <a:rPr lang="en" altLang="ko-KR" sz="2000" b="1" dirty="0"/>
              <a:t>IETF </a:t>
            </a:r>
            <a:r>
              <a:rPr lang="ko-KR" altLang="en-US" sz="2000" b="1" dirty="0"/>
              <a:t>초안 진행</a:t>
            </a:r>
            <a:r>
              <a:rPr lang="en-US" altLang="ko-KR" sz="2000" b="1" dirty="0"/>
              <a:t>:</a:t>
            </a:r>
            <a:r>
              <a:rPr lang="ko-KR" altLang="en-US" sz="2000" dirty="0"/>
              <a:t> </a:t>
            </a:r>
            <a:r>
              <a:rPr lang="en" altLang="ko-KR" sz="2000" dirty="0"/>
              <a:t>Composite Key/Signature/KEM </a:t>
            </a:r>
            <a:r>
              <a:rPr lang="ko-KR" altLang="en-US" sz="2000" dirty="0"/>
              <a:t>초안 채택</a:t>
            </a:r>
            <a:endParaRPr lang="en-US" altLang="ko-KR" sz="2000" b="1" dirty="0"/>
          </a:p>
          <a:p>
            <a:pPr lvl="1"/>
            <a:r>
              <a:rPr lang="ko-KR" altLang="en-US" sz="2000" b="1" dirty="0"/>
              <a:t>시범 구현</a:t>
            </a:r>
            <a:r>
              <a:rPr lang="en-US" altLang="ko-KR" sz="2000" b="1" dirty="0"/>
              <a:t>:</a:t>
            </a:r>
            <a:r>
              <a:rPr lang="ko-KR" altLang="en-US" sz="2000" dirty="0"/>
              <a:t> </a:t>
            </a:r>
            <a:r>
              <a:rPr lang="en" altLang="ko-KR" sz="2000" dirty="0"/>
              <a:t>OQS </a:t>
            </a:r>
            <a:r>
              <a:rPr lang="ko-KR" altLang="en-US" sz="2000" dirty="0"/>
              <a:t>등 </a:t>
            </a:r>
            <a:r>
              <a:rPr lang="en" altLang="ko-KR" sz="2000" dirty="0"/>
              <a:t>OpenSSL </a:t>
            </a:r>
            <a:r>
              <a:rPr lang="ko-KR" altLang="en-US" sz="2000" dirty="0"/>
              <a:t>포크에서 테스트</a:t>
            </a:r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81D595-13C0-6574-B208-4C8514764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9351" y="835683"/>
            <a:ext cx="3152649" cy="2463149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8B16C0AE-936E-F259-399C-DAC40DBF1984}"/>
              </a:ext>
            </a:extLst>
          </p:cNvPr>
          <p:cNvGrpSpPr/>
          <p:nvPr/>
        </p:nvGrpSpPr>
        <p:grpSpPr>
          <a:xfrm>
            <a:off x="7922234" y="3800000"/>
            <a:ext cx="4064185" cy="2383817"/>
            <a:chOff x="1515657" y="3909892"/>
            <a:chExt cx="4064185" cy="2383817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7F4C317E-2F76-1FBC-5EF4-5111B90DE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15657" y="3909892"/>
              <a:ext cx="4044162" cy="2383817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49AA016-8FAE-84D8-7AA9-5657AF8B86AF}"/>
                </a:ext>
              </a:extLst>
            </p:cNvPr>
            <p:cNvSpPr/>
            <p:nvPr/>
          </p:nvSpPr>
          <p:spPr>
            <a:xfrm>
              <a:off x="1555147" y="5019187"/>
              <a:ext cx="4024695" cy="400467"/>
            </a:xfrm>
            <a:prstGeom prst="rect">
              <a:avLst/>
            </a:prstGeom>
            <a:solidFill>
              <a:schemeClr val="accent1">
                <a:alpha val="16000"/>
              </a:schemeClr>
            </a:solidFill>
            <a:ln>
              <a:solidFill>
                <a:srgbClr val="2E75B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0080E25-89D4-6F31-FDB5-088825BAAD9E}"/>
              </a:ext>
            </a:extLst>
          </p:cNvPr>
          <p:cNvSpPr txBox="1"/>
          <p:nvPr/>
        </p:nvSpPr>
        <p:spPr>
          <a:xfrm>
            <a:off x="3581957" y="6447272"/>
            <a:ext cx="86100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hlinkClick r:id="rId4"/>
              </a:rPr>
              <a:t>https://qubesec.github.io/certificates.html#:~:text=Open%20Quantum%20Safe%20,smoother%20transition%20during%20this%20shift</a:t>
            </a:r>
            <a:endParaRPr lang="en-US" altLang="ko-KR" sz="1000" dirty="0"/>
          </a:p>
          <a:p>
            <a:r>
              <a:rPr lang="en" altLang="ko-KR" sz="1000" dirty="0"/>
              <a:t>https://</a:t>
            </a:r>
            <a:r>
              <a:rPr lang="en" altLang="ko-KR" sz="1000" dirty="0" err="1"/>
              <a:t>datatracker.ietf.org</a:t>
            </a:r>
            <a:r>
              <a:rPr lang="en" altLang="ko-KR" sz="1000" dirty="0"/>
              <a:t>/doc/draft-</a:t>
            </a:r>
            <a:r>
              <a:rPr lang="en" altLang="ko-KR" sz="1000" dirty="0" err="1"/>
              <a:t>ounsworth</a:t>
            </a:r>
            <a:r>
              <a:rPr lang="en" altLang="ko-KR" sz="1000" dirty="0"/>
              <a:t>-</a:t>
            </a:r>
            <a:r>
              <a:rPr lang="en" altLang="ko-KR" sz="1000" dirty="0" err="1"/>
              <a:t>pq</a:t>
            </a:r>
            <a:r>
              <a:rPr lang="en" altLang="ko-KR" sz="1000" dirty="0"/>
              <a:t>-composite-sigs/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651806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153190-7DE5-6271-F883-1002B87E77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D8E0B0-C6CF-7A5F-D0E0-340B156F5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X.509 </a:t>
            </a:r>
            <a:r>
              <a:rPr lang="ko-KR" altLang="en-US" dirty="0"/>
              <a:t>하이브리드 인증서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DAA716-60E8-3C3B-213E-EB20DC3045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400" b="1" dirty="0"/>
              <a:t>Hybrid</a:t>
            </a:r>
            <a:r>
              <a:rPr lang="ko-KR" altLang="en-US" sz="2400" b="1" dirty="0"/>
              <a:t> 인증서</a:t>
            </a:r>
            <a:endParaRPr lang="en-US" altLang="ko-KR" sz="2400" b="1" dirty="0"/>
          </a:p>
          <a:p>
            <a:pPr lvl="1"/>
            <a:r>
              <a:rPr lang="ko-KR" altLang="en-US" sz="2000" b="1" dirty="0">
                <a:solidFill>
                  <a:srgbClr val="2E75B6"/>
                </a:solidFill>
              </a:rPr>
              <a:t>기존 인증서 필드엔 </a:t>
            </a:r>
            <a:r>
              <a:rPr lang="en-US" altLang="ko-KR" sz="2000" b="1" dirty="0">
                <a:solidFill>
                  <a:srgbClr val="2E75B6"/>
                </a:solidFill>
              </a:rPr>
              <a:t>Legacy</a:t>
            </a:r>
            <a:r>
              <a:rPr lang="ko-KR" altLang="en-US" sz="2000" b="1" dirty="0">
                <a:solidFill>
                  <a:srgbClr val="2E75B6"/>
                </a:solidFill>
              </a:rPr>
              <a:t> 알고리즘 사용</a:t>
            </a:r>
            <a:endParaRPr lang="en-US" altLang="ko-KR" sz="2000" b="1" dirty="0">
              <a:solidFill>
                <a:srgbClr val="2E75B6"/>
              </a:solidFill>
            </a:endParaRPr>
          </a:p>
          <a:p>
            <a:pPr lvl="1"/>
            <a:r>
              <a:rPr lang="en" altLang="ko-KR" sz="2000" b="1" dirty="0">
                <a:solidFill>
                  <a:srgbClr val="2E75B6"/>
                </a:solidFill>
              </a:rPr>
              <a:t>v3 </a:t>
            </a:r>
            <a:r>
              <a:rPr lang="en-US" altLang="ko-KR" sz="2000" b="1" dirty="0">
                <a:solidFill>
                  <a:srgbClr val="2E75B6"/>
                </a:solidFill>
              </a:rPr>
              <a:t>Extensions</a:t>
            </a:r>
            <a:r>
              <a:rPr lang="ko-KR" altLang="en-US" sz="2000" b="1" dirty="0">
                <a:solidFill>
                  <a:srgbClr val="2E75B6"/>
                </a:solidFill>
              </a:rPr>
              <a:t> </a:t>
            </a:r>
            <a:r>
              <a:rPr lang="en-US" altLang="ko-KR" sz="2000" b="1" dirty="0">
                <a:solidFill>
                  <a:srgbClr val="2E75B6"/>
                </a:solidFill>
              </a:rPr>
              <a:t>Field</a:t>
            </a:r>
            <a:r>
              <a:rPr lang="ko-KR" altLang="en-US" sz="2000" b="1" dirty="0" err="1">
                <a:solidFill>
                  <a:srgbClr val="2E75B6"/>
                </a:solidFill>
              </a:rPr>
              <a:t>에</a:t>
            </a:r>
            <a:r>
              <a:rPr lang="ko-KR" altLang="en-US" sz="2000" b="1" dirty="0">
                <a:solidFill>
                  <a:srgbClr val="2E75B6"/>
                </a:solidFill>
              </a:rPr>
              <a:t> </a:t>
            </a:r>
            <a:r>
              <a:rPr lang="en-US" altLang="ko-KR" sz="2000" b="1" dirty="0">
                <a:solidFill>
                  <a:srgbClr val="2E75B6"/>
                </a:solidFill>
              </a:rPr>
              <a:t>PQC</a:t>
            </a:r>
            <a:r>
              <a:rPr lang="ko-KR" altLang="en-US" sz="2000" b="1" dirty="0">
                <a:solidFill>
                  <a:srgbClr val="2E75B6"/>
                </a:solidFill>
              </a:rPr>
              <a:t> 공개키</a:t>
            </a:r>
            <a:r>
              <a:rPr lang="en-US" altLang="ko-KR" sz="2000" b="1" dirty="0">
                <a:solidFill>
                  <a:srgbClr val="2E75B6"/>
                </a:solidFill>
              </a:rPr>
              <a:t>·</a:t>
            </a:r>
            <a:r>
              <a:rPr lang="ko-KR" altLang="en-US" sz="2000" b="1" dirty="0">
                <a:solidFill>
                  <a:srgbClr val="2E75B6"/>
                </a:solidFill>
              </a:rPr>
              <a:t>서명 알고리즘</a:t>
            </a:r>
            <a:r>
              <a:rPr lang="en-US" altLang="ko-KR" sz="2000" b="1" dirty="0">
                <a:solidFill>
                  <a:srgbClr val="2E75B6"/>
                </a:solidFill>
              </a:rPr>
              <a:t>·</a:t>
            </a:r>
            <a:r>
              <a:rPr lang="ko-KR" altLang="en-US" sz="2000" b="1" dirty="0" err="1">
                <a:solidFill>
                  <a:srgbClr val="2E75B6"/>
                </a:solidFill>
              </a:rPr>
              <a:t>서명값</a:t>
            </a:r>
            <a:r>
              <a:rPr lang="ko-KR" altLang="en-US" sz="2000" b="1" dirty="0">
                <a:solidFill>
                  <a:srgbClr val="2E75B6"/>
                </a:solidFill>
              </a:rPr>
              <a:t> 저장​</a:t>
            </a:r>
            <a:endParaRPr lang="en-US" altLang="ko-KR" sz="2000" b="1" dirty="0">
              <a:solidFill>
                <a:srgbClr val="2E75B6"/>
              </a:solidFill>
            </a:endParaRPr>
          </a:p>
          <a:p>
            <a:pPr lvl="1"/>
            <a:r>
              <a:rPr lang="ko-KR" altLang="en-US" sz="2000" dirty="0"/>
              <a:t>인증서 자체는 표준 </a:t>
            </a:r>
            <a:r>
              <a:rPr lang="en" altLang="ko-KR" sz="2000" dirty="0"/>
              <a:t>X.509 </a:t>
            </a:r>
            <a:r>
              <a:rPr lang="ko-KR" altLang="en-US" sz="2000" dirty="0"/>
              <a:t>구조 유지</a:t>
            </a:r>
            <a:endParaRPr lang="en-US" altLang="ko-KR" sz="2000" dirty="0"/>
          </a:p>
          <a:p>
            <a:pPr lvl="1"/>
            <a:r>
              <a:rPr lang="ko-KR" altLang="en-US" sz="2000" dirty="0"/>
              <a:t>장점</a:t>
            </a:r>
            <a:endParaRPr lang="en-US" altLang="ko-KR" sz="2000" dirty="0"/>
          </a:p>
          <a:p>
            <a:pPr lvl="2"/>
            <a:r>
              <a:rPr lang="ko-KR" altLang="en-US" sz="1800" b="1" dirty="0"/>
              <a:t>완벽 호환</a:t>
            </a:r>
            <a:r>
              <a:rPr lang="en-US" altLang="ko-KR" sz="1800" b="1" dirty="0"/>
              <a:t>:</a:t>
            </a:r>
            <a:r>
              <a:rPr lang="ko-KR" altLang="en-US" sz="1800" dirty="0"/>
              <a:t> 구형 시스템은 확장 무시 → 기존 방식으로 동작</a:t>
            </a:r>
            <a:endParaRPr lang="en-US" altLang="ko-KR" sz="1800" dirty="0"/>
          </a:p>
          <a:p>
            <a:pPr lvl="2"/>
            <a:r>
              <a:rPr lang="ko-KR" altLang="en-US" sz="1800" b="1" dirty="0"/>
              <a:t>점진적 이행</a:t>
            </a:r>
            <a:r>
              <a:rPr lang="en-US" altLang="ko-KR" sz="1800" b="1" dirty="0"/>
              <a:t>:</a:t>
            </a:r>
            <a:r>
              <a:rPr lang="ko-KR" altLang="en-US" sz="1800" dirty="0"/>
              <a:t> 하나의 인증서로 </a:t>
            </a:r>
            <a:r>
              <a:rPr lang="en" altLang="ko-KR" sz="1800" dirty="0"/>
              <a:t>PQC </a:t>
            </a:r>
            <a:r>
              <a:rPr lang="ko-KR" altLang="en-US" sz="1800" dirty="0"/>
              <a:t>지원</a:t>
            </a:r>
            <a:r>
              <a:rPr lang="en-US" altLang="ko-KR" sz="1800" dirty="0"/>
              <a:t>/</a:t>
            </a:r>
            <a:r>
              <a:rPr lang="ko-KR" altLang="en-US" sz="1800" dirty="0"/>
              <a:t>미지원 모두 대응</a:t>
            </a:r>
            <a:endParaRPr lang="en-US" altLang="ko-KR" sz="1800" dirty="0"/>
          </a:p>
          <a:p>
            <a:pPr lvl="2"/>
            <a:r>
              <a:rPr lang="ko-KR" altLang="en-US" sz="1800" b="1" dirty="0"/>
              <a:t>이중서명 안전</a:t>
            </a:r>
            <a:r>
              <a:rPr lang="en-US" altLang="ko-KR" sz="1800" b="1" dirty="0"/>
              <a:t>:</a:t>
            </a:r>
            <a:r>
              <a:rPr lang="ko-KR" altLang="en-US" sz="1800" dirty="0"/>
              <a:t> 두 서명 중 하나가 안전하면 신뢰 유지​</a:t>
            </a:r>
            <a:endParaRPr lang="en-US" altLang="ko-KR" sz="1800" dirty="0"/>
          </a:p>
          <a:p>
            <a:pPr lvl="1"/>
            <a:r>
              <a:rPr lang="ko-KR" altLang="en-US" sz="2000" dirty="0"/>
              <a:t>단점</a:t>
            </a:r>
            <a:endParaRPr lang="en-US" altLang="ko-KR" sz="2000" dirty="0"/>
          </a:p>
          <a:p>
            <a:pPr lvl="2"/>
            <a:r>
              <a:rPr lang="ko-KR" altLang="en-US" sz="1800" b="1" dirty="0"/>
              <a:t>구현 복잡</a:t>
            </a:r>
            <a:r>
              <a:rPr lang="en-US" altLang="ko-KR" sz="1800" b="1" dirty="0"/>
              <a:t>:</a:t>
            </a:r>
            <a:r>
              <a:rPr lang="ko-KR" altLang="en-US" sz="1800" dirty="0"/>
              <a:t> 확장 필드 처리 및 이중 서명 검증 로직 추가 필요</a:t>
            </a:r>
            <a:endParaRPr lang="en-US" altLang="ko-KR" sz="1800" dirty="0"/>
          </a:p>
          <a:p>
            <a:pPr lvl="2"/>
            <a:r>
              <a:rPr lang="ko-KR" altLang="en-US" sz="1800" b="1" dirty="0"/>
              <a:t>경로검증 수정</a:t>
            </a:r>
            <a:r>
              <a:rPr lang="en-US" altLang="ko-KR" sz="1800" b="1" dirty="0"/>
              <a:t>:</a:t>
            </a:r>
            <a:r>
              <a:rPr lang="ko-KR" altLang="en-US" sz="1800" dirty="0"/>
              <a:t> </a:t>
            </a:r>
            <a:r>
              <a:rPr lang="en" altLang="ko-KR" sz="1800" dirty="0"/>
              <a:t>PQC </a:t>
            </a:r>
            <a:r>
              <a:rPr lang="ko-KR" altLang="en-US" sz="1800" dirty="0"/>
              <a:t>검증 위해 </a:t>
            </a:r>
            <a:r>
              <a:rPr lang="en" altLang="ko-KR" sz="1800" dirty="0"/>
              <a:t>PKI </a:t>
            </a:r>
            <a:r>
              <a:rPr lang="ko-KR" altLang="en-US" sz="1800" dirty="0"/>
              <a:t>소프트웨어 업그레이드 요구​</a:t>
            </a:r>
            <a:endParaRPr lang="en-US" altLang="ko-KR" sz="1800" dirty="0"/>
          </a:p>
          <a:p>
            <a:pPr lvl="2"/>
            <a:r>
              <a:rPr lang="ko-KR" altLang="en-US" sz="1800" b="1" dirty="0"/>
              <a:t>인증서 크기 증가</a:t>
            </a:r>
            <a:r>
              <a:rPr lang="en-US" altLang="ko-KR" sz="1800" b="1" dirty="0"/>
              <a:t>:</a:t>
            </a:r>
            <a:r>
              <a:rPr lang="ko-KR" altLang="en-US" sz="1800" dirty="0"/>
              <a:t> 두 개 키</a:t>
            </a:r>
            <a:r>
              <a:rPr lang="en-US" altLang="ko-KR" sz="1800" dirty="0"/>
              <a:t>/</a:t>
            </a:r>
            <a:r>
              <a:rPr lang="ko-KR" altLang="en-US" sz="1800" dirty="0"/>
              <a:t>서명으로 인증서 용량 증가</a:t>
            </a:r>
            <a:endParaRPr lang="en-US" altLang="ko-KR" dirty="0"/>
          </a:p>
          <a:p>
            <a:pPr lvl="1"/>
            <a:r>
              <a:rPr lang="ko-KR" altLang="en-US" sz="1800" b="1" dirty="0"/>
              <a:t>제품 구현</a:t>
            </a:r>
            <a:r>
              <a:rPr lang="en-US" altLang="ko-KR" sz="1800" b="1" dirty="0"/>
              <a:t>:</a:t>
            </a:r>
            <a:r>
              <a:rPr lang="ko-KR" altLang="en-US" sz="1800" dirty="0"/>
              <a:t> </a:t>
            </a:r>
            <a:r>
              <a:rPr lang="en" altLang="ko-KR" sz="1800" dirty="0"/>
              <a:t>EJBCA </a:t>
            </a:r>
            <a:r>
              <a:rPr lang="ko-KR" altLang="en-US" sz="1800" dirty="0"/>
              <a:t>등에서 지원 시작​</a:t>
            </a:r>
            <a:endParaRPr lang="en-US" altLang="ko-KR" sz="1800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4A12BBB-2009-2378-AE10-0BE2DBC27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9704" y="2076314"/>
            <a:ext cx="3008370" cy="24302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C93671D-7E02-46F9-F36D-AD4E02ECD0F7}"/>
              </a:ext>
            </a:extLst>
          </p:cNvPr>
          <p:cNvSpPr txBox="1"/>
          <p:nvPr/>
        </p:nvSpPr>
        <p:spPr>
          <a:xfrm>
            <a:off x="3210054" y="6213359"/>
            <a:ext cx="89819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R" sz="1000" dirty="0"/>
              <a:t>https://</a:t>
            </a:r>
            <a:r>
              <a:rPr kumimoji="1" lang="en" altLang="ko-KR" sz="1000" dirty="0" err="1"/>
              <a:t>docs.keyfactor.com</a:t>
            </a:r>
            <a:r>
              <a:rPr kumimoji="1" lang="en" altLang="ko-KR" sz="1000" dirty="0"/>
              <a:t>/</a:t>
            </a:r>
            <a:r>
              <a:rPr kumimoji="1" lang="en" altLang="ko-KR" sz="1000" dirty="0" err="1"/>
              <a:t>ejbca</a:t>
            </a:r>
            <a:r>
              <a:rPr kumimoji="1" lang="en" altLang="ko-KR" sz="1000" dirty="0"/>
              <a:t>/8.3.2/hybrid-ca#:~:text=A%20Hybrid%20Certificate%20Authority%20,PQC%20algorithms%20Dilithium%20or%20FALCON</a:t>
            </a:r>
          </a:p>
          <a:p>
            <a:r>
              <a:rPr kumimoji="1" lang="en" altLang="ko-KR" sz="1000" dirty="0">
                <a:hlinkClick r:id="rId3"/>
              </a:rPr>
              <a:t>https://www.ejbca.org/case/try-hybrid-certificates-with-ejbca/</a:t>
            </a:r>
            <a:endParaRPr kumimoji="1" lang="en" altLang="ko-KR" sz="1000" dirty="0"/>
          </a:p>
          <a:p>
            <a:r>
              <a:rPr lang="en" altLang="ko-KR" sz="1000" dirty="0"/>
              <a:t>https://</a:t>
            </a:r>
            <a:r>
              <a:rPr lang="en" altLang="ko-KR" sz="1000" dirty="0" err="1"/>
              <a:t>datatracker.ietf.org</a:t>
            </a:r>
            <a:r>
              <a:rPr lang="en" altLang="ko-KR" sz="1000" dirty="0"/>
              <a:t>/doc/draft-truskovsky-lamps-pq-hybrid-x509/</a:t>
            </a:r>
            <a:endParaRPr kumimoji="1" lang="ko-KR" altLang="en-US" sz="1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1D51B94-61A0-863C-5A38-D4E1B90B7A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9372" y="5060526"/>
            <a:ext cx="5565937" cy="11372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37215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7F9F9-5158-8FFA-9C8B-5B90995B1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0B20B-003E-367C-F6C0-29A527DD0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X.509 </a:t>
            </a:r>
            <a:r>
              <a:rPr lang="ko-KR" altLang="en-US" dirty="0"/>
              <a:t>하이브리드 인증서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99E327-D6BE-8E29-579C-8AB700100B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3886" y="1172641"/>
            <a:ext cx="11466710" cy="5108019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Chameleon</a:t>
            </a:r>
            <a:r>
              <a:rPr lang="ko-KR" altLang="en-US" sz="2000" b="1" dirty="0"/>
              <a:t> 인증서</a:t>
            </a:r>
            <a:endParaRPr lang="en-US" altLang="ko-KR" sz="2000" b="1" dirty="0"/>
          </a:p>
          <a:p>
            <a:pPr lvl="1"/>
            <a:r>
              <a:rPr lang="ko-KR" altLang="en-US" sz="1800" b="1" dirty="0"/>
              <a:t>기본 인증서</a:t>
            </a:r>
            <a:r>
              <a:rPr lang="en-US" altLang="ko-KR" sz="1800" dirty="0"/>
              <a:t>(</a:t>
            </a:r>
            <a:r>
              <a:rPr lang="en" altLang="ko-KR" sz="1800" dirty="0"/>
              <a:t>Base Certificate)</a:t>
            </a:r>
            <a:r>
              <a:rPr lang="ko-KR" altLang="en-US" sz="1800" dirty="0"/>
              <a:t>와 </a:t>
            </a:r>
            <a:r>
              <a:rPr lang="ko-KR" altLang="en-US" sz="1800" b="1" dirty="0"/>
              <a:t>델타 인증서</a:t>
            </a:r>
            <a:r>
              <a:rPr lang="en-US" altLang="ko-KR" sz="1800" dirty="0"/>
              <a:t>(</a:t>
            </a:r>
            <a:r>
              <a:rPr lang="en" altLang="ko-KR" sz="1800" dirty="0"/>
              <a:t>Delta Certificate) </a:t>
            </a:r>
            <a:r>
              <a:rPr lang="ko-KR" altLang="en-US" sz="1800" dirty="0"/>
              <a:t>한 쌍으로 구성</a:t>
            </a:r>
            <a:endParaRPr lang="en-US" altLang="ko-KR" sz="1800" dirty="0"/>
          </a:p>
          <a:p>
            <a:pPr lvl="1"/>
            <a:r>
              <a:rPr lang="ko-KR" altLang="en-US" sz="1800" dirty="0"/>
              <a:t>기본 인증서는 기존의 </a:t>
            </a:r>
            <a:r>
              <a:rPr lang="en" altLang="ko-KR" sz="1800" dirty="0"/>
              <a:t>RSA/ECDSA </a:t>
            </a:r>
            <a:r>
              <a:rPr lang="ko-KR" altLang="en-US" sz="1800" dirty="0"/>
              <a:t>등의 </a:t>
            </a:r>
            <a:r>
              <a:rPr lang="ko-KR" altLang="en-US" sz="1800" b="1" dirty="0"/>
              <a:t>전통적인 서명 알고리즘</a:t>
            </a:r>
            <a:r>
              <a:rPr lang="ko-KR" altLang="en-US" sz="1800" dirty="0"/>
              <a:t>으로 서명된 인증서</a:t>
            </a:r>
            <a:endParaRPr lang="en-US" altLang="ko-KR" sz="1800" dirty="0"/>
          </a:p>
          <a:p>
            <a:pPr lvl="1"/>
            <a:r>
              <a:rPr lang="ko-KR" altLang="en-US" sz="1800" dirty="0"/>
              <a:t>델타 인증서는 </a:t>
            </a:r>
            <a:r>
              <a:rPr lang="ko-KR" altLang="en-US" sz="1800" b="1" dirty="0"/>
              <a:t>양자 내성</a:t>
            </a:r>
            <a:r>
              <a:rPr lang="en-US" altLang="ko-KR" sz="1800" b="1" dirty="0"/>
              <a:t>(</a:t>
            </a:r>
            <a:r>
              <a:rPr lang="en" altLang="ko-KR" sz="1800" b="1" dirty="0"/>
              <a:t>PQC) </a:t>
            </a:r>
            <a:r>
              <a:rPr lang="ko-KR" altLang="en-US" sz="1800" b="1" dirty="0"/>
              <a:t>서명 알고리즘</a:t>
            </a:r>
            <a:r>
              <a:rPr lang="ko-KR" altLang="en-US" sz="1800" dirty="0"/>
              <a:t>으로 서명된 인증서</a:t>
            </a:r>
            <a:endParaRPr lang="en-US" altLang="ko-KR" sz="1800" dirty="0"/>
          </a:p>
          <a:p>
            <a:pPr lvl="1"/>
            <a:r>
              <a:rPr lang="ko-KR" altLang="en-US" sz="1800" b="1" dirty="0">
                <a:solidFill>
                  <a:srgbClr val="FF0000"/>
                </a:solidFill>
              </a:rPr>
              <a:t>기본 인증서에는 델타 인증서를 가리키는 </a:t>
            </a:r>
            <a:r>
              <a:rPr lang="ko-KR" altLang="en-US" sz="1800" b="1" dirty="0" err="1">
                <a:solidFill>
                  <a:srgbClr val="FF0000"/>
                </a:solidFill>
              </a:rPr>
              <a:t>비필수</a:t>
            </a:r>
            <a:r>
              <a:rPr lang="ko-KR" altLang="en-US" sz="1800" b="1" dirty="0">
                <a:solidFill>
                  <a:srgbClr val="FF0000"/>
                </a:solidFill>
              </a:rPr>
              <a:t> 확장 필드</a:t>
            </a:r>
            <a:r>
              <a:rPr lang="en-US" altLang="ko-KR" sz="1800" b="1" dirty="0">
                <a:solidFill>
                  <a:srgbClr val="FF0000"/>
                </a:solidFill>
              </a:rPr>
              <a:t>(</a:t>
            </a:r>
            <a:r>
              <a:rPr lang="en" altLang="ko-KR" sz="1800" b="1" dirty="0">
                <a:solidFill>
                  <a:srgbClr val="FF0000"/>
                </a:solidFill>
              </a:rPr>
              <a:t>Delta Certificate Descriptor)</a:t>
            </a:r>
            <a:r>
              <a:rPr lang="ko-KR" altLang="en-US" sz="1800" b="1" dirty="0">
                <a:solidFill>
                  <a:srgbClr val="FF0000"/>
                </a:solidFill>
              </a:rPr>
              <a:t>가 포함</a:t>
            </a:r>
            <a:endParaRPr lang="en-US" altLang="ko-KR" sz="1800" b="1" dirty="0">
              <a:solidFill>
                <a:srgbClr val="FF0000"/>
              </a:solidFill>
            </a:endParaRPr>
          </a:p>
          <a:p>
            <a:pPr lvl="2"/>
            <a:r>
              <a:rPr lang="ko-KR" altLang="en-US" sz="1400" b="1" dirty="0">
                <a:solidFill>
                  <a:srgbClr val="2E75B6"/>
                </a:solidFill>
              </a:rPr>
              <a:t>이 확장 필드에는 델타 인증서의 </a:t>
            </a:r>
            <a:r>
              <a:rPr lang="en" altLang="ko-KR" sz="1400" b="1" dirty="0">
                <a:solidFill>
                  <a:srgbClr val="2E75B6"/>
                </a:solidFill>
              </a:rPr>
              <a:t>PQC </a:t>
            </a:r>
            <a:r>
              <a:rPr lang="ko-KR" altLang="en-US" sz="1400" b="1" dirty="0">
                <a:solidFill>
                  <a:srgbClr val="2E75B6"/>
                </a:solidFill>
              </a:rPr>
              <a:t>공개키</a:t>
            </a:r>
            <a:r>
              <a:rPr lang="en-US" altLang="ko-KR" sz="1400" b="1" dirty="0">
                <a:solidFill>
                  <a:srgbClr val="2E75B6"/>
                </a:solidFill>
              </a:rPr>
              <a:t>, </a:t>
            </a:r>
            <a:r>
              <a:rPr lang="ko-KR" altLang="en-US" sz="1400" b="1" dirty="0">
                <a:solidFill>
                  <a:srgbClr val="2E75B6"/>
                </a:solidFill>
              </a:rPr>
              <a:t>델타 인증서의 서명 값 등이 요약되어 저장</a:t>
            </a:r>
            <a:endParaRPr lang="en-US" altLang="ko-KR" sz="1400" b="1" dirty="0">
              <a:solidFill>
                <a:srgbClr val="2E75B6"/>
              </a:solidFill>
            </a:endParaRPr>
          </a:p>
          <a:p>
            <a:pPr lvl="2"/>
            <a:r>
              <a:rPr lang="ko-KR" altLang="en-US" sz="1400" dirty="0"/>
              <a:t>필요 시 이를 이용해 델타 인증서를 재구성할 수 있음</a:t>
            </a:r>
            <a:endParaRPr lang="en-US" altLang="ko-KR" sz="1400" dirty="0"/>
          </a:p>
          <a:p>
            <a:pPr lvl="1"/>
            <a:r>
              <a:rPr lang="ko-KR" altLang="en-US" sz="1800" dirty="0"/>
              <a:t>전통 알고리즘만 지원하는 환경에서는 </a:t>
            </a:r>
            <a:r>
              <a:rPr lang="en" altLang="ko-KR" sz="1800" dirty="0"/>
              <a:t>Base Cert</a:t>
            </a:r>
            <a:r>
              <a:rPr lang="ko-KR" altLang="en-US" sz="1800" dirty="0"/>
              <a:t>만 검증</a:t>
            </a:r>
            <a:endParaRPr lang="en-US" altLang="ko-KR" sz="1800" dirty="0"/>
          </a:p>
          <a:p>
            <a:pPr lvl="1"/>
            <a:r>
              <a:rPr lang="en" altLang="ko-KR" sz="1800" dirty="0"/>
              <a:t>PQC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지원하는 환경에서는 </a:t>
            </a:r>
            <a:r>
              <a:rPr lang="en" altLang="ko-KR" sz="1800" dirty="0"/>
              <a:t>Delta Cert</a:t>
            </a:r>
            <a:r>
              <a:rPr lang="ko-KR" altLang="en-US" sz="1800" dirty="0"/>
              <a:t>까지 활용해 “양자 </a:t>
            </a:r>
            <a:r>
              <a:rPr lang="ko-KR" altLang="en-US" sz="1800" dirty="0" err="1"/>
              <a:t>안전성”을</a:t>
            </a:r>
            <a:r>
              <a:rPr lang="ko-KR" altLang="en-US" sz="1800" dirty="0"/>
              <a:t> 보장</a:t>
            </a:r>
            <a:endParaRPr lang="en-US" altLang="ko-KR" sz="1800" dirty="0"/>
          </a:p>
          <a:p>
            <a:pPr lvl="1"/>
            <a:r>
              <a:rPr lang="ko-KR" altLang="en-US" sz="1800" b="1" u="sng" dirty="0">
                <a:solidFill>
                  <a:schemeClr val="accent6"/>
                </a:solidFill>
              </a:rPr>
              <a:t>아직</a:t>
            </a:r>
            <a:r>
              <a:rPr lang="en-US" altLang="ko-KR" sz="1800" b="1" u="sng" dirty="0">
                <a:solidFill>
                  <a:schemeClr val="accent6"/>
                </a:solidFill>
              </a:rPr>
              <a:t> </a:t>
            </a:r>
            <a:r>
              <a:rPr lang="ko-KR" altLang="en-US" sz="1800" b="1" u="sng" dirty="0">
                <a:solidFill>
                  <a:schemeClr val="accent6"/>
                </a:solidFill>
              </a:rPr>
              <a:t>표준화 진행 논의 중</a:t>
            </a:r>
            <a:r>
              <a:rPr lang="en-US" altLang="ko-KR" sz="1800" b="1" u="sng" dirty="0">
                <a:solidFill>
                  <a:schemeClr val="accent6"/>
                </a:solidFill>
              </a:rPr>
              <a:t>...</a:t>
            </a:r>
          </a:p>
          <a:p>
            <a:pPr lvl="1"/>
            <a:r>
              <a:rPr lang="ko-KR" altLang="en-US" sz="1800" dirty="0"/>
              <a:t>장점</a:t>
            </a:r>
            <a:r>
              <a:rPr lang="ko-KR" altLang="en-US" sz="2000" b="1" dirty="0">
                <a:solidFill>
                  <a:srgbClr val="2E75B6"/>
                </a:solidFill>
              </a:rPr>
              <a:t> </a:t>
            </a:r>
            <a:endParaRPr lang="en-US" altLang="ko-KR" sz="2000" b="1" dirty="0">
              <a:solidFill>
                <a:srgbClr val="2E75B6"/>
              </a:solidFill>
            </a:endParaRPr>
          </a:p>
          <a:p>
            <a:pPr lvl="2"/>
            <a:r>
              <a:rPr lang="ko-KR" altLang="en-US" sz="1600" b="1" dirty="0" err="1"/>
              <a:t>상황별</a:t>
            </a:r>
            <a:r>
              <a:rPr lang="ko-KR" altLang="en-US" sz="1600" b="1" dirty="0"/>
              <a:t> 선택적 사용 </a:t>
            </a:r>
            <a:r>
              <a:rPr lang="en-US" altLang="ko-KR" sz="1600" b="1" dirty="0"/>
              <a:t>:</a:t>
            </a:r>
            <a:r>
              <a:rPr lang="ko-KR" altLang="en-US" sz="1600" b="1" dirty="0"/>
              <a:t> </a:t>
            </a:r>
            <a:r>
              <a:rPr lang="ko-KR" altLang="en-US" sz="1600" dirty="0"/>
              <a:t>클라이언트나 서버가 </a:t>
            </a:r>
            <a:r>
              <a:rPr lang="ko-KR" altLang="en-US" sz="1600" b="1" dirty="0"/>
              <a:t>둘 중 어느 알고리즘을 쓸지</a:t>
            </a:r>
            <a:r>
              <a:rPr lang="en-US" altLang="ko-KR" sz="1600" dirty="0"/>
              <a:t>, </a:t>
            </a:r>
            <a:r>
              <a:rPr lang="ko-KR" altLang="en-US" sz="1600" dirty="0"/>
              <a:t>혹은 </a:t>
            </a:r>
            <a:r>
              <a:rPr lang="ko-KR" altLang="en-US" sz="1600" b="1" dirty="0"/>
              <a:t>둘 다 확인할지</a:t>
            </a:r>
            <a:r>
              <a:rPr lang="ko-KR" altLang="en-US" sz="1600" dirty="0"/>
              <a:t> 동적으로 결정 가능</a:t>
            </a:r>
            <a:endParaRPr lang="en-US" altLang="ko-KR" sz="1600" dirty="0"/>
          </a:p>
          <a:p>
            <a:pPr lvl="1"/>
            <a:r>
              <a:rPr lang="ko-KR" altLang="en-US" sz="1800" dirty="0"/>
              <a:t>단점</a:t>
            </a:r>
          </a:p>
          <a:p>
            <a:pPr lvl="2"/>
            <a:r>
              <a:rPr lang="ko-KR" altLang="en-US" sz="1600" b="1" dirty="0"/>
              <a:t>인증서 크기와 연산 부담 증가</a:t>
            </a:r>
            <a:r>
              <a:rPr lang="en-US" altLang="ko-KR" sz="1600" b="1" dirty="0"/>
              <a:t>:</a:t>
            </a:r>
            <a:r>
              <a:rPr lang="ko-KR" altLang="en-US" sz="1600" b="1" dirty="0"/>
              <a:t> </a:t>
            </a:r>
            <a:r>
              <a:rPr lang="ko-KR" altLang="en-US" sz="1600" dirty="0"/>
              <a:t>하나의 인증서가 </a:t>
            </a:r>
            <a:r>
              <a:rPr lang="ko-KR" altLang="en-US" sz="1600" b="1" dirty="0"/>
              <a:t>둘 이상의 공개키</a:t>
            </a:r>
            <a:r>
              <a:rPr lang="en-US" altLang="ko-KR" sz="1600" b="1" dirty="0"/>
              <a:t>·</a:t>
            </a:r>
            <a:r>
              <a:rPr lang="ko-KR" altLang="en-US" sz="1600" b="1" dirty="0"/>
              <a:t>서명 정보를 동시에 포함</a:t>
            </a:r>
            <a:r>
              <a:rPr lang="ko-KR" altLang="en-US" sz="1600" dirty="0"/>
              <a:t>하기 때문에</a:t>
            </a:r>
            <a:r>
              <a:rPr lang="en-US" altLang="ko-KR" sz="1600" dirty="0"/>
              <a:t>, </a:t>
            </a:r>
            <a:br>
              <a:rPr lang="en-US" altLang="ko-KR" sz="1600" dirty="0"/>
            </a:br>
            <a:r>
              <a:rPr lang="ko-KR" altLang="en-US" sz="1600" dirty="0"/>
              <a:t>인증서 파일 사이즈가 커지고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en" altLang="ko-KR" sz="1600" dirty="0"/>
              <a:t>TLS </a:t>
            </a:r>
            <a:r>
              <a:rPr lang="ko-KR" altLang="en-US" sz="1600" dirty="0" err="1"/>
              <a:t>핸드셰이크</a:t>
            </a:r>
            <a:r>
              <a:rPr lang="ko-KR" altLang="en-US" sz="1600" dirty="0"/>
              <a:t> 등에서의 </a:t>
            </a:r>
            <a:r>
              <a:rPr lang="ko-KR" altLang="en-US" sz="1600" b="1" dirty="0"/>
              <a:t>검증 연산 비용</a:t>
            </a:r>
            <a:r>
              <a:rPr lang="ko-KR" altLang="en-US" sz="1600" dirty="0"/>
              <a:t>도 증가할 수 있음</a:t>
            </a:r>
            <a:r>
              <a:rPr lang="en-US" altLang="ko-KR" sz="1600" dirty="0"/>
              <a:t>. </a:t>
            </a:r>
          </a:p>
          <a:p>
            <a:pPr lvl="2"/>
            <a:r>
              <a:rPr lang="ko-KR" altLang="en-US" sz="1600" b="1" dirty="0"/>
              <a:t>구현 복잡도</a:t>
            </a:r>
            <a:endParaRPr lang="en-US" altLang="ko-KR" sz="16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4EF8E2-27CA-F262-9AF0-6CD8139F8A8D}"/>
              </a:ext>
            </a:extLst>
          </p:cNvPr>
          <p:cNvSpPr txBox="1"/>
          <p:nvPr/>
        </p:nvSpPr>
        <p:spPr>
          <a:xfrm>
            <a:off x="7455035" y="6477450"/>
            <a:ext cx="432504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 err="1"/>
              <a:t>https</a:t>
            </a:r>
            <a:r>
              <a:rPr lang="ko-KR" altLang="en-US" sz="1000" dirty="0"/>
              <a:t>://</a:t>
            </a:r>
            <a:r>
              <a:rPr lang="ko-KR" altLang="en-US" sz="1000" dirty="0" err="1"/>
              <a:t>datatracker.ietf.org</a:t>
            </a:r>
            <a:r>
              <a:rPr lang="ko-KR" altLang="en-US" sz="1000" dirty="0"/>
              <a:t>/</a:t>
            </a:r>
            <a:r>
              <a:rPr lang="ko-KR" altLang="en-US" sz="1000" dirty="0" err="1"/>
              <a:t>doc</a:t>
            </a:r>
            <a:r>
              <a:rPr lang="ko-KR" altLang="en-US" sz="1000" dirty="0"/>
              <a:t>/</a:t>
            </a:r>
            <a:r>
              <a:rPr lang="ko-KR" altLang="en-US" sz="1000" dirty="0" err="1"/>
              <a:t>draft-bonnell-lamps-chameleon-certs</a:t>
            </a:r>
            <a:r>
              <a:rPr lang="ko-KR" altLang="en-US" sz="10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543502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B5101-164F-2329-FFF8-CA5CC29E11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D5388-C8D2-B5C8-6E2E-B6AD12F31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Public Key Infrastructure(PKI)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6530BC-2282-B154-5282-C64C628D51F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780837" cy="56082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400" b="1" dirty="0"/>
              <a:t>공개키 기반 구조</a:t>
            </a:r>
            <a:r>
              <a:rPr lang="en-US" altLang="ko-KR" sz="2400" b="1" dirty="0"/>
              <a:t>(Public Key Infrastructure, PKI)</a:t>
            </a:r>
          </a:p>
          <a:p>
            <a:pPr lvl="1">
              <a:lnSpc>
                <a:spcPct val="100000"/>
              </a:lnSpc>
            </a:pPr>
            <a:r>
              <a:rPr lang="ko-KR" altLang="en-US" sz="2000" b="1" dirty="0">
                <a:solidFill>
                  <a:srgbClr val="2E75B6"/>
                </a:solidFill>
              </a:rPr>
              <a:t>디지털 인증서</a:t>
            </a:r>
            <a:r>
              <a:rPr lang="ko-KR" altLang="en-US" sz="2000" dirty="0"/>
              <a:t>와 </a:t>
            </a:r>
            <a:r>
              <a:rPr lang="ko-KR" altLang="en-US" sz="2000" b="1" dirty="0">
                <a:solidFill>
                  <a:srgbClr val="2E75B6"/>
                </a:solidFill>
              </a:rPr>
              <a:t>공개키 암호화</a:t>
            </a:r>
            <a:r>
              <a:rPr lang="ko-KR" altLang="en-US" sz="2000" dirty="0"/>
              <a:t>를 이용하여</a:t>
            </a:r>
            <a:r>
              <a:rPr lang="en-US" altLang="ko-KR" sz="2000" dirty="0"/>
              <a:t> </a:t>
            </a:r>
            <a:r>
              <a:rPr lang="ko-KR" altLang="en-US" sz="2000" dirty="0"/>
              <a:t>네트워크 상에서 안전하게 정보 교환을 </a:t>
            </a:r>
            <a:br>
              <a:rPr lang="en-US" altLang="ko-KR" sz="2000" dirty="0"/>
            </a:br>
            <a:r>
              <a:rPr lang="ko-KR" altLang="en-US" sz="2000" dirty="0"/>
              <a:t>할 수 있도록 지원하는 기반 및 절차들의 집합</a:t>
            </a:r>
            <a:endParaRPr lang="en-US" altLang="ko-KR" sz="2000" dirty="0"/>
          </a:p>
          <a:p>
            <a:pPr lvl="1">
              <a:lnSpc>
                <a:spcPct val="100000"/>
              </a:lnSpc>
            </a:pPr>
            <a:r>
              <a:rPr lang="ko-KR" altLang="en-US" sz="2000" b="1" dirty="0"/>
              <a:t>암호화된 데이터를 생성</a:t>
            </a:r>
            <a:r>
              <a:rPr lang="en-US" altLang="ko-KR" sz="2000" b="1" dirty="0"/>
              <a:t>,</a:t>
            </a:r>
            <a:r>
              <a:rPr lang="ko-KR" altLang="en-US" sz="2000" b="1" dirty="0"/>
              <a:t> 배포</a:t>
            </a:r>
            <a:r>
              <a:rPr lang="en-US" altLang="ko-KR" sz="2000" b="1" dirty="0"/>
              <a:t>,</a:t>
            </a:r>
            <a:r>
              <a:rPr lang="ko-KR" altLang="en-US" sz="2000" b="1" dirty="0"/>
              <a:t> 검증</a:t>
            </a:r>
            <a:r>
              <a:rPr lang="en-US" altLang="ko-KR" sz="2000" b="1" dirty="0"/>
              <a:t>,</a:t>
            </a:r>
            <a:r>
              <a:rPr lang="ko-KR" altLang="en-US" sz="2000" b="1" dirty="0"/>
              <a:t> 폐지</a:t>
            </a:r>
            <a:r>
              <a:rPr lang="ko-KR" altLang="en-US" sz="2000" dirty="0"/>
              <a:t>하고 </a:t>
            </a:r>
            <a:r>
              <a:rPr lang="ko-KR" altLang="en-US" sz="2000" b="1" dirty="0"/>
              <a:t>디지털 인증서</a:t>
            </a:r>
            <a:r>
              <a:rPr lang="ko-KR" altLang="en-US" sz="2000" dirty="0"/>
              <a:t>를 관리하기 위한</a:t>
            </a:r>
            <a:r>
              <a:rPr lang="en-US" altLang="ko-KR" sz="2000" dirty="0"/>
              <a:t> </a:t>
            </a:r>
            <a:r>
              <a:rPr lang="en-US" altLang="ko-KR" sz="2000" b="1" dirty="0"/>
              <a:t>SW, HW,</a:t>
            </a:r>
            <a:r>
              <a:rPr lang="ko-KR" altLang="en-US" sz="2000" b="1" dirty="0"/>
              <a:t> 정책</a:t>
            </a:r>
            <a:r>
              <a:rPr lang="en-US" altLang="ko-KR" sz="2000" b="1" dirty="0"/>
              <a:t>,</a:t>
            </a:r>
            <a:br>
              <a:rPr lang="en-US" altLang="ko-KR" sz="2000" b="1" dirty="0"/>
            </a:br>
            <a:r>
              <a:rPr lang="ko-KR" altLang="en-US" sz="2000" b="1" dirty="0"/>
              <a:t>절차와 관련된 기관들을 모두 포함</a:t>
            </a:r>
            <a:r>
              <a:rPr lang="ko-KR" altLang="en-US" sz="2000" dirty="0"/>
              <a:t>하는 포괄적인 체계</a:t>
            </a:r>
            <a:endParaRPr lang="en-US" altLang="ko-KR" sz="2000" dirty="0"/>
          </a:p>
          <a:p>
            <a:pPr lvl="1">
              <a:lnSpc>
                <a:spcPct val="100000"/>
              </a:lnSpc>
            </a:pPr>
            <a:r>
              <a:rPr lang="en-US" altLang="ko-KR" sz="2000" dirty="0"/>
              <a:t>PKI </a:t>
            </a:r>
            <a:r>
              <a:rPr lang="ko-KR" altLang="en-US" sz="2000" dirty="0"/>
              <a:t>등장 전 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ko-KR" altLang="en-US" sz="1800" dirty="0"/>
              <a:t>안전한 통신을 위해 사전에 대칭키를 공유하거나 신뢰를 수동으로 구축</a:t>
            </a:r>
            <a:endParaRPr lang="en-US" altLang="ko-KR" sz="1600" dirty="0"/>
          </a:p>
          <a:p>
            <a:pPr lvl="1">
              <a:lnSpc>
                <a:spcPct val="100000"/>
              </a:lnSpc>
            </a:pPr>
            <a:r>
              <a:rPr lang="en-US" altLang="ko-KR" sz="2000" dirty="0"/>
              <a:t>PKI </a:t>
            </a:r>
            <a:r>
              <a:rPr lang="ko-KR" altLang="en-US" sz="2000" dirty="0"/>
              <a:t>등장 후 </a:t>
            </a:r>
            <a:r>
              <a:rPr lang="en-US" altLang="ko-KR" sz="2000" dirty="0"/>
              <a:t>:</a:t>
            </a:r>
            <a:r>
              <a:rPr lang="ko-KR" altLang="en-US" sz="2000" dirty="0"/>
              <a:t> </a:t>
            </a:r>
            <a:r>
              <a:rPr lang="ko-KR" altLang="en-US" sz="2000" b="1" dirty="0"/>
              <a:t>공개 키를 신뢰할 수 있는 방식으로 배포</a:t>
            </a:r>
            <a:r>
              <a:rPr lang="ko-KR" altLang="en-US" sz="2000" dirty="0"/>
              <a:t>하고 </a:t>
            </a:r>
            <a:r>
              <a:rPr lang="ko-KR" altLang="en-US" sz="2000" b="1" dirty="0"/>
              <a:t>사용자나 서버의 신원을 인증</a:t>
            </a:r>
            <a:r>
              <a:rPr lang="ko-KR" altLang="en-US" sz="2000" dirty="0"/>
              <a:t>할 수 </a:t>
            </a:r>
            <a:br>
              <a:rPr lang="en-US" altLang="ko-KR" sz="2000" dirty="0"/>
            </a:br>
            <a:r>
              <a:rPr lang="ko-KR" altLang="en-US" sz="2000" dirty="0"/>
              <a:t>있게 되어 </a:t>
            </a:r>
            <a:r>
              <a:rPr lang="ko-KR" altLang="en-US" sz="2000" b="1" dirty="0"/>
              <a:t>인터넷 상의 보안 통신</a:t>
            </a:r>
            <a:r>
              <a:rPr lang="ko-KR" altLang="en-US" sz="2000" dirty="0"/>
              <a:t> 가능</a:t>
            </a: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en-US" altLang="ko-KR" sz="2400" dirty="0"/>
              <a:t>PKI </a:t>
            </a:r>
            <a:r>
              <a:rPr lang="ko-KR" altLang="en-US" sz="2400" dirty="0"/>
              <a:t>사용 사례</a:t>
            </a:r>
            <a:endParaRPr lang="en-US" altLang="ko-KR" sz="2400" dirty="0"/>
          </a:p>
          <a:p>
            <a:pPr lvl="1">
              <a:lnSpc>
                <a:spcPct val="100000"/>
              </a:lnSpc>
            </a:pPr>
            <a:r>
              <a:rPr lang="ko-KR" altLang="en-US" sz="2000" dirty="0"/>
              <a:t>웹 브라우저와 서버 간의 트래픽 보호</a:t>
            </a:r>
            <a:r>
              <a:rPr lang="en-US" altLang="ko-KR" sz="2000" dirty="0"/>
              <a:t>,</a:t>
            </a:r>
            <a:r>
              <a:rPr lang="ko-KR" altLang="en-US" sz="2000" dirty="0"/>
              <a:t> 기업 내부망에서 사용자와 기기의 신원 확인</a:t>
            </a:r>
            <a:r>
              <a:rPr lang="en-US" altLang="ko-KR" sz="2000" dirty="0"/>
              <a:t>,</a:t>
            </a:r>
            <a:br>
              <a:rPr lang="en-US" altLang="ko-KR" sz="2000" dirty="0"/>
            </a:br>
            <a:r>
              <a:rPr lang="ko-KR" altLang="en-US" sz="2000" dirty="0"/>
              <a:t>이메일 및 코드 서명</a:t>
            </a: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en-US" altLang="ko-KR" sz="2400" dirty="0"/>
              <a:t>PKI</a:t>
            </a:r>
            <a:r>
              <a:rPr lang="ko-KR" altLang="en-US" sz="2400" dirty="0"/>
              <a:t>는 </a:t>
            </a:r>
            <a:r>
              <a:rPr lang="ko-KR" altLang="en-US" sz="2400" b="1" dirty="0">
                <a:solidFill>
                  <a:srgbClr val="FF0000"/>
                </a:solidFill>
              </a:rPr>
              <a:t>디지털 신뢰의 기반 인프라</a:t>
            </a:r>
            <a:r>
              <a:rPr lang="ko-KR" altLang="en-US" sz="2400" dirty="0"/>
              <a:t>로서</a:t>
            </a:r>
            <a:r>
              <a:rPr lang="en-US" altLang="ko-KR" sz="2400" dirty="0"/>
              <a:t>,</a:t>
            </a:r>
            <a:r>
              <a:rPr lang="ko-KR" altLang="en-US" sz="2400" dirty="0"/>
              <a:t> 공개키와 디지털 인증서 활용하여 </a:t>
            </a:r>
            <a:br>
              <a:rPr lang="en-US" altLang="ko-KR" sz="2400" dirty="0"/>
            </a:br>
            <a:r>
              <a:rPr lang="ko-KR" altLang="en-US" sz="2400" b="1" dirty="0">
                <a:solidFill>
                  <a:srgbClr val="2E75B6"/>
                </a:solidFill>
              </a:rPr>
              <a:t>통신 상대의 신원을 확인</a:t>
            </a:r>
            <a:r>
              <a:rPr lang="ko-KR" altLang="en-US" sz="2400" dirty="0"/>
              <a:t>하고 </a:t>
            </a:r>
            <a:r>
              <a:rPr lang="ko-KR" altLang="en-US" sz="2400" b="1" dirty="0">
                <a:solidFill>
                  <a:srgbClr val="2E75B6"/>
                </a:solidFill>
              </a:rPr>
              <a:t>데이터를 안전하게 암호화</a:t>
            </a:r>
            <a:r>
              <a:rPr lang="ko-KR" altLang="en-US" sz="2400" dirty="0"/>
              <a:t>하여</a:t>
            </a:r>
            <a:r>
              <a:rPr lang="ko-KR" altLang="en-US" sz="2400" b="1" dirty="0">
                <a:solidFill>
                  <a:srgbClr val="2E75B6"/>
                </a:solidFill>
              </a:rPr>
              <a:t> 안전한 전자거래와 </a:t>
            </a:r>
            <a:br>
              <a:rPr lang="en-US" altLang="ko-KR" sz="2400" b="1" dirty="0">
                <a:solidFill>
                  <a:srgbClr val="2E75B6"/>
                </a:solidFill>
              </a:rPr>
            </a:br>
            <a:r>
              <a:rPr lang="ko-KR" altLang="en-US" sz="2400" b="1" dirty="0">
                <a:solidFill>
                  <a:srgbClr val="2E75B6"/>
                </a:solidFill>
              </a:rPr>
              <a:t>통신을 가능</a:t>
            </a:r>
            <a:r>
              <a:rPr lang="ko-KR" altLang="en-US" sz="2400" dirty="0"/>
              <a:t>하게 함</a:t>
            </a:r>
            <a:endParaRPr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869592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84F059-A499-190B-C00D-6B5A60229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54A8C-E5A0-74CA-93E7-E30D5942E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b="0" i="0" dirty="0">
                <a:effectLst/>
                <a:latin typeface="Arial" panose="020B0604020202020204" pitchFamily="34" charset="0"/>
              </a:rPr>
              <a:t>Certificate Authority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9F87A1-832D-B9E3-037D-BE24430278F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727022" cy="560708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400" b="1" dirty="0"/>
              <a:t>인증기관</a:t>
            </a:r>
            <a:r>
              <a:rPr lang="en-US" altLang="ko-KR" sz="2400" b="1" dirty="0"/>
              <a:t>(</a:t>
            </a:r>
            <a:r>
              <a:rPr lang="en" altLang="ko-KR" sz="2400" b="1" i="0" dirty="0">
                <a:effectLst/>
                <a:latin typeface="Arial" panose="020B0604020202020204" pitchFamily="34" charset="0"/>
              </a:rPr>
              <a:t>Certificate Authority</a:t>
            </a:r>
            <a:r>
              <a:rPr lang="en-US" altLang="ko-KR" sz="2400" b="1" dirty="0"/>
              <a:t>,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CA)</a:t>
            </a:r>
          </a:p>
          <a:p>
            <a:pPr lvl="1">
              <a:lnSpc>
                <a:spcPct val="100000"/>
              </a:lnSpc>
            </a:pPr>
            <a:r>
              <a:rPr lang="en-US" altLang="ko-KR" sz="2000" b="1" dirty="0">
                <a:solidFill>
                  <a:srgbClr val="FF0000"/>
                </a:solidFill>
              </a:rPr>
              <a:t>PKI </a:t>
            </a:r>
            <a:r>
              <a:rPr lang="ko-KR" altLang="en-US" sz="2000" b="1" dirty="0">
                <a:solidFill>
                  <a:srgbClr val="FF0000"/>
                </a:solidFill>
              </a:rPr>
              <a:t>체계에서 신뢰의 근간이 되는 제</a:t>
            </a:r>
            <a:r>
              <a:rPr lang="en-US" altLang="ko-KR" sz="2000" b="1" dirty="0">
                <a:solidFill>
                  <a:srgbClr val="FF0000"/>
                </a:solidFill>
              </a:rPr>
              <a:t>3</a:t>
            </a:r>
            <a:r>
              <a:rPr lang="ko-KR" altLang="en-US" sz="2000" b="1" dirty="0">
                <a:solidFill>
                  <a:srgbClr val="FF0000"/>
                </a:solidFill>
              </a:rPr>
              <a:t>자 기관</a:t>
            </a:r>
            <a:endParaRPr lang="en-US" altLang="ko-KR" sz="2000" b="1" dirty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ko-KR" altLang="en-US" sz="2000" dirty="0"/>
              <a:t>사용자</a:t>
            </a:r>
            <a:r>
              <a:rPr lang="en-US" altLang="ko-KR" sz="2000" dirty="0"/>
              <a:t>,</a:t>
            </a:r>
            <a:r>
              <a:rPr lang="ko-KR" altLang="en-US" sz="2000" dirty="0"/>
              <a:t> 서버</a:t>
            </a:r>
            <a:r>
              <a:rPr lang="en-US" altLang="ko-KR" sz="2000" dirty="0"/>
              <a:t>,</a:t>
            </a:r>
            <a:r>
              <a:rPr lang="ko-KR" altLang="en-US" sz="2000" dirty="0"/>
              <a:t> 도메인 등의 신원을 확인하고 그 신원을 공개키와 연계해 디지털 인증서로 </a:t>
            </a:r>
            <a:br>
              <a:rPr lang="en-US" altLang="ko-KR" sz="2000" dirty="0"/>
            </a:br>
            <a:r>
              <a:rPr lang="ko-KR" altLang="en-US" sz="2000" dirty="0"/>
              <a:t>발급하는 역할</a:t>
            </a:r>
            <a:endParaRPr lang="en-US" altLang="ko-KR" sz="2000" dirty="0"/>
          </a:p>
          <a:p>
            <a:pPr lvl="1">
              <a:lnSpc>
                <a:spcPct val="100000"/>
              </a:lnSpc>
            </a:pPr>
            <a:r>
              <a:rPr lang="en-US" altLang="ko-KR" sz="2000" b="1" dirty="0"/>
              <a:t>CA</a:t>
            </a:r>
            <a:r>
              <a:rPr lang="ko-KR" altLang="en-US" sz="2000" b="1" dirty="0"/>
              <a:t>는 인증서를 발급할 때 </a:t>
            </a:r>
            <a:r>
              <a:rPr lang="en-US" altLang="ko-KR" sz="2000" b="1" dirty="0">
                <a:solidFill>
                  <a:srgbClr val="FF0000"/>
                </a:solidFill>
              </a:rPr>
              <a:t>‘</a:t>
            </a:r>
            <a:r>
              <a:rPr lang="ko-KR" altLang="en-US" sz="2000" b="1" dirty="0">
                <a:solidFill>
                  <a:srgbClr val="FF0000"/>
                </a:solidFill>
              </a:rPr>
              <a:t>공개키</a:t>
            </a:r>
            <a:r>
              <a:rPr lang="en-US" altLang="ko-KR" sz="2000" b="1" dirty="0">
                <a:solidFill>
                  <a:srgbClr val="FF0000"/>
                </a:solidFill>
              </a:rPr>
              <a:t>-</a:t>
            </a:r>
            <a:r>
              <a:rPr lang="ko-KR" altLang="en-US" sz="2000" b="1" dirty="0">
                <a:solidFill>
                  <a:srgbClr val="FF0000"/>
                </a:solidFill>
              </a:rPr>
              <a:t>개인키</a:t>
            </a:r>
            <a:r>
              <a:rPr lang="en-US" altLang="ko-KR" sz="2000" b="1" dirty="0">
                <a:solidFill>
                  <a:srgbClr val="FF0000"/>
                </a:solidFill>
              </a:rPr>
              <a:t>’</a:t>
            </a:r>
            <a:r>
              <a:rPr lang="ko-KR" altLang="en-US" sz="2000" b="1" dirty="0"/>
              <a:t>쌍을 기반으로 디지털 서명 수행</a:t>
            </a:r>
            <a:endParaRPr lang="en-US" altLang="ko-KR" sz="2000" dirty="0"/>
          </a:p>
          <a:p>
            <a:pPr lvl="1">
              <a:lnSpc>
                <a:spcPct val="100000"/>
              </a:lnSpc>
            </a:pPr>
            <a:r>
              <a:rPr lang="ko-KR" altLang="en-US" sz="2000" dirty="0"/>
              <a:t>인증서 발급 단계</a:t>
            </a:r>
            <a:endParaRPr lang="en-US" altLang="ko-KR" sz="2000" dirty="0"/>
          </a:p>
          <a:p>
            <a:pPr marL="1371600" lvl="2" indent="-457200">
              <a:lnSpc>
                <a:spcPct val="100000"/>
              </a:lnSpc>
              <a:buAutoNum type="arabicPeriod"/>
            </a:pPr>
            <a:r>
              <a:rPr lang="ko-KR" altLang="en-US" sz="1600" dirty="0"/>
              <a:t>인증서 신청자의 신원을 여러 절차를 통해 검증</a:t>
            </a:r>
            <a:endParaRPr lang="en-US" altLang="ko-KR" sz="1600" dirty="0"/>
          </a:p>
          <a:p>
            <a:pPr marL="1371600" lvl="2" indent="-457200">
              <a:lnSpc>
                <a:spcPct val="100000"/>
              </a:lnSpc>
              <a:buAutoNum type="arabicPeriod"/>
            </a:pPr>
            <a:r>
              <a:rPr lang="ko-KR" altLang="en-US" sz="1600" dirty="0"/>
              <a:t>신청자의 공개 키를 포함한 디지털 인증서 발급</a:t>
            </a:r>
            <a:endParaRPr lang="en-US" altLang="ko-KR" sz="1600" dirty="0"/>
          </a:p>
          <a:p>
            <a:pPr lvl="2">
              <a:lnSpc>
                <a:spcPct val="100000"/>
              </a:lnSpc>
            </a:pPr>
            <a:r>
              <a:rPr lang="en-US" altLang="ko-KR" sz="1600" b="1" dirty="0">
                <a:solidFill>
                  <a:srgbClr val="2E75B6"/>
                </a:solidFill>
              </a:rPr>
              <a:t>CA</a:t>
            </a:r>
            <a:r>
              <a:rPr lang="ko-KR" altLang="en-US" sz="1600" b="1" dirty="0">
                <a:solidFill>
                  <a:srgbClr val="2E75B6"/>
                </a:solidFill>
              </a:rPr>
              <a:t>는 자신의 개인키로 해당 인증서에 전자서명을 함으로써 인증서의 </a:t>
            </a:r>
            <a:r>
              <a:rPr lang="ko-KR" altLang="en-US" sz="1600" b="1" dirty="0">
                <a:solidFill>
                  <a:srgbClr val="FF0000"/>
                </a:solidFill>
              </a:rPr>
              <a:t>유효성을 담보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lvl="2">
              <a:lnSpc>
                <a:spcPct val="100000"/>
              </a:lnSpc>
            </a:pPr>
            <a:r>
              <a:rPr lang="ko-KR" altLang="en-US" sz="1600" dirty="0"/>
              <a:t>디지털 서명</a:t>
            </a:r>
            <a:endParaRPr lang="en-US" altLang="ko-KR" sz="1600" dirty="0"/>
          </a:p>
          <a:p>
            <a:pPr lvl="3">
              <a:lnSpc>
                <a:spcPct val="100000"/>
              </a:lnSpc>
            </a:pPr>
            <a:r>
              <a:rPr lang="en-US" altLang="ko-KR" sz="1400" dirty="0"/>
              <a:t>CA</a:t>
            </a:r>
            <a:r>
              <a:rPr lang="ko-KR" altLang="en-US" sz="1400" dirty="0"/>
              <a:t>가 발급한 인증서에 들어있는 공개키가 정말 </a:t>
            </a:r>
            <a:r>
              <a:rPr lang="en-US" altLang="ko-KR" sz="1400" dirty="0"/>
              <a:t>CA</a:t>
            </a:r>
            <a:r>
              <a:rPr lang="ko-KR" altLang="en-US" sz="1400" dirty="0"/>
              <a:t>가</a:t>
            </a:r>
            <a:r>
              <a:rPr lang="en-US" altLang="ko-KR" sz="1400" dirty="0"/>
              <a:t> </a:t>
            </a:r>
            <a:r>
              <a:rPr lang="ko-KR" altLang="en-US" sz="1400" dirty="0"/>
              <a:t>발급했음을 증명하기 위해서 </a:t>
            </a:r>
            <a:r>
              <a:rPr lang="en-US" altLang="ko-KR" sz="1400" b="1" u="sng" dirty="0">
                <a:solidFill>
                  <a:srgbClr val="FF0000"/>
                </a:solidFill>
              </a:rPr>
              <a:t>CA</a:t>
            </a:r>
            <a:r>
              <a:rPr lang="ko-KR" altLang="en-US" sz="1400" b="1" u="sng" dirty="0">
                <a:solidFill>
                  <a:srgbClr val="FF0000"/>
                </a:solidFill>
              </a:rPr>
              <a:t>는</a:t>
            </a:r>
            <a:r>
              <a:rPr lang="en-US" altLang="ko-KR" sz="1400" b="1" u="sng" dirty="0">
                <a:solidFill>
                  <a:srgbClr val="FF0000"/>
                </a:solidFill>
              </a:rPr>
              <a:t> </a:t>
            </a:r>
            <a:r>
              <a:rPr lang="ko-KR" altLang="en-US" sz="1400" b="1" u="sng" dirty="0">
                <a:solidFill>
                  <a:srgbClr val="FF0000"/>
                </a:solidFill>
              </a:rPr>
              <a:t>자신의 개인키로 인증서에 서명 </a:t>
            </a:r>
            <a:endParaRPr lang="en-US" altLang="ko-KR" sz="1400" b="1" u="sng" dirty="0">
              <a:solidFill>
                <a:srgbClr val="FF0000"/>
              </a:solidFill>
            </a:endParaRPr>
          </a:p>
          <a:p>
            <a:pPr lvl="3">
              <a:lnSpc>
                <a:spcPct val="100000"/>
              </a:lnSpc>
            </a:pPr>
            <a:r>
              <a:rPr lang="ko-KR" altLang="en-US" sz="1400" dirty="0"/>
              <a:t>서명 알고리즘</a:t>
            </a:r>
            <a:r>
              <a:rPr lang="en-US" altLang="ko-KR" sz="1400" dirty="0"/>
              <a:t>:</a:t>
            </a:r>
            <a:r>
              <a:rPr lang="ko-KR" altLang="en-US" sz="1400" dirty="0"/>
              <a:t>  </a:t>
            </a:r>
            <a:r>
              <a:rPr lang="en-US" altLang="ko-KR" sz="1400" b="1" dirty="0"/>
              <a:t>RSA, ECDSA</a:t>
            </a:r>
            <a:r>
              <a:rPr lang="en-US" altLang="ko-KR" sz="1400" dirty="0"/>
              <a:t> </a:t>
            </a:r>
            <a:r>
              <a:rPr lang="ko-KR" altLang="en-US" sz="1400" dirty="0"/>
              <a:t>등</a:t>
            </a:r>
            <a:endParaRPr lang="en-US" altLang="ko-KR" sz="1400" dirty="0"/>
          </a:p>
          <a:p>
            <a:pPr lvl="3">
              <a:lnSpc>
                <a:spcPct val="100000"/>
              </a:lnSpc>
            </a:pPr>
            <a:r>
              <a:rPr lang="ko-KR" altLang="en-US" sz="1400" dirty="0"/>
              <a:t>서명에 사용되는 해시 알고리즘</a:t>
            </a:r>
            <a:r>
              <a:rPr lang="en-US" altLang="ko-KR" sz="1400" dirty="0"/>
              <a:t>:</a:t>
            </a:r>
            <a:r>
              <a:rPr lang="ko-KR" altLang="en-US" sz="1400" dirty="0"/>
              <a:t> </a:t>
            </a:r>
            <a:r>
              <a:rPr lang="en-US" altLang="ko-KR" sz="1400" b="1" dirty="0"/>
              <a:t>SHA-256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SHA-284, SHA-512 </a:t>
            </a:r>
            <a:r>
              <a:rPr lang="ko-KR" altLang="en-US" sz="1400" dirty="0"/>
              <a:t>등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ko-KR" altLang="en-US" sz="2000" dirty="0"/>
              <a:t>위와 같이 서명된 인증서는</a:t>
            </a:r>
            <a:r>
              <a:rPr lang="en-US" altLang="ko-KR" sz="2000" dirty="0"/>
              <a:t> </a:t>
            </a:r>
            <a:r>
              <a:rPr lang="en-US" altLang="ko-KR" sz="2000" b="1" dirty="0">
                <a:solidFill>
                  <a:srgbClr val="2E75B6"/>
                </a:solidFill>
              </a:rPr>
              <a:t>CA</a:t>
            </a:r>
            <a:r>
              <a:rPr lang="ko-KR" altLang="en-US" sz="2000" b="1" dirty="0">
                <a:solidFill>
                  <a:srgbClr val="2E75B6"/>
                </a:solidFill>
              </a:rPr>
              <a:t>의 공개키로 검증</a:t>
            </a:r>
            <a:r>
              <a:rPr lang="ko-KR" altLang="en-US" sz="2000" dirty="0"/>
              <a:t>될 수 있으며</a:t>
            </a:r>
            <a:r>
              <a:rPr lang="en-US" altLang="ko-KR" sz="2000" dirty="0"/>
              <a:t>,</a:t>
            </a:r>
            <a:r>
              <a:rPr lang="ko-KR" altLang="en-US" sz="2000" dirty="0"/>
              <a:t> 이를 통해 </a:t>
            </a:r>
            <a:r>
              <a:rPr lang="ko-KR" altLang="en-US" sz="2000" b="1" dirty="0">
                <a:solidFill>
                  <a:srgbClr val="2E75B6"/>
                </a:solidFill>
              </a:rPr>
              <a:t>해당 공개키가 검증된</a:t>
            </a:r>
            <a:br>
              <a:rPr lang="en-US" altLang="ko-KR" sz="2000" b="1" dirty="0">
                <a:solidFill>
                  <a:srgbClr val="2E75B6"/>
                </a:solidFill>
              </a:rPr>
            </a:br>
            <a:r>
              <a:rPr lang="ko-KR" altLang="en-US" sz="2000" b="1" dirty="0">
                <a:solidFill>
                  <a:srgbClr val="2E75B6"/>
                </a:solidFill>
              </a:rPr>
              <a:t>신원에 속한다는 사실</a:t>
            </a:r>
            <a:r>
              <a:rPr lang="ko-KR" altLang="en-US" sz="2000" b="1" dirty="0"/>
              <a:t>에 신뢰를 부여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207442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8160E3-3071-6400-6A99-798C66EEB7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4B474-F636-E87D-660D-CF90BFB57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Chain of Trust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E685ABA-A6A0-B696-6B3B-F88A649202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PKI</a:t>
            </a:r>
            <a:r>
              <a:rPr lang="ko-KR" altLang="en-US" sz="2000" dirty="0"/>
              <a:t>는 일반적으로 신뢰의 사슬</a:t>
            </a:r>
            <a:r>
              <a:rPr lang="en-US" altLang="ko-KR" sz="2000" dirty="0"/>
              <a:t>(Chain of trust) </a:t>
            </a:r>
            <a:r>
              <a:rPr lang="ko-KR" altLang="en-US" sz="2000" dirty="0"/>
              <a:t>구조 사용</a:t>
            </a:r>
            <a:endParaRPr lang="en-US" altLang="ko-KR" sz="2000" dirty="0"/>
          </a:p>
          <a:p>
            <a:r>
              <a:rPr lang="en-US" altLang="ko-KR" sz="2000" dirty="0"/>
              <a:t>Chain of Trust</a:t>
            </a:r>
          </a:p>
          <a:p>
            <a:pPr marL="457200" lvl="1" indent="0">
              <a:buNone/>
            </a:pPr>
            <a:r>
              <a:rPr lang="en-US" altLang="ko-KR" sz="1600" dirty="0"/>
              <a:t>1.</a:t>
            </a:r>
            <a:r>
              <a:rPr lang="ko-KR" altLang="en-US" sz="1600" dirty="0"/>
              <a:t> 최종</a:t>
            </a:r>
            <a:r>
              <a:rPr lang="en-US" altLang="ko-KR" sz="1600" dirty="0"/>
              <a:t>(End-Entity)</a:t>
            </a:r>
            <a:r>
              <a:rPr lang="ko-KR" altLang="en-US" sz="1600" dirty="0"/>
              <a:t>인증서</a:t>
            </a:r>
            <a:r>
              <a:rPr lang="en-US" altLang="ko-KR" sz="1600" dirty="0"/>
              <a:t>(</a:t>
            </a:r>
            <a:r>
              <a:rPr lang="ko-KR" altLang="en-US" sz="1600" dirty="0"/>
              <a:t>서버나 사용자 인증서</a:t>
            </a:r>
            <a:r>
              <a:rPr lang="en-US" altLang="ko-KR" sz="1600" dirty="0"/>
              <a:t>)</a:t>
            </a:r>
            <a:r>
              <a:rPr lang="ko-KR" altLang="en-US" sz="1600" dirty="0"/>
              <a:t>가 </a:t>
            </a:r>
            <a:r>
              <a:rPr lang="en-US" altLang="ko-KR" sz="1600" dirty="0"/>
              <a:t>Root CA</a:t>
            </a:r>
            <a:r>
              <a:rPr lang="ko-KR" altLang="en-US" sz="1600" dirty="0"/>
              <a:t>까지 거슬러 올라가면서 상위 인증기관의 서명을 </a:t>
            </a:r>
            <a:br>
              <a:rPr lang="en-US" altLang="ko-KR" sz="1600" dirty="0"/>
            </a:br>
            <a:r>
              <a:rPr lang="ko-KR" altLang="en-US" sz="1600" dirty="0"/>
              <a:t>    하나씩 검증</a:t>
            </a: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/>
              <a:t>2.</a:t>
            </a:r>
            <a:r>
              <a:rPr lang="ko-KR" altLang="en-US" sz="1600" dirty="0"/>
              <a:t> 결과적으로 시스템</a:t>
            </a:r>
            <a:r>
              <a:rPr lang="en-US" altLang="ko-KR" sz="1600" dirty="0"/>
              <a:t>(</a:t>
            </a:r>
            <a:r>
              <a:rPr lang="ko-KR" altLang="en-US" sz="1600" dirty="0"/>
              <a:t>브라우저</a:t>
            </a:r>
            <a:r>
              <a:rPr lang="en-US" altLang="ko-KR" sz="1600" dirty="0"/>
              <a:t>/</a:t>
            </a:r>
            <a:r>
              <a:rPr lang="ko-KR" altLang="en-US" sz="1600" dirty="0"/>
              <a:t>운영체제</a:t>
            </a:r>
            <a:r>
              <a:rPr lang="en-US" altLang="ko-KR" sz="1600" dirty="0"/>
              <a:t>)</a:t>
            </a:r>
            <a:r>
              <a:rPr lang="ko-KR" altLang="en-US" sz="1600" dirty="0"/>
              <a:t>이 신뢰하는 루트 인증서까지 도달하여</a:t>
            </a:r>
            <a:r>
              <a:rPr lang="en-US" altLang="ko-KR" sz="1600" dirty="0"/>
              <a:t>＂</a:t>
            </a:r>
            <a:r>
              <a:rPr lang="ko-KR" altLang="en-US" sz="1600" dirty="0"/>
              <a:t>최종 인증서가 믿을 만하다</a:t>
            </a:r>
            <a:r>
              <a:rPr lang="en-US" altLang="ko-KR" sz="1600" dirty="0"/>
              <a:t>”</a:t>
            </a:r>
            <a:r>
              <a:rPr lang="ko-KR" altLang="en-US" sz="1600" dirty="0"/>
              <a:t>고 </a:t>
            </a:r>
            <a:br>
              <a:rPr lang="en-US" altLang="ko-KR" sz="1600" dirty="0"/>
            </a:br>
            <a:r>
              <a:rPr lang="ko-KR" altLang="en-US" sz="1600" dirty="0"/>
              <a:t>    확정하는 과정</a:t>
            </a:r>
            <a:endParaRPr lang="en-US" altLang="ko-KR" sz="1600" dirty="0"/>
          </a:p>
          <a:p>
            <a:pPr lvl="1"/>
            <a:endParaRPr lang="en-US" altLang="ko-KR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7F96BA-F154-EA8E-753C-203D3987E356}"/>
              </a:ext>
            </a:extLst>
          </p:cNvPr>
          <p:cNvSpPr txBox="1"/>
          <p:nvPr/>
        </p:nvSpPr>
        <p:spPr>
          <a:xfrm>
            <a:off x="8330453" y="6416977"/>
            <a:ext cx="364460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hlinkClick r:id="rId2"/>
              </a:rPr>
              <a:t>https://en.wikipedia.org/wiki/Chain_of_trust</a:t>
            </a:r>
            <a:endParaRPr lang="en-US" altLang="ko-KR" sz="1000" dirty="0"/>
          </a:p>
          <a:p>
            <a:r>
              <a:rPr lang="en" altLang="ko-KR" sz="1000" dirty="0"/>
              <a:t>https://</a:t>
            </a:r>
            <a:r>
              <a:rPr lang="en" altLang="ko-KR" sz="1000" dirty="0" err="1"/>
              <a:t>www.keyfactor.com</a:t>
            </a:r>
            <a:r>
              <a:rPr lang="en" altLang="ko-KR" sz="1000" dirty="0"/>
              <a:t>/blog/certificate-chain-of-trust/</a:t>
            </a:r>
            <a:endParaRPr lang="ko-KR" altLang="en-US" sz="1000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6DDE03C-FF63-D92E-CE64-D5B31184E593}"/>
              </a:ext>
            </a:extLst>
          </p:cNvPr>
          <p:cNvGrpSpPr/>
          <p:nvPr/>
        </p:nvGrpSpPr>
        <p:grpSpPr>
          <a:xfrm>
            <a:off x="3618594" y="3377535"/>
            <a:ext cx="4823926" cy="3272718"/>
            <a:chOff x="3880962" y="3664634"/>
            <a:chExt cx="4325359" cy="2678012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687B5B1A-F81D-2E0A-6B7A-6D550ED56E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80962" y="3664634"/>
              <a:ext cx="4325359" cy="2377440"/>
            </a:xfrm>
            <a:prstGeom prst="rect">
              <a:avLst/>
            </a:prstGeom>
            <a:ln>
              <a:solidFill>
                <a:schemeClr val="tx1"/>
              </a:solidFill>
              <a:prstDash val="sysDash"/>
            </a:ln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811F642-24BA-C808-98D8-999BF905DAB7}"/>
                </a:ext>
              </a:extLst>
            </p:cNvPr>
            <p:cNvSpPr txBox="1"/>
            <p:nvPr/>
          </p:nvSpPr>
          <p:spPr>
            <a:xfrm>
              <a:off x="5494452" y="6065647"/>
              <a:ext cx="109837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1200" dirty="0"/>
                <a:t>Chain of trust</a:t>
              </a:r>
              <a:endParaRPr kumimoji="1" lang="ko-KR" altLang="en-US" sz="1200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395A2A0-EFEE-B604-6295-2C86F0506228}"/>
              </a:ext>
            </a:extLst>
          </p:cNvPr>
          <p:cNvSpPr txBox="1"/>
          <p:nvPr/>
        </p:nvSpPr>
        <p:spPr>
          <a:xfrm>
            <a:off x="8442520" y="5119836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/>
              <a:t>상위 계층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6BE4D60-50BE-34CF-CF69-282BD46F685B}"/>
              </a:ext>
            </a:extLst>
          </p:cNvPr>
          <p:cNvSpPr txBox="1"/>
          <p:nvPr/>
        </p:nvSpPr>
        <p:spPr>
          <a:xfrm>
            <a:off x="2775093" y="3290500"/>
            <a:ext cx="8435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/>
              <a:t>하위 계층</a:t>
            </a: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025D1759-A1D6-35F6-6057-D974566DB1AC}"/>
              </a:ext>
            </a:extLst>
          </p:cNvPr>
          <p:cNvCxnSpPr>
            <a:cxnSpLocks/>
          </p:cNvCxnSpPr>
          <p:nvPr/>
        </p:nvCxnSpPr>
        <p:spPr>
          <a:xfrm>
            <a:off x="2658870" y="3827453"/>
            <a:ext cx="0" cy="21297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56D3221-7DB6-7011-87D8-E210A74CE188}"/>
              </a:ext>
            </a:extLst>
          </p:cNvPr>
          <p:cNvSpPr txBox="1"/>
          <p:nvPr/>
        </p:nvSpPr>
        <p:spPr>
          <a:xfrm>
            <a:off x="1520992" y="4553235"/>
            <a:ext cx="1194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dirty="0"/>
              <a:t>검증 진행 단계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B062FCD-B56E-AE34-68FE-D0FBE48184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3960" y="1038135"/>
            <a:ext cx="3220619" cy="79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499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583C04-5931-E24E-3F97-E69285CC3D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867F36-D380-22A2-7D54-02C16EE59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Chain of Trust </a:t>
            </a:r>
            <a:r>
              <a:rPr lang="ko-KR" altLang="en-US" dirty="0"/>
              <a:t>계층 구조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13E2DB-8032-3265-EEF0-FAC8D436C3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677743" cy="5705475"/>
          </a:xfrm>
        </p:spPr>
        <p:txBody>
          <a:bodyPr>
            <a:normAutofit/>
          </a:bodyPr>
          <a:lstStyle/>
          <a:p>
            <a:r>
              <a:rPr lang="en-US" altLang="ko-KR" sz="2000" b="1" dirty="0"/>
              <a:t>Root CA</a:t>
            </a:r>
          </a:p>
          <a:p>
            <a:pPr lvl="1"/>
            <a:r>
              <a:rPr lang="en-US" altLang="ko-KR" sz="1800" dirty="0"/>
              <a:t>CA</a:t>
            </a:r>
            <a:r>
              <a:rPr lang="ko-KR" altLang="en-US" sz="1800" dirty="0"/>
              <a:t> 체계의 최상위에 있는 인증기관</a:t>
            </a:r>
            <a:endParaRPr lang="en-US" altLang="ko-KR" sz="1800" dirty="0"/>
          </a:p>
          <a:p>
            <a:pPr lvl="1"/>
            <a:r>
              <a:rPr lang="ko-KR" altLang="en-US" sz="1800" b="1" dirty="0">
                <a:solidFill>
                  <a:srgbClr val="2E75B6"/>
                </a:solidFill>
              </a:rPr>
              <a:t>자신의 개인키로 스스로 서명한 루트 인증서</a:t>
            </a:r>
            <a:r>
              <a:rPr lang="ko-KR" altLang="en-US" sz="1800" dirty="0"/>
              <a:t>를 지님</a:t>
            </a:r>
            <a:endParaRPr lang="en-US" altLang="ko-KR" sz="1800" dirty="0"/>
          </a:p>
          <a:p>
            <a:pPr lvl="2"/>
            <a:r>
              <a:rPr lang="ko-KR" altLang="en-US" sz="1400" dirty="0"/>
              <a:t>운영체제나 브라우저의 신뢰 저장소</a:t>
            </a:r>
            <a:r>
              <a:rPr lang="en-US" altLang="ko-KR" sz="1400" dirty="0"/>
              <a:t>(trust store)</a:t>
            </a:r>
            <a:r>
              <a:rPr lang="ko-KR" altLang="en-US" sz="1400" dirty="0" err="1"/>
              <a:t>에</a:t>
            </a:r>
            <a:r>
              <a:rPr lang="ko-KR" altLang="en-US" sz="1400" dirty="0"/>
              <a:t> 미리 내장되어 </a:t>
            </a:r>
            <a:r>
              <a:rPr lang="ko-KR" altLang="en-US" sz="1400" b="1" dirty="0"/>
              <a:t>모든 사용자가 기본적으로 신뢰하는 인증서</a:t>
            </a:r>
            <a:endParaRPr lang="en-US" altLang="ko-KR" sz="1400" b="1" dirty="0"/>
          </a:p>
          <a:p>
            <a:pPr lvl="1"/>
            <a:r>
              <a:rPr lang="ko-KR" altLang="en-US" sz="1800" b="1" dirty="0">
                <a:solidFill>
                  <a:srgbClr val="2E75B6"/>
                </a:solidFill>
              </a:rPr>
              <a:t>오프라인에서 엄격히 보호</a:t>
            </a:r>
            <a:endParaRPr lang="en-US" altLang="ko-KR" sz="1800" b="1" dirty="0">
              <a:solidFill>
                <a:srgbClr val="2E75B6"/>
              </a:solidFill>
            </a:endParaRPr>
          </a:p>
          <a:p>
            <a:r>
              <a:rPr lang="en-US" altLang="ko-KR" sz="2000" b="1" dirty="0"/>
              <a:t>Intermediate CA</a:t>
            </a:r>
          </a:p>
          <a:p>
            <a:pPr lvl="1"/>
            <a:r>
              <a:rPr lang="en-US" altLang="ko-KR" sz="1800" b="1" dirty="0">
                <a:solidFill>
                  <a:srgbClr val="2E75B6"/>
                </a:solidFill>
              </a:rPr>
              <a:t>Root CA</a:t>
            </a:r>
            <a:r>
              <a:rPr lang="ko-KR" altLang="en-US" sz="1800" b="1" dirty="0">
                <a:solidFill>
                  <a:srgbClr val="2E75B6"/>
                </a:solidFill>
              </a:rPr>
              <a:t>로부터</a:t>
            </a:r>
            <a:r>
              <a:rPr lang="en-US" altLang="ko-KR" sz="1800" b="1" dirty="0">
                <a:solidFill>
                  <a:srgbClr val="2E75B6"/>
                </a:solidFill>
              </a:rPr>
              <a:t> </a:t>
            </a:r>
            <a:r>
              <a:rPr lang="ko-KR" altLang="en-US" sz="1800" b="1" dirty="0" err="1">
                <a:solidFill>
                  <a:srgbClr val="2E75B6"/>
                </a:solidFill>
              </a:rPr>
              <a:t>서명받은</a:t>
            </a:r>
            <a:r>
              <a:rPr lang="ko-KR" altLang="en-US" sz="1800" b="1" dirty="0">
                <a:solidFill>
                  <a:srgbClr val="2E75B6"/>
                </a:solidFill>
              </a:rPr>
              <a:t> 중간 인증서를 보유</a:t>
            </a:r>
            <a:endParaRPr lang="en-US" altLang="ko-KR" sz="1800" b="1" dirty="0">
              <a:solidFill>
                <a:srgbClr val="2E75B6"/>
              </a:solidFill>
            </a:endParaRPr>
          </a:p>
          <a:p>
            <a:pPr lvl="1"/>
            <a:r>
              <a:rPr lang="ko-KR" altLang="en-US" sz="1800" b="1" dirty="0">
                <a:solidFill>
                  <a:srgbClr val="2E75B6"/>
                </a:solidFill>
              </a:rPr>
              <a:t>최종 사용자나 서버의 엔드</a:t>
            </a:r>
            <a:r>
              <a:rPr lang="en-US" altLang="ko-KR" sz="1800" b="1" dirty="0">
                <a:solidFill>
                  <a:srgbClr val="2E75B6"/>
                </a:solidFill>
              </a:rPr>
              <a:t> </a:t>
            </a:r>
            <a:r>
              <a:rPr lang="ko-KR" altLang="en-US" sz="1800" b="1" dirty="0">
                <a:solidFill>
                  <a:srgbClr val="2E75B6"/>
                </a:solidFill>
              </a:rPr>
              <a:t>엔티티 인증서를 실제로 발급하는 역할</a:t>
            </a:r>
            <a:endParaRPr lang="en-US" altLang="ko-KR" sz="1800" b="1" dirty="0">
              <a:solidFill>
                <a:srgbClr val="2E75B6"/>
              </a:solidFill>
            </a:endParaRPr>
          </a:p>
          <a:p>
            <a:pPr lvl="1"/>
            <a:r>
              <a:rPr lang="ko-KR" altLang="en-US" sz="1800" dirty="0"/>
              <a:t>일상적인 서버</a:t>
            </a:r>
            <a:r>
              <a:rPr lang="en-US" altLang="ko-KR" sz="1800" dirty="0"/>
              <a:t>/</a:t>
            </a:r>
            <a:r>
              <a:rPr lang="ko-KR" altLang="en-US" sz="1800" dirty="0"/>
              <a:t>도메인 인증서 발급 업무 담당</a:t>
            </a:r>
            <a:endParaRPr lang="en-US" altLang="ko-KR" sz="1800" dirty="0"/>
          </a:p>
          <a:p>
            <a:pPr lvl="1"/>
            <a:r>
              <a:rPr lang="ko-KR" altLang="en-US" sz="1800" dirty="0"/>
              <a:t>필요하면 여러 개의 </a:t>
            </a:r>
            <a:r>
              <a:rPr lang="en-US" altLang="ko-KR" sz="1800" dirty="0"/>
              <a:t>Intermediate CA</a:t>
            </a:r>
            <a:r>
              <a:rPr lang="ko-KR" altLang="en-US" sz="1800" dirty="0"/>
              <a:t>가</a:t>
            </a:r>
            <a:r>
              <a:rPr lang="en-US" altLang="ko-KR" sz="1800" dirty="0"/>
              <a:t> </a:t>
            </a:r>
            <a:r>
              <a:rPr lang="ko-KR" altLang="en-US" sz="1800" dirty="0"/>
              <a:t>연쇄적으로 이어질 수 있음</a:t>
            </a:r>
            <a:endParaRPr lang="en-US" altLang="ko-KR" sz="1800" dirty="0"/>
          </a:p>
          <a:p>
            <a:r>
              <a:rPr lang="en-US" altLang="ko-KR" sz="2000" b="1" dirty="0"/>
              <a:t>End-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entity Certificate(</a:t>
            </a:r>
            <a:r>
              <a:rPr lang="ko-KR" altLang="en-US" sz="2000" b="1" dirty="0"/>
              <a:t>최종인증서</a:t>
            </a:r>
            <a:r>
              <a:rPr lang="en-US" altLang="ko-KR" sz="2000" b="1" dirty="0"/>
              <a:t>)</a:t>
            </a:r>
          </a:p>
          <a:p>
            <a:pPr lvl="1"/>
            <a:r>
              <a:rPr lang="ko-KR" altLang="en-US" sz="1800" dirty="0"/>
              <a:t>실제로 웹서버나 사용자</a:t>
            </a:r>
            <a:r>
              <a:rPr lang="en-US" altLang="ko-KR" sz="1800" dirty="0"/>
              <a:t>,</a:t>
            </a:r>
            <a:r>
              <a:rPr lang="ko-KR" altLang="en-US" sz="1800" dirty="0"/>
              <a:t> 디바이스 등이 사용하는 인증서</a:t>
            </a:r>
            <a:endParaRPr lang="en-US" altLang="ko-KR" sz="1800" dirty="0"/>
          </a:p>
          <a:p>
            <a:pPr lvl="1"/>
            <a:r>
              <a:rPr lang="en-US" altLang="ko-KR" sz="1800" dirty="0"/>
              <a:t>Intermediate CA</a:t>
            </a:r>
            <a:r>
              <a:rPr lang="ko-KR" altLang="en-US" sz="1800" dirty="0"/>
              <a:t>가 발급</a:t>
            </a:r>
            <a:endParaRPr lang="en-US" altLang="ko-KR" sz="1800" dirty="0"/>
          </a:p>
          <a:p>
            <a:pPr lvl="1"/>
            <a:r>
              <a:rPr lang="ko-KR" altLang="en-US" sz="1800" dirty="0"/>
              <a:t>이 인증서를 사용해 </a:t>
            </a:r>
            <a:r>
              <a:rPr lang="en-US" altLang="ko-KR" sz="1800" dirty="0"/>
              <a:t>HTTPS</a:t>
            </a:r>
            <a:r>
              <a:rPr lang="ko-KR" altLang="en-US" sz="1800" dirty="0"/>
              <a:t> 통신 시 서버 신원 등을 증명</a:t>
            </a:r>
            <a:endParaRPr lang="en-US" altLang="ko-KR" sz="1800" dirty="0"/>
          </a:p>
          <a:p>
            <a:pPr marL="457200" lvl="1" indent="0">
              <a:buNone/>
            </a:pPr>
            <a:endParaRPr lang="en-US" altLang="ko-KR" sz="1600" dirty="0"/>
          </a:p>
          <a:p>
            <a:endParaRPr lang="en-US" altLang="ko-KR" sz="2000" dirty="0"/>
          </a:p>
          <a:p>
            <a:pPr lvl="1"/>
            <a:endParaRPr lang="en-US" altLang="ko-KR" sz="1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945708-C8B8-BB4C-A49C-24BBB6C38A28}"/>
              </a:ext>
            </a:extLst>
          </p:cNvPr>
          <p:cNvSpPr txBox="1"/>
          <p:nvPr/>
        </p:nvSpPr>
        <p:spPr>
          <a:xfrm>
            <a:off x="6585138" y="2571190"/>
            <a:ext cx="550376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800" b="1" dirty="0" err="1">
                <a:solidFill>
                  <a:srgbClr val="FF0000"/>
                </a:solidFill>
              </a:rPr>
              <a:t>RootCA</a:t>
            </a:r>
            <a:r>
              <a:rPr lang="ko-KR" altLang="en-US" sz="1800" b="1" dirty="0">
                <a:solidFill>
                  <a:srgbClr val="FF0000"/>
                </a:solidFill>
              </a:rPr>
              <a:t>가</a:t>
            </a:r>
            <a:r>
              <a:rPr lang="ko-KR" altLang="en-US" sz="1800" b="1" dirty="0"/>
              <a:t> 신원 확인을 거쳐 믿을 수 있다고 인정한 </a:t>
            </a:r>
            <a:r>
              <a:rPr lang="en-US" altLang="ko-KR" sz="1800" b="1" dirty="0">
                <a:solidFill>
                  <a:srgbClr val="FF0000"/>
                </a:solidFill>
              </a:rPr>
              <a:t>Intermediate CA</a:t>
            </a:r>
            <a:r>
              <a:rPr lang="ko-KR" altLang="en-US" sz="1800" b="1" dirty="0">
                <a:solidFill>
                  <a:srgbClr val="FF0000"/>
                </a:solidFill>
              </a:rPr>
              <a:t>에게 인증서 서명 권한을 위임</a:t>
            </a:r>
            <a:endParaRPr lang="en-US" altLang="ko-KR" sz="1800" b="1" dirty="0">
              <a:solidFill>
                <a:srgbClr val="FF000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25896CB-676F-D147-0EE2-B12CF24433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189" t="7979" r="1736" b="5201"/>
          <a:stretch/>
        </p:blipFill>
        <p:spPr>
          <a:xfrm>
            <a:off x="8426329" y="3785346"/>
            <a:ext cx="3212102" cy="2494430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</p:pic>
    </p:spTree>
    <p:extLst>
      <p:ext uri="{BB962C8B-B14F-4D97-AF65-F5344CB8AC3E}">
        <p14:creationId xmlns:p14="http://schemas.microsoft.com/office/powerpoint/2010/main" val="13123098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663821-2099-194C-58B2-DD194BF9F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E6FE6F-4A38-F1E5-1A94-E43D43EE1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Chain of Trust</a:t>
            </a:r>
            <a:r>
              <a:rPr lang="ko-KR" altLang="en-US" dirty="0"/>
              <a:t> 필요한 이유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F0386D-310F-1D39-5A29-402EE50C6A5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49772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sz="2400" b="1" dirty="0"/>
              <a:t>보안 리스크 분산</a:t>
            </a:r>
            <a:endParaRPr lang="en-US" altLang="ko-KR" sz="2400" b="1" dirty="0"/>
          </a:p>
          <a:p>
            <a:pPr lvl="1">
              <a:lnSpc>
                <a:spcPct val="100000"/>
              </a:lnSpc>
            </a:pPr>
            <a:r>
              <a:rPr lang="ko-KR" altLang="en-US" sz="2000" dirty="0"/>
              <a:t>모든 인증서를 </a:t>
            </a:r>
            <a:r>
              <a:rPr lang="en-US" altLang="ko-KR" sz="2000" dirty="0"/>
              <a:t>Root CA</a:t>
            </a:r>
            <a:r>
              <a:rPr lang="ko-KR" altLang="en-US" sz="2000" dirty="0"/>
              <a:t>가</a:t>
            </a:r>
            <a:r>
              <a:rPr lang="en-US" altLang="ko-KR" sz="2000" dirty="0"/>
              <a:t> </a:t>
            </a:r>
            <a:r>
              <a:rPr lang="ko-KR" altLang="en-US" sz="2000" dirty="0"/>
              <a:t>직접 발급하면</a:t>
            </a:r>
            <a:r>
              <a:rPr lang="en-US" altLang="ko-KR" sz="2000" dirty="0"/>
              <a:t>,</a:t>
            </a:r>
            <a:r>
              <a:rPr lang="ko-KR" altLang="en-US" sz="2000" dirty="0"/>
              <a:t> </a:t>
            </a:r>
            <a:r>
              <a:rPr lang="en-US" altLang="ko-KR" sz="2000" dirty="0"/>
              <a:t>Root CA</a:t>
            </a:r>
            <a:r>
              <a:rPr lang="ko-KR" altLang="en-US" sz="2000" dirty="0"/>
              <a:t>의</a:t>
            </a:r>
            <a:r>
              <a:rPr lang="en-US" altLang="ko-KR" sz="2000" dirty="0"/>
              <a:t> </a:t>
            </a:r>
            <a:r>
              <a:rPr lang="ko-KR" altLang="en-US" sz="2000" dirty="0"/>
              <a:t>개인키 사용 빈도가 늘어나</a:t>
            </a:r>
            <a:r>
              <a:rPr lang="en-US" altLang="ko-KR" sz="2000" dirty="0"/>
              <a:t>,</a:t>
            </a:r>
            <a:r>
              <a:rPr lang="ko-KR" altLang="en-US" sz="2000" dirty="0"/>
              <a:t> 유출될 위험 높아짐</a:t>
            </a:r>
            <a:endParaRPr lang="en-US" altLang="ko-KR" sz="2000" dirty="0"/>
          </a:p>
          <a:p>
            <a:pPr lvl="1">
              <a:lnSpc>
                <a:spcPct val="100000"/>
              </a:lnSpc>
            </a:pPr>
            <a:r>
              <a:rPr lang="ko-KR" altLang="en-US" sz="2000" dirty="0"/>
              <a:t>중간 인증 기관을 두어 </a:t>
            </a:r>
            <a:r>
              <a:rPr lang="en-US" altLang="ko-KR" sz="2000" dirty="0"/>
              <a:t>Root CA</a:t>
            </a:r>
            <a:r>
              <a:rPr lang="ko-KR" altLang="en-US" sz="2000" dirty="0"/>
              <a:t>는 극도로 제한된 환경에서만 사용</a:t>
            </a:r>
            <a:endParaRPr lang="en-US" altLang="ko-KR" sz="2000" dirty="0"/>
          </a:p>
          <a:p>
            <a:pPr lvl="1">
              <a:lnSpc>
                <a:spcPct val="100000"/>
              </a:lnSpc>
            </a:pPr>
            <a:r>
              <a:rPr lang="ko-KR" altLang="en-US" sz="2000" dirty="0"/>
              <a:t>일상적인 발급은 </a:t>
            </a:r>
            <a:r>
              <a:rPr lang="en-US" altLang="ko-KR" sz="2000" dirty="0"/>
              <a:t>Intermediate CA</a:t>
            </a:r>
            <a:r>
              <a:rPr lang="ko-KR" altLang="en-US" sz="2000" dirty="0"/>
              <a:t>가 담당하여 보안을 강화</a:t>
            </a:r>
            <a:endParaRPr lang="en-US" altLang="ko-KR" sz="2000" dirty="0"/>
          </a:p>
          <a:p>
            <a:pPr lvl="1">
              <a:lnSpc>
                <a:spcPct val="100000"/>
              </a:lnSpc>
            </a:pP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ko-KR" altLang="en-US" sz="2400" b="1" dirty="0"/>
              <a:t>효율성</a:t>
            </a:r>
            <a:endParaRPr lang="en-US" altLang="ko-KR" sz="2400" b="1" dirty="0"/>
          </a:p>
          <a:p>
            <a:pPr lvl="1">
              <a:lnSpc>
                <a:spcPct val="100000"/>
              </a:lnSpc>
            </a:pPr>
            <a:r>
              <a:rPr lang="ko-KR" altLang="en-US" sz="2000" dirty="0"/>
              <a:t>여러 유형의 인증서</a:t>
            </a:r>
            <a:r>
              <a:rPr lang="en-US" altLang="ko-KR" sz="2000" dirty="0"/>
              <a:t>(</a:t>
            </a:r>
            <a:r>
              <a:rPr lang="ko-KR" altLang="en-US" sz="2000" dirty="0"/>
              <a:t>도메인 검증</a:t>
            </a:r>
            <a:r>
              <a:rPr lang="en-US" altLang="ko-KR" sz="2000" dirty="0"/>
              <a:t>,</a:t>
            </a:r>
            <a:r>
              <a:rPr lang="ko-KR" altLang="en-US" sz="2000" dirty="0"/>
              <a:t> 기업 검증 등</a:t>
            </a:r>
            <a:r>
              <a:rPr lang="en-US" altLang="ko-KR" sz="2000" dirty="0"/>
              <a:t>)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전문적으로 발급하는 중간 </a:t>
            </a:r>
            <a:r>
              <a:rPr lang="en-US" altLang="ko-KR" sz="2000" dirty="0"/>
              <a:t>CA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운용하여</a:t>
            </a:r>
            <a:r>
              <a:rPr lang="en-US" altLang="ko-KR" sz="2000" dirty="0"/>
              <a:t>CA</a:t>
            </a:r>
            <a:r>
              <a:rPr lang="ko-KR" altLang="en-US" sz="2000" dirty="0"/>
              <a:t> 전체의 업무 효율과 관리 체계를 개선</a:t>
            </a:r>
            <a:endParaRPr lang="en-US" altLang="ko-KR" sz="2000" dirty="0"/>
          </a:p>
          <a:p>
            <a:pPr lvl="1">
              <a:lnSpc>
                <a:spcPct val="100000"/>
              </a:lnSpc>
            </a:pPr>
            <a:endParaRPr lang="en-US" altLang="ko-KR" sz="2000" dirty="0"/>
          </a:p>
          <a:p>
            <a:pPr>
              <a:lnSpc>
                <a:spcPct val="100000"/>
              </a:lnSpc>
            </a:pPr>
            <a:r>
              <a:rPr lang="ko-KR" altLang="en-US" sz="2400" b="1" dirty="0"/>
              <a:t>서명 알고리즘 적용</a:t>
            </a:r>
            <a:endParaRPr lang="en-US" altLang="ko-KR" sz="2400" b="1" dirty="0"/>
          </a:p>
          <a:p>
            <a:pPr lvl="1">
              <a:lnSpc>
                <a:spcPct val="100000"/>
              </a:lnSpc>
            </a:pPr>
            <a:r>
              <a:rPr lang="ko-KR" altLang="en-US" sz="2000" dirty="0"/>
              <a:t>신뢰 체인의 각 단계에서 </a:t>
            </a:r>
            <a:r>
              <a:rPr lang="en-US" altLang="ko-KR" sz="2000" dirty="0"/>
              <a:t>RSA, ECDSA</a:t>
            </a:r>
            <a:r>
              <a:rPr lang="ko-KR" altLang="en-US" sz="2000" dirty="0"/>
              <a:t> 등의 공개키 알고리즘과 </a:t>
            </a:r>
            <a:r>
              <a:rPr lang="en-US" altLang="ko-KR" sz="2000" dirty="0"/>
              <a:t>SHA-256 </a:t>
            </a:r>
            <a:r>
              <a:rPr lang="ko-KR" altLang="en-US" sz="2000" dirty="0"/>
              <a:t>이상의</a:t>
            </a:r>
            <a:r>
              <a:rPr lang="en-US" altLang="ko-KR" sz="2000" dirty="0"/>
              <a:t> </a:t>
            </a:r>
            <a:r>
              <a:rPr lang="ko-KR" altLang="en-US" sz="2000" dirty="0"/>
              <a:t>해시 함수를 사용하여 서명을 검증하기 때문에 위조 및 변조를 막고 보안을 유지</a:t>
            </a:r>
            <a:endParaRPr lang="en-US" altLang="ko-KR" sz="2000" dirty="0"/>
          </a:p>
          <a:p>
            <a:pPr lvl="1">
              <a:lnSpc>
                <a:spcPct val="100000"/>
              </a:lnSpc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40279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D723B2-7569-D63C-5A6E-F140D8452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A9C2E1-D07B-ADCD-C6C9-2F6893EA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브라우저의 검증 과정 예시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0E360F-AC04-705E-4959-DDFBD2A3CC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실제로 </a:t>
            </a:r>
            <a:r>
              <a:rPr lang="en-US" altLang="ko-KR" sz="2000" dirty="0"/>
              <a:t>HTTPS </a:t>
            </a:r>
            <a:r>
              <a:rPr lang="ko-KR" altLang="en-US" sz="2000" dirty="0"/>
              <a:t>사이트에 접속하면</a:t>
            </a:r>
            <a:r>
              <a:rPr lang="en-US" altLang="ko-KR" sz="2000" dirty="0"/>
              <a:t>,</a:t>
            </a:r>
            <a:r>
              <a:rPr lang="ko-KR" altLang="en-US" sz="2000" dirty="0"/>
              <a:t> 브라우저는 다음과 같이 </a:t>
            </a:r>
            <a:r>
              <a:rPr lang="ko-KR" altLang="en-US" sz="2000" b="1" dirty="0">
                <a:solidFill>
                  <a:srgbClr val="2E75B6"/>
                </a:solidFill>
              </a:rPr>
              <a:t>인증서 신뢰 체인</a:t>
            </a:r>
            <a:r>
              <a:rPr lang="ko-KR" altLang="en-US" sz="2000" dirty="0"/>
              <a:t>을 검증</a:t>
            </a:r>
            <a:endParaRPr lang="en-US" altLang="ko-KR" sz="2000" dirty="0"/>
          </a:p>
          <a:p>
            <a:pPr marL="457200" indent="-457200">
              <a:buAutoNum type="arabicPeriod"/>
            </a:pPr>
            <a:r>
              <a:rPr lang="ko-KR" altLang="en-US" sz="1800" dirty="0"/>
              <a:t>서버가 제공하는 인증서들 확인</a:t>
            </a:r>
            <a:endParaRPr lang="en-US" altLang="ko-KR" sz="1800" dirty="0"/>
          </a:p>
          <a:p>
            <a:pPr lvl="1"/>
            <a:r>
              <a:rPr lang="ko-KR" altLang="en-US" sz="1400" dirty="0"/>
              <a:t>서버는 자신의 최종 인증서</a:t>
            </a:r>
            <a:r>
              <a:rPr lang="en-US" altLang="ko-KR" sz="1400" dirty="0"/>
              <a:t>(End-Entity</a:t>
            </a:r>
            <a:r>
              <a:rPr lang="ko-KR" altLang="en-US" sz="1400" dirty="0"/>
              <a:t> 인증서</a:t>
            </a:r>
            <a:r>
              <a:rPr lang="en-US" altLang="ko-KR" sz="1400" dirty="0"/>
              <a:t>)</a:t>
            </a:r>
            <a:r>
              <a:rPr lang="ko-KR" altLang="en-US" sz="1400" dirty="0"/>
              <a:t>와 함께 필요한 중간 인증서</a:t>
            </a:r>
            <a:r>
              <a:rPr lang="en-US" altLang="ko-KR" sz="1400" dirty="0"/>
              <a:t>(</a:t>
            </a:r>
            <a:r>
              <a:rPr lang="ko-KR" altLang="en-US" sz="1400" dirty="0"/>
              <a:t>체인 인증서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브라우저에 전달</a:t>
            </a:r>
            <a:endParaRPr lang="en-US" altLang="ko-KR" sz="14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1800" dirty="0"/>
              <a:t>Intermediate CA -&gt;</a:t>
            </a:r>
            <a:r>
              <a:rPr lang="ko-KR" altLang="en-US" sz="1800" dirty="0"/>
              <a:t> </a:t>
            </a:r>
            <a:r>
              <a:rPr lang="en-US" altLang="ko-KR" sz="1800" dirty="0"/>
              <a:t>Root CA</a:t>
            </a:r>
            <a:r>
              <a:rPr lang="ko-KR" altLang="en-US" sz="1800" dirty="0"/>
              <a:t> 순으로 검증</a:t>
            </a:r>
            <a:endParaRPr lang="en-US" altLang="ko-KR" sz="1800" dirty="0"/>
          </a:p>
          <a:p>
            <a:pPr lvl="1"/>
            <a:r>
              <a:rPr lang="ko-KR" altLang="en-US" sz="1400" dirty="0"/>
              <a:t>브라우저는 </a:t>
            </a:r>
            <a:r>
              <a:rPr lang="en-US" altLang="ko-KR" sz="1400" dirty="0"/>
              <a:t>‘</a:t>
            </a:r>
            <a:r>
              <a:rPr lang="ko-KR" altLang="en-US" sz="1400" dirty="0"/>
              <a:t>최종 인증서</a:t>
            </a:r>
            <a:r>
              <a:rPr lang="en-US" altLang="ko-KR" sz="1400" dirty="0"/>
              <a:t>’</a:t>
            </a:r>
            <a:r>
              <a:rPr lang="ko-KR" altLang="en-US" sz="1400" dirty="0"/>
              <a:t>가 </a:t>
            </a:r>
            <a:r>
              <a:rPr lang="en-US" altLang="ko-KR" sz="1400" dirty="0"/>
              <a:t>‘</a:t>
            </a:r>
            <a:r>
              <a:rPr lang="en-US" altLang="ko-KR" sz="1400" b="1" dirty="0">
                <a:solidFill>
                  <a:srgbClr val="FF0000"/>
                </a:solidFill>
              </a:rPr>
              <a:t>Intermediate CA’</a:t>
            </a:r>
            <a:r>
              <a:rPr lang="ko-KR" altLang="en-US" sz="1400" b="1" dirty="0">
                <a:solidFill>
                  <a:srgbClr val="FF0000"/>
                </a:solidFill>
              </a:rPr>
              <a:t>의 개인키</a:t>
            </a:r>
            <a:r>
              <a:rPr lang="ko-KR" altLang="en-US" sz="1400" dirty="0"/>
              <a:t>로 올바르게 서명되었는지 검증</a:t>
            </a:r>
            <a:endParaRPr lang="en-US" altLang="ko-KR" sz="1400" dirty="0"/>
          </a:p>
          <a:p>
            <a:pPr lvl="1"/>
            <a:r>
              <a:rPr lang="ko-KR" altLang="en-US" sz="1400" dirty="0"/>
              <a:t>검증 이후 </a:t>
            </a:r>
            <a:r>
              <a:rPr lang="en-US" altLang="ko-KR" sz="1400" dirty="0"/>
              <a:t>‘Intermediate CA’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다시 </a:t>
            </a:r>
            <a:r>
              <a:rPr lang="en-US" altLang="ko-KR" sz="1400" b="1" dirty="0">
                <a:solidFill>
                  <a:srgbClr val="FF0000"/>
                </a:solidFill>
              </a:rPr>
              <a:t>‘Root CA’</a:t>
            </a:r>
            <a:r>
              <a:rPr lang="ko-KR" altLang="en-US" sz="1400" b="1" dirty="0">
                <a:solidFill>
                  <a:srgbClr val="FF0000"/>
                </a:solidFill>
              </a:rPr>
              <a:t>의</a:t>
            </a:r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ko-KR" altLang="en-US" sz="1400" b="1" dirty="0">
                <a:solidFill>
                  <a:srgbClr val="FF0000"/>
                </a:solidFill>
              </a:rPr>
              <a:t>공개키</a:t>
            </a:r>
            <a:r>
              <a:rPr lang="ko-KR" altLang="en-US" sz="1400" dirty="0"/>
              <a:t>로 검증</a:t>
            </a:r>
            <a:endParaRPr lang="en-US" altLang="ko-KR" sz="1400" dirty="0"/>
          </a:p>
          <a:p>
            <a:pPr marL="457200" indent="-457200">
              <a:buFont typeface="+mj-lt"/>
              <a:buAutoNum type="arabicPeriod"/>
            </a:pPr>
            <a:r>
              <a:rPr lang="en-US" altLang="ko-KR" sz="1800" dirty="0" err="1"/>
              <a:t>RootCA</a:t>
            </a:r>
            <a:r>
              <a:rPr lang="ko-KR" altLang="en-US" sz="1800" dirty="0"/>
              <a:t>가 신뢰할 만한지 판단</a:t>
            </a:r>
            <a:endParaRPr lang="en-US" altLang="ko-KR" sz="1800" dirty="0"/>
          </a:p>
          <a:p>
            <a:pPr lvl="1"/>
            <a:r>
              <a:rPr lang="ko-KR" altLang="en-US" sz="1400" dirty="0"/>
              <a:t>마지막으로</a:t>
            </a:r>
            <a:r>
              <a:rPr lang="en-US" altLang="ko-KR" sz="1400" dirty="0"/>
              <a:t>,</a:t>
            </a:r>
            <a:r>
              <a:rPr lang="ko-KR" altLang="en-US" sz="1400" dirty="0"/>
              <a:t> 검증 대상이 된 </a:t>
            </a:r>
            <a:r>
              <a:rPr lang="en-US" altLang="ko-KR" sz="1400" dirty="0"/>
              <a:t>‘Root CA’</a:t>
            </a:r>
            <a:r>
              <a:rPr lang="ko-KR" altLang="en-US" sz="1400" dirty="0"/>
              <a:t> 인증서가 사용자 브라우저 및 운영체제의 </a:t>
            </a:r>
            <a:r>
              <a:rPr lang="en-US" altLang="ko-KR" sz="1400" dirty="0"/>
              <a:t>Root </a:t>
            </a:r>
            <a:r>
              <a:rPr lang="ko-KR" altLang="en-US" sz="1400" dirty="0"/>
              <a:t>저장소에 있는 지 확인</a:t>
            </a:r>
            <a:endParaRPr lang="en-US" altLang="ko-KR" sz="1400" dirty="0"/>
          </a:p>
          <a:p>
            <a:pPr lvl="1"/>
            <a:r>
              <a:rPr lang="ko-KR" altLang="en-US" sz="1400" dirty="0"/>
              <a:t>만약 </a:t>
            </a:r>
            <a:r>
              <a:rPr lang="en-US" altLang="ko-KR" sz="1400" dirty="0"/>
              <a:t>ROOT</a:t>
            </a:r>
            <a:r>
              <a:rPr lang="ko-KR" altLang="en-US" sz="1400" dirty="0"/>
              <a:t> 저장소에 존재한다면 최종적으로 </a:t>
            </a:r>
            <a:r>
              <a:rPr lang="en-US" altLang="ko-KR" sz="1400" dirty="0"/>
              <a:t>“</a:t>
            </a:r>
            <a:r>
              <a:rPr lang="ko-KR" altLang="en-US" sz="1400" dirty="0"/>
              <a:t>이 사이트는 신뢰할 수 있다</a:t>
            </a:r>
            <a:r>
              <a:rPr lang="en-US" altLang="ko-KR" sz="1400" dirty="0"/>
              <a:t>”</a:t>
            </a:r>
            <a:r>
              <a:rPr lang="ko-KR" altLang="en-US" sz="1400" dirty="0"/>
              <a:t>고 판단</a:t>
            </a:r>
            <a:endParaRPr lang="en-US" altLang="ko-KR" sz="1400" dirty="0"/>
          </a:p>
          <a:p>
            <a:pPr marL="457200" indent="-457200">
              <a:buFont typeface="+mj-lt"/>
              <a:buAutoNum type="arabicPeriod"/>
            </a:pPr>
            <a:r>
              <a:rPr lang="ko-KR" altLang="en-US" sz="1800" dirty="0"/>
              <a:t>인증서의 유효 기간</a:t>
            </a:r>
            <a:r>
              <a:rPr lang="en-US" altLang="ko-KR" sz="1800" dirty="0"/>
              <a:t>,</a:t>
            </a:r>
            <a:r>
              <a:rPr lang="ko-KR" altLang="en-US" sz="1800" dirty="0"/>
              <a:t> 폐지 상태 등도 추가 확인</a:t>
            </a:r>
            <a:endParaRPr lang="en-US" altLang="ko-KR" sz="1800" dirty="0"/>
          </a:p>
          <a:p>
            <a:pPr lvl="1"/>
            <a:r>
              <a:rPr lang="ko-KR" altLang="en-US" sz="1400" dirty="0"/>
              <a:t>단순히 서명만 검사하는 것이 아니라</a:t>
            </a:r>
            <a:r>
              <a:rPr lang="en-US" altLang="ko-KR" sz="1400" dirty="0"/>
              <a:t>,</a:t>
            </a:r>
            <a:r>
              <a:rPr lang="ko-KR" altLang="en-US" sz="1400" dirty="0"/>
              <a:t> 인증서가 만료되었는지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en-US" altLang="ko-KR" sz="1400" dirty="0"/>
              <a:t>CA</a:t>
            </a:r>
            <a:r>
              <a:rPr lang="ko-KR" altLang="en-US" sz="1400" dirty="0"/>
              <a:t>가 폐기하지는 않았는지</a:t>
            </a:r>
            <a:r>
              <a:rPr lang="en-US" altLang="ko-KR" sz="1400" dirty="0"/>
              <a:t>(OCSP, CRL </a:t>
            </a:r>
            <a:r>
              <a:rPr lang="ko-KR" altLang="en-US" sz="1400" dirty="0"/>
              <a:t>확인</a:t>
            </a:r>
            <a:r>
              <a:rPr lang="en-US" altLang="ko-KR" sz="1400" dirty="0"/>
              <a:t>)</a:t>
            </a:r>
            <a:r>
              <a:rPr lang="ko-KR" altLang="en-US" sz="1400" dirty="0" err="1"/>
              <a:t>를</a:t>
            </a:r>
            <a:r>
              <a:rPr lang="ko-KR" altLang="en-US" sz="1400" dirty="0"/>
              <a:t> 함께 점검</a:t>
            </a:r>
            <a:endParaRPr lang="en-US" altLang="ko-KR" sz="1400" dirty="0"/>
          </a:p>
          <a:p>
            <a:pPr lvl="1"/>
            <a:endParaRPr lang="en-US" altLang="ko-KR" sz="1400" dirty="0"/>
          </a:p>
          <a:p>
            <a:pPr marL="457200" lvl="1" indent="0">
              <a:buNone/>
            </a:pPr>
            <a:endParaRPr lang="en-US" altLang="ko-KR" sz="1400" dirty="0"/>
          </a:p>
          <a:p>
            <a:pPr marL="457200" indent="-457200">
              <a:buFont typeface="+mj-lt"/>
              <a:buAutoNum type="arabicPeriod"/>
            </a:pPr>
            <a:endParaRPr lang="en-US" altLang="ko-KR" sz="1800" dirty="0"/>
          </a:p>
          <a:p>
            <a:pPr marL="457200" indent="-457200">
              <a:buFont typeface="+mj-lt"/>
              <a:buAutoNum type="arabicPeriod"/>
            </a:pPr>
            <a:endParaRPr lang="ko-KR" altLang="en-US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76677F-71B1-066E-B653-81FB8AD7D454}"/>
              </a:ext>
            </a:extLst>
          </p:cNvPr>
          <p:cNvSpPr txBox="1"/>
          <p:nvPr/>
        </p:nvSpPr>
        <p:spPr>
          <a:xfrm>
            <a:off x="0" y="6383196"/>
            <a:ext cx="116964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050" dirty="0"/>
              <a:t>OSCP (</a:t>
            </a:r>
            <a:r>
              <a:rPr lang="en" altLang="ko-KR" sz="1050" dirty="0"/>
              <a:t>Online Certificate Status Protocol, </a:t>
            </a:r>
            <a:r>
              <a:rPr lang="ko-KR" altLang="en-US" sz="1050" dirty="0"/>
              <a:t>온라인 인증서 상태 프로토콜</a:t>
            </a:r>
            <a:r>
              <a:rPr lang="en-US" altLang="ko-KR" sz="1050" dirty="0"/>
              <a:t>)</a:t>
            </a:r>
            <a:r>
              <a:rPr lang="ko-KR" altLang="en-US" sz="1050" dirty="0"/>
              <a:t> </a:t>
            </a:r>
            <a:r>
              <a:rPr lang="en-US" altLang="ko-KR" sz="1050" dirty="0"/>
              <a:t>:</a:t>
            </a:r>
            <a:r>
              <a:rPr lang="ko-KR" altLang="en-US" sz="1050" dirty="0"/>
              <a:t> </a:t>
            </a:r>
            <a:r>
              <a:rPr lang="ko-KR" altLang="en-US" sz="1050" b="1" dirty="0"/>
              <a:t>실시간으로 인증서의 상태</a:t>
            </a:r>
            <a:r>
              <a:rPr lang="ko-KR" altLang="en-US" sz="1050" dirty="0"/>
              <a:t>를 확인할 수 있도록 고안된 프로토콜</a:t>
            </a:r>
            <a:endParaRPr kumimoji="1" lang="en-US" altLang="ko-KR" sz="1050" dirty="0"/>
          </a:p>
          <a:p>
            <a:r>
              <a:rPr kumimoji="1" lang="en-US" altLang="ko-KR" sz="1050" dirty="0"/>
              <a:t>CRL (</a:t>
            </a:r>
            <a:r>
              <a:rPr lang="en" altLang="ko-KR" sz="1050" dirty="0"/>
              <a:t>Certificate Revocation List, </a:t>
            </a:r>
            <a:r>
              <a:rPr lang="ko-KR" altLang="en-US" sz="1050" dirty="0"/>
              <a:t>인증서 폐지 목록</a:t>
            </a:r>
            <a:r>
              <a:rPr lang="en-US" altLang="ko-KR" sz="1050" dirty="0"/>
              <a:t>)</a:t>
            </a:r>
            <a:r>
              <a:rPr lang="ko-KR" altLang="en-US" sz="1050" dirty="0"/>
              <a:t> </a:t>
            </a:r>
            <a:r>
              <a:rPr lang="en-US" altLang="ko-KR" sz="1050" dirty="0"/>
              <a:t>:</a:t>
            </a:r>
            <a:r>
              <a:rPr lang="ko-KR" altLang="en-US" sz="1050" dirty="0"/>
              <a:t> 인증 기관은 자신이 발급한 인증서 중 더 이상 신뢰할 수 없게 된 것들을 </a:t>
            </a:r>
            <a:r>
              <a:rPr lang="ko-KR" altLang="en-US" sz="1050" b="1" dirty="0"/>
              <a:t>목록으로 만들어 서명한 후 주기적으로 배포</a:t>
            </a:r>
            <a:endParaRPr kumimoji="1" lang="en-US" altLang="ko-KR" sz="10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7D1D2E-CD7C-422D-C212-BA852F709A5B}"/>
              </a:ext>
            </a:extLst>
          </p:cNvPr>
          <p:cNvSpPr txBox="1"/>
          <p:nvPr/>
        </p:nvSpPr>
        <p:spPr>
          <a:xfrm>
            <a:off x="8829892" y="6352418"/>
            <a:ext cx="336210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 err="1"/>
              <a:t>https</a:t>
            </a:r>
            <a:r>
              <a:rPr lang="ko-KR" altLang="en-US" sz="1000" dirty="0"/>
              <a:t>://</a:t>
            </a:r>
            <a:r>
              <a:rPr lang="ko-KR" altLang="en-US" sz="1000" dirty="0" err="1"/>
              <a:t>venafi.com</a:t>
            </a:r>
            <a:r>
              <a:rPr lang="ko-KR" altLang="en-US" sz="1000" dirty="0"/>
              <a:t>/</a:t>
            </a:r>
            <a:r>
              <a:rPr lang="ko-KR" altLang="en-US" sz="1000" dirty="0" err="1"/>
              <a:t>blog</a:t>
            </a:r>
            <a:r>
              <a:rPr lang="ko-KR" altLang="en-US" sz="1000" dirty="0"/>
              <a:t>/</a:t>
            </a:r>
            <a:r>
              <a:rPr lang="ko-KR" altLang="en-US" sz="1000" dirty="0" err="1"/>
              <a:t>how-do-certificate-chains-work</a:t>
            </a:r>
            <a:r>
              <a:rPr lang="ko-KR" altLang="en-US" sz="1000" dirty="0"/>
              <a:t>/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8668153-C86C-1B5F-9BBF-3405DBAC5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910" y="4964066"/>
            <a:ext cx="2680220" cy="117290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A4B060C-5B79-2DFC-1B6C-EC5F54932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0138" y="4471439"/>
            <a:ext cx="1863001" cy="176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197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398DC4-29B2-8EA8-CB60-20A8B1C3C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25817F-752C-5B95-27B7-EB5885AB4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X.509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59AA8A-DC63-4703-82F5-28ACC27D2E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568649"/>
          </a:xfrm>
        </p:spPr>
        <p:txBody>
          <a:bodyPr>
            <a:normAutofit/>
          </a:bodyPr>
          <a:lstStyle/>
          <a:p>
            <a:r>
              <a:rPr lang="en-US" altLang="ko-KR" sz="1600" b="1" dirty="0"/>
              <a:t>PKI</a:t>
            </a:r>
            <a:r>
              <a:rPr lang="ko-KR" altLang="en-US" sz="1600" b="1" dirty="0"/>
              <a:t>에서 사용되는 인증서 표준 규격으로  </a:t>
            </a:r>
            <a:r>
              <a:rPr lang="en-US" altLang="ko-KR" sz="1600" b="1" dirty="0"/>
              <a:t>SSL/TLS </a:t>
            </a:r>
            <a:r>
              <a:rPr lang="ko-KR" altLang="en-US" sz="1600" b="1" dirty="0"/>
              <a:t>인증서 등을 사용할 때 형식이나 구조를 정의해주는 대표적인 표준</a:t>
            </a:r>
            <a:endParaRPr lang="en-US" altLang="ko-KR" sz="1600" b="1" dirty="0"/>
          </a:p>
          <a:p>
            <a:r>
              <a:rPr lang="en-US" altLang="ko-KR" sz="1600" dirty="0"/>
              <a:t>X.509</a:t>
            </a:r>
            <a:r>
              <a:rPr lang="ko-KR" altLang="en-US" sz="1600" dirty="0"/>
              <a:t> 인증서의 주요 요소</a:t>
            </a:r>
            <a:endParaRPr lang="en-US" altLang="ko-KR" sz="1600" dirty="0"/>
          </a:p>
          <a:p>
            <a:pPr lvl="1"/>
            <a:r>
              <a:rPr lang="ko-KR" altLang="en-US" sz="1400" dirty="0"/>
              <a:t>버전</a:t>
            </a:r>
            <a:r>
              <a:rPr lang="en-US" altLang="ko-KR" sz="1400" dirty="0"/>
              <a:t>(Version) :</a:t>
            </a:r>
            <a:r>
              <a:rPr lang="ko-KR" altLang="en-US" sz="1400" dirty="0"/>
              <a:t> 현재 버전은 </a:t>
            </a:r>
            <a:r>
              <a:rPr lang="en-US" altLang="ko-KR" sz="1400" dirty="0"/>
              <a:t>V3</a:t>
            </a:r>
          </a:p>
          <a:p>
            <a:pPr lvl="1"/>
            <a:r>
              <a:rPr lang="ko-KR" altLang="en-US" sz="1400" dirty="0"/>
              <a:t>시리얼 번호</a:t>
            </a:r>
            <a:r>
              <a:rPr lang="en-US" altLang="ko-KR" sz="1400" dirty="0"/>
              <a:t>(Serial Number)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pPr lvl="2"/>
            <a:r>
              <a:rPr lang="ko-KR" altLang="en-US" sz="1100" u="sng" dirty="0"/>
              <a:t>각 인증서에 부여되는 고유 식별번호</a:t>
            </a:r>
            <a:endParaRPr lang="en-US" altLang="ko-KR" sz="1100" u="sng" dirty="0"/>
          </a:p>
          <a:p>
            <a:pPr lvl="2"/>
            <a:r>
              <a:rPr lang="en-US" altLang="ko-KR" sz="1100" dirty="0"/>
              <a:t>CA(</a:t>
            </a:r>
            <a:r>
              <a:rPr lang="ko-KR" altLang="en-US" sz="1100" dirty="0"/>
              <a:t>인증기관</a:t>
            </a:r>
            <a:r>
              <a:rPr lang="en-US" altLang="ko-KR" sz="1100" dirty="0"/>
              <a:t>)</a:t>
            </a:r>
            <a:r>
              <a:rPr lang="ko-KR" altLang="en-US" sz="1100" dirty="0"/>
              <a:t>가 발급하는 인증서를 식별하거나 인증서 폐지 등 참조할 때 사용됨</a:t>
            </a:r>
            <a:endParaRPr lang="en-US" altLang="ko-KR" sz="1100" dirty="0"/>
          </a:p>
          <a:p>
            <a:pPr lvl="1"/>
            <a:r>
              <a:rPr lang="ko-KR" altLang="en-US" sz="1400" dirty="0"/>
              <a:t>  서명 알고리즘 식별자</a:t>
            </a:r>
            <a:r>
              <a:rPr lang="en-US" altLang="ko-KR" sz="1400" dirty="0"/>
              <a:t>(Signature Algorithm Identifier)</a:t>
            </a:r>
          </a:p>
          <a:p>
            <a:pPr lvl="2"/>
            <a:r>
              <a:rPr lang="ko-KR" altLang="en-US" sz="1100" u="sng" dirty="0"/>
              <a:t>인증서에 서명할 때 사용된 알고리즘</a:t>
            </a:r>
            <a:r>
              <a:rPr lang="en-US" altLang="ko-KR" sz="1100" dirty="0"/>
              <a:t>(</a:t>
            </a:r>
            <a:r>
              <a:rPr lang="en-US" altLang="ko-KR" sz="1100" b="1" dirty="0">
                <a:solidFill>
                  <a:schemeClr val="accent6"/>
                </a:solidFill>
              </a:rPr>
              <a:t>RSA with SHA-256, ECDSA with SHA-384</a:t>
            </a:r>
            <a:r>
              <a:rPr lang="ko-KR" altLang="en-US" sz="1100" b="1" dirty="0">
                <a:solidFill>
                  <a:schemeClr val="accent6"/>
                </a:solidFill>
              </a:rPr>
              <a:t> 등</a:t>
            </a:r>
            <a:r>
              <a:rPr lang="en-US" altLang="ko-KR" sz="1100" b="1" dirty="0">
                <a:solidFill>
                  <a:schemeClr val="accent6"/>
                </a:solidFill>
              </a:rPr>
              <a:t>)</a:t>
            </a:r>
            <a:r>
              <a:rPr lang="ko-KR" altLang="en-US" sz="1100" dirty="0"/>
              <a:t>을 표시</a:t>
            </a:r>
            <a:endParaRPr lang="en-US" altLang="ko-KR" sz="1100" dirty="0"/>
          </a:p>
          <a:p>
            <a:pPr lvl="2"/>
            <a:r>
              <a:rPr lang="ko-KR" altLang="en-US" sz="1100" dirty="0"/>
              <a:t>브라우저나 </a:t>
            </a:r>
            <a:r>
              <a:rPr lang="en-US" altLang="ko-KR" sz="1100" dirty="0"/>
              <a:t>OS</a:t>
            </a:r>
            <a:r>
              <a:rPr lang="ko-KR" altLang="en-US" sz="1100" dirty="0"/>
              <a:t>는 식별자를 보고 적절한 방식으로 인증서 서명을 검증</a:t>
            </a:r>
            <a:endParaRPr lang="en-US" altLang="ko-KR" sz="1100" dirty="0"/>
          </a:p>
          <a:p>
            <a:pPr lvl="1"/>
            <a:r>
              <a:rPr lang="ko-KR" altLang="en-US" sz="1400" dirty="0"/>
              <a:t>발행인</a:t>
            </a:r>
            <a:r>
              <a:rPr lang="en-US" altLang="ko-KR" sz="1400" dirty="0"/>
              <a:t>(Issuer)</a:t>
            </a:r>
          </a:p>
          <a:p>
            <a:pPr lvl="2"/>
            <a:r>
              <a:rPr lang="ko-KR" altLang="en-US" sz="1100" dirty="0"/>
              <a:t>인증서를 발급한 </a:t>
            </a:r>
            <a:r>
              <a:rPr lang="en-US" altLang="ko-KR" sz="1100" u="sng" dirty="0"/>
              <a:t>CA</a:t>
            </a:r>
            <a:r>
              <a:rPr lang="ko-KR" altLang="en-US" sz="1100" u="sng" dirty="0"/>
              <a:t>의 이름과 식별 정보가 담겨</a:t>
            </a:r>
            <a:r>
              <a:rPr lang="ko-KR" altLang="en-US" sz="1100" dirty="0"/>
              <a:t>있음</a:t>
            </a:r>
            <a:endParaRPr lang="en-US" altLang="ko-KR" sz="1100" dirty="0"/>
          </a:p>
          <a:p>
            <a:pPr lvl="1"/>
            <a:r>
              <a:rPr lang="ko-KR" altLang="en-US" sz="1400" dirty="0"/>
              <a:t>유효기간</a:t>
            </a:r>
            <a:r>
              <a:rPr lang="en-US" altLang="ko-KR" sz="1400" dirty="0"/>
              <a:t>(Validity)</a:t>
            </a:r>
          </a:p>
          <a:p>
            <a:pPr lvl="2"/>
            <a:r>
              <a:rPr lang="ko-KR" altLang="en-US" sz="1100" dirty="0"/>
              <a:t>인증서의 시작 시점과 만료 시점 정보를 담고 있으며</a:t>
            </a:r>
            <a:r>
              <a:rPr lang="en-US" altLang="ko-KR" sz="1100" dirty="0"/>
              <a:t>,</a:t>
            </a:r>
            <a:r>
              <a:rPr lang="ko-KR" altLang="en-US" sz="1100" dirty="0"/>
              <a:t> </a:t>
            </a:r>
            <a:r>
              <a:rPr lang="ko-KR" altLang="en-US" sz="1100" u="sng" dirty="0"/>
              <a:t>유효기간은 보통 </a:t>
            </a:r>
            <a:r>
              <a:rPr lang="en-US" altLang="ko-KR" sz="1100" u="sng" dirty="0"/>
              <a:t>1</a:t>
            </a:r>
            <a:r>
              <a:rPr lang="ko-KR" altLang="en-US" sz="1100" u="sng" dirty="0"/>
              <a:t>년에서 최대 </a:t>
            </a:r>
            <a:r>
              <a:rPr lang="en-US" altLang="ko-KR" sz="1100" u="sng" dirty="0"/>
              <a:t>2</a:t>
            </a:r>
            <a:r>
              <a:rPr lang="ko-KR" altLang="en-US" sz="1100" u="sng" dirty="0"/>
              <a:t>년</a:t>
            </a:r>
            <a:endParaRPr lang="en-US" altLang="ko-KR" sz="1100" u="sng" dirty="0"/>
          </a:p>
          <a:p>
            <a:pPr lvl="1"/>
            <a:r>
              <a:rPr lang="ko-KR" altLang="en-US" sz="1400" dirty="0"/>
              <a:t>주체</a:t>
            </a:r>
            <a:r>
              <a:rPr lang="en-US" altLang="ko-KR" sz="1400" dirty="0"/>
              <a:t>(Subject)</a:t>
            </a:r>
          </a:p>
          <a:p>
            <a:pPr lvl="2"/>
            <a:r>
              <a:rPr lang="ko-KR" altLang="en-US" sz="1100" u="sng" dirty="0"/>
              <a:t>인증서가 식별 및 보증하는 대상의 정보</a:t>
            </a:r>
            <a:r>
              <a:rPr lang="en-US" altLang="ko-KR" sz="1100" dirty="0"/>
              <a:t>(</a:t>
            </a:r>
            <a:r>
              <a:rPr lang="ko-KR" altLang="en-US" sz="1100" b="1" dirty="0">
                <a:solidFill>
                  <a:schemeClr val="accent2"/>
                </a:solidFill>
              </a:rPr>
              <a:t>도메인 이름</a:t>
            </a:r>
            <a:r>
              <a:rPr lang="en-US" altLang="ko-KR" sz="1100" b="1" dirty="0">
                <a:solidFill>
                  <a:schemeClr val="accent2"/>
                </a:solidFill>
              </a:rPr>
              <a:t>(CN, Common Name),</a:t>
            </a:r>
            <a:r>
              <a:rPr lang="ko-KR" altLang="en-US" sz="1100" b="1" dirty="0">
                <a:solidFill>
                  <a:schemeClr val="accent2"/>
                </a:solidFill>
              </a:rPr>
              <a:t> </a:t>
            </a:r>
            <a:r>
              <a:rPr lang="ko-KR" altLang="en-US" sz="1100" b="1" dirty="0" err="1">
                <a:solidFill>
                  <a:schemeClr val="accent2"/>
                </a:solidFill>
              </a:rPr>
              <a:t>조직명</a:t>
            </a:r>
            <a:r>
              <a:rPr lang="en-US" altLang="ko-KR" sz="1100" b="1" dirty="0">
                <a:solidFill>
                  <a:schemeClr val="accent2"/>
                </a:solidFill>
              </a:rPr>
              <a:t>(O, Organization),</a:t>
            </a:r>
            <a:r>
              <a:rPr lang="ko-KR" altLang="en-US" sz="1100" b="1" dirty="0">
                <a:solidFill>
                  <a:schemeClr val="accent2"/>
                </a:solidFill>
              </a:rPr>
              <a:t> 개인이나 조직이 속한 국가</a:t>
            </a:r>
            <a:r>
              <a:rPr lang="en-US" altLang="ko-KR" sz="1100" b="1" dirty="0">
                <a:solidFill>
                  <a:schemeClr val="accent2"/>
                </a:solidFill>
              </a:rPr>
              <a:t>(C, Country)</a:t>
            </a:r>
            <a:r>
              <a:rPr lang="ko-KR" altLang="en-US" sz="1100" b="1" dirty="0">
                <a:solidFill>
                  <a:schemeClr val="accent2"/>
                </a:solidFill>
              </a:rPr>
              <a:t> 등</a:t>
            </a:r>
            <a:r>
              <a:rPr lang="en-US" altLang="ko-KR" sz="1100" dirty="0"/>
              <a:t>)</a:t>
            </a:r>
            <a:r>
              <a:rPr lang="ko-KR" altLang="en-US" sz="1100" dirty="0"/>
              <a:t>가 포함</a:t>
            </a:r>
            <a:endParaRPr lang="en-US" altLang="ko-KR" sz="1500" dirty="0"/>
          </a:p>
          <a:p>
            <a:pPr lvl="1"/>
            <a:r>
              <a:rPr lang="ko-KR" altLang="en-US" sz="1400" dirty="0"/>
              <a:t>주체의 공개키 정보</a:t>
            </a:r>
            <a:r>
              <a:rPr lang="en-US" altLang="ko-KR" sz="1400" dirty="0"/>
              <a:t>(Subject Publick key Info)</a:t>
            </a:r>
          </a:p>
          <a:p>
            <a:pPr lvl="2"/>
            <a:r>
              <a:rPr lang="ko-KR" altLang="en-US" sz="1100" b="1" dirty="0">
                <a:solidFill>
                  <a:srgbClr val="2E75B6"/>
                </a:solidFill>
              </a:rPr>
              <a:t>주체의 공개키와 </a:t>
            </a:r>
            <a:r>
              <a:rPr lang="ko-KR" altLang="en-US" sz="1100" dirty="0"/>
              <a:t>해당 </a:t>
            </a:r>
            <a:r>
              <a:rPr lang="ko-KR" altLang="en-US" sz="1100" b="1" dirty="0">
                <a:solidFill>
                  <a:srgbClr val="2E75B6"/>
                </a:solidFill>
              </a:rPr>
              <a:t>공개키가 사용된 알고리즘 </a:t>
            </a:r>
            <a:r>
              <a:rPr lang="ko-KR" altLang="en-US" sz="1100" dirty="0"/>
              <a:t>정보가 담겨있음</a:t>
            </a:r>
            <a:endParaRPr lang="en-US" altLang="ko-KR" sz="1100" dirty="0"/>
          </a:p>
          <a:p>
            <a:pPr lvl="1"/>
            <a:r>
              <a:rPr lang="ko-KR" altLang="en-US" sz="1500" dirty="0"/>
              <a:t>확장</a:t>
            </a:r>
            <a:r>
              <a:rPr lang="en-US" altLang="ko-KR" sz="1500" dirty="0"/>
              <a:t>(Extension)</a:t>
            </a:r>
          </a:p>
          <a:p>
            <a:pPr lvl="2"/>
            <a:r>
              <a:rPr lang="en-US" altLang="ko-KR" sz="1100" dirty="0"/>
              <a:t>V3 </a:t>
            </a:r>
            <a:r>
              <a:rPr lang="ko-KR" altLang="en-US" sz="1100" dirty="0"/>
              <a:t>버전에서 처음 도입되었으며</a:t>
            </a:r>
            <a:r>
              <a:rPr lang="en-US" altLang="ko-KR" sz="1100" dirty="0"/>
              <a:t>,</a:t>
            </a:r>
            <a:r>
              <a:rPr lang="ko-KR" altLang="en-US" sz="1100" dirty="0"/>
              <a:t> </a:t>
            </a:r>
            <a:r>
              <a:rPr lang="en-US" altLang="ko-KR" sz="1100" dirty="0"/>
              <a:t>Key Usage, Extended Key Usage </a:t>
            </a:r>
            <a:r>
              <a:rPr lang="ko-KR" altLang="en-US" sz="1100" dirty="0"/>
              <a:t>등이 포함</a:t>
            </a:r>
            <a:endParaRPr lang="en-US" altLang="ko-KR" sz="1100" dirty="0"/>
          </a:p>
          <a:p>
            <a:pPr lvl="1"/>
            <a:r>
              <a:rPr lang="ko-KR" altLang="en-US" sz="1500" dirty="0" err="1"/>
              <a:t>서명값</a:t>
            </a:r>
            <a:r>
              <a:rPr lang="en-US" altLang="ko-KR" sz="1500" dirty="0"/>
              <a:t>(Signature Value)</a:t>
            </a:r>
          </a:p>
          <a:p>
            <a:pPr lvl="2"/>
            <a:r>
              <a:rPr lang="en-US" altLang="ko-KR" sz="1100" b="1" dirty="0">
                <a:solidFill>
                  <a:srgbClr val="FF0000"/>
                </a:solidFill>
              </a:rPr>
              <a:t>CA</a:t>
            </a:r>
            <a:r>
              <a:rPr lang="ko-KR" altLang="en-US" sz="1100" b="1" dirty="0">
                <a:solidFill>
                  <a:srgbClr val="FF0000"/>
                </a:solidFill>
              </a:rPr>
              <a:t>가 인증서의 주요 데이터</a:t>
            </a:r>
            <a:r>
              <a:rPr lang="en-US" altLang="ko-KR" sz="1100" b="1" dirty="0">
                <a:solidFill>
                  <a:srgbClr val="FF0000"/>
                </a:solidFill>
              </a:rPr>
              <a:t>(</a:t>
            </a:r>
            <a:r>
              <a:rPr lang="ko-KR" altLang="en-US" sz="1100" b="1" dirty="0">
                <a:solidFill>
                  <a:srgbClr val="FF0000"/>
                </a:solidFill>
              </a:rPr>
              <a:t>해시</a:t>
            </a:r>
            <a:r>
              <a:rPr lang="en-US" altLang="ko-KR" sz="1100" b="1" dirty="0">
                <a:solidFill>
                  <a:srgbClr val="FF0000"/>
                </a:solidFill>
              </a:rPr>
              <a:t>)</a:t>
            </a:r>
            <a:r>
              <a:rPr lang="ko-KR" altLang="en-US" sz="1100" b="1" dirty="0" err="1">
                <a:solidFill>
                  <a:srgbClr val="FF0000"/>
                </a:solidFill>
              </a:rPr>
              <a:t>에</a:t>
            </a:r>
            <a:r>
              <a:rPr lang="ko-KR" altLang="en-US" sz="1100" b="1" dirty="0">
                <a:solidFill>
                  <a:srgbClr val="FF0000"/>
                </a:solidFill>
              </a:rPr>
              <a:t> 대해 개인키로 서명한 결과</a:t>
            </a:r>
            <a:endParaRPr lang="en-US" altLang="ko-KR" sz="1100" b="1" dirty="0">
              <a:solidFill>
                <a:srgbClr val="FF0000"/>
              </a:solidFill>
            </a:endParaRPr>
          </a:p>
          <a:p>
            <a:pPr lvl="2"/>
            <a:r>
              <a:rPr lang="ko-KR" altLang="en-US" sz="1100" b="1" dirty="0">
                <a:solidFill>
                  <a:srgbClr val="FF0000"/>
                </a:solidFill>
              </a:rPr>
              <a:t>실제 이 </a:t>
            </a:r>
            <a:r>
              <a:rPr lang="ko-KR" altLang="en-US" sz="1100" b="1" dirty="0" err="1">
                <a:solidFill>
                  <a:srgbClr val="FF0000"/>
                </a:solidFill>
              </a:rPr>
              <a:t>서명값이</a:t>
            </a:r>
            <a:r>
              <a:rPr lang="ko-KR" altLang="en-US" sz="1100" b="1" dirty="0">
                <a:solidFill>
                  <a:srgbClr val="FF0000"/>
                </a:solidFill>
              </a:rPr>
              <a:t> 유효해야 해당 인증서 신뢰할 수 있음</a:t>
            </a:r>
            <a:endParaRPr lang="en-US" altLang="ko-KR" sz="1100" b="1" dirty="0">
              <a:solidFill>
                <a:srgbClr val="FF0000"/>
              </a:solidFill>
            </a:endParaRPr>
          </a:p>
          <a:p>
            <a:pPr lvl="2"/>
            <a:endParaRPr lang="en-US" altLang="ko-KR" sz="11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C5215B6-B3B5-D0A4-3516-60E2F932C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6356" y="2045508"/>
            <a:ext cx="2301991" cy="2495165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0E9E4161-5D5D-BEC5-8423-5AF764C23D13}"/>
              </a:ext>
            </a:extLst>
          </p:cNvPr>
          <p:cNvGrpSpPr/>
          <p:nvPr/>
        </p:nvGrpSpPr>
        <p:grpSpPr>
          <a:xfrm>
            <a:off x="7683961" y="1543297"/>
            <a:ext cx="1873855" cy="1673790"/>
            <a:chOff x="9933602" y="4093651"/>
            <a:chExt cx="2095236" cy="1991163"/>
          </a:xfrm>
        </p:grpSpPr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2A6E1A73-62DF-13FD-0B61-802B06B96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39013" y="4093651"/>
              <a:ext cx="2089825" cy="1862497"/>
            </a:xfrm>
            <a:prstGeom prst="rect">
              <a:avLst/>
            </a:prstGeom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52984657-761B-4977-B304-19428FDCC661}"/>
                </a:ext>
              </a:extLst>
            </p:cNvPr>
            <p:cNvSpPr/>
            <p:nvPr/>
          </p:nvSpPr>
          <p:spPr>
            <a:xfrm>
              <a:off x="9933602" y="5705475"/>
              <a:ext cx="2089824" cy="379339"/>
            </a:xfrm>
            <a:prstGeom prst="rect">
              <a:avLst/>
            </a:pr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52FB718-BFBB-4E87-F6AC-96A5CFB9B590}"/>
              </a:ext>
            </a:extLst>
          </p:cNvPr>
          <p:cNvGrpSpPr/>
          <p:nvPr/>
        </p:nvGrpSpPr>
        <p:grpSpPr>
          <a:xfrm>
            <a:off x="8985750" y="5433656"/>
            <a:ext cx="2450173" cy="1038809"/>
            <a:chOff x="6974154" y="4380846"/>
            <a:chExt cx="2450173" cy="1038809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854E08C4-56AB-18A7-23E3-EF2576166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74154" y="4380846"/>
              <a:ext cx="2450173" cy="964232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558CAAAB-272F-B3E4-16DA-4F062BBA8406}"/>
                </a:ext>
              </a:extLst>
            </p:cNvPr>
            <p:cNvSpPr/>
            <p:nvPr/>
          </p:nvSpPr>
          <p:spPr>
            <a:xfrm>
              <a:off x="6974154" y="4862962"/>
              <a:ext cx="2450172" cy="55669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47874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BEEB0-A782-2D7F-E9D7-169801BAB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5DB954-C368-A04C-D33D-4CE72C71C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X.509</a:t>
            </a:r>
            <a:r>
              <a:rPr lang="ko-KR" altLang="en-US" dirty="0"/>
              <a:t> 동작 방식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3F7021-3BCC-738F-DC76-ECCAC069D3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/>
              <a:t>인증서 발급</a:t>
            </a:r>
            <a:r>
              <a:rPr lang="en-US" altLang="ko-KR" sz="2000" b="1" dirty="0"/>
              <a:t>(Enrollment)</a:t>
            </a:r>
          </a:p>
          <a:p>
            <a:pPr lvl="1"/>
            <a:r>
              <a:rPr lang="ko-KR" altLang="en-US" sz="1800" dirty="0"/>
              <a:t>인증 대상</a:t>
            </a:r>
            <a:r>
              <a:rPr lang="en-US" altLang="ko-KR" sz="1800" dirty="0"/>
              <a:t>(</a:t>
            </a:r>
            <a:r>
              <a:rPr lang="ko-KR" altLang="en-US" sz="1800" dirty="0"/>
              <a:t>서버나 사용자</a:t>
            </a:r>
            <a:r>
              <a:rPr lang="en-US" altLang="ko-KR" sz="1800" dirty="0"/>
              <a:t>)</a:t>
            </a:r>
            <a:r>
              <a:rPr lang="ko-KR" altLang="en-US" sz="1800" dirty="0"/>
              <a:t>는 </a:t>
            </a:r>
            <a:r>
              <a:rPr lang="en-US" altLang="ko-KR" sz="1800" dirty="0"/>
              <a:t>CSR(</a:t>
            </a:r>
            <a:r>
              <a:rPr lang="en" altLang="ko-KR" sz="1800" dirty="0"/>
              <a:t>Certificate Signing Request )</a:t>
            </a:r>
            <a:r>
              <a:rPr lang="ko-KR" altLang="en-US" sz="1800" dirty="0"/>
              <a:t>을 만들어 </a:t>
            </a:r>
            <a:r>
              <a:rPr lang="en-US" altLang="ko-KR" sz="1800" dirty="0"/>
              <a:t>CA</a:t>
            </a:r>
            <a:r>
              <a:rPr lang="ko-KR" altLang="en-US" sz="1800" dirty="0" err="1"/>
              <a:t>에</a:t>
            </a:r>
            <a:r>
              <a:rPr lang="ko-KR" altLang="en-US" sz="1800" dirty="0"/>
              <a:t> 제출</a:t>
            </a:r>
            <a:endParaRPr lang="en-US" altLang="ko-KR" sz="1800" dirty="0"/>
          </a:p>
          <a:p>
            <a:pPr lvl="2"/>
            <a:r>
              <a:rPr lang="en-US" altLang="ko-KR" sz="1400" dirty="0"/>
              <a:t>CSR</a:t>
            </a:r>
            <a:r>
              <a:rPr lang="ko-KR" altLang="en-US" sz="1400" dirty="0"/>
              <a:t>에는 </a:t>
            </a:r>
            <a:r>
              <a:rPr lang="ko-KR" altLang="en-US" sz="1400" b="1" dirty="0">
                <a:solidFill>
                  <a:srgbClr val="2E75B6"/>
                </a:solidFill>
              </a:rPr>
              <a:t>주체</a:t>
            </a:r>
            <a:r>
              <a:rPr lang="en-US" altLang="ko-KR" sz="1400" b="1" dirty="0">
                <a:solidFill>
                  <a:srgbClr val="2E75B6"/>
                </a:solidFill>
              </a:rPr>
              <a:t>(Subject)</a:t>
            </a:r>
            <a:r>
              <a:rPr lang="ko-KR" altLang="en-US" sz="1400" b="1" dirty="0">
                <a:solidFill>
                  <a:srgbClr val="2E75B6"/>
                </a:solidFill>
              </a:rPr>
              <a:t> 정보와 공개키 정보가 포함</a:t>
            </a:r>
            <a:r>
              <a:rPr lang="ko-KR" altLang="en-US" sz="1400" dirty="0"/>
              <a:t>되며</a:t>
            </a:r>
            <a:r>
              <a:rPr lang="en-US" altLang="ko-KR" sz="1400" dirty="0"/>
              <a:t>,</a:t>
            </a:r>
            <a:r>
              <a:rPr lang="ko-KR" altLang="en-US" sz="1400" dirty="0"/>
              <a:t> 인증 대상의 개인키로 서명되어 증명</a:t>
            </a:r>
            <a:endParaRPr lang="en-US" altLang="ko-KR" sz="1400" dirty="0"/>
          </a:p>
          <a:p>
            <a:pPr lvl="1"/>
            <a:r>
              <a:rPr lang="en-US" altLang="ko-KR" sz="1800" dirty="0"/>
              <a:t>CA</a:t>
            </a:r>
            <a:r>
              <a:rPr lang="ko-KR" altLang="en-US" sz="1800" dirty="0"/>
              <a:t>는 </a:t>
            </a:r>
            <a:r>
              <a:rPr lang="ko-KR" altLang="en-US" sz="1800" dirty="0" err="1"/>
              <a:t>제출받은</a:t>
            </a:r>
            <a:r>
              <a:rPr lang="ko-KR" altLang="en-US" sz="1800" dirty="0"/>
              <a:t> 정보를 검증</a:t>
            </a:r>
            <a:r>
              <a:rPr lang="en-US" altLang="ko-KR" sz="1800" dirty="0"/>
              <a:t>(</a:t>
            </a:r>
            <a:r>
              <a:rPr lang="ko-KR" altLang="en-US" sz="1800" dirty="0"/>
              <a:t>도메인 소유 확인</a:t>
            </a:r>
            <a:r>
              <a:rPr lang="en-US" altLang="ko-KR" sz="1800" dirty="0"/>
              <a:t>,</a:t>
            </a:r>
            <a:r>
              <a:rPr lang="ko-KR" altLang="en-US" sz="1800" dirty="0"/>
              <a:t> 조직 검증 등</a:t>
            </a:r>
            <a:r>
              <a:rPr lang="en-US" altLang="ko-KR" sz="1800" dirty="0"/>
              <a:t>)</a:t>
            </a:r>
            <a:r>
              <a:rPr lang="ko-KR" altLang="en-US" sz="1800" dirty="0"/>
              <a:t>한 뒤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en-US" altLang="ko-KR" sz="1800" b="1" dirty="0">
                <a:solidFill>
                  <a:srgbClr val="2E75B6"/>
                </a:solidFill>
              </a:rPr>
              <a:t>X.509 </a:t>
            </a:r>
            <a:r>
              <a:rPr lang="ko-KR" altLang="en-US" sz="1800" b="1" dirty="0">
                <a:solidFill>
                  <a:srgbClr val="2E75B6"/>
                </a:solidFill>
              </a:rPr>
              <a:t>형식에 맞춰 인증서 발급</a:t>
            </a:r>
            <a:endParaRPr lang="en-US" altLang="ko-KR" sz="1800" b="1" dirty="0">
              <a:solidFill>
                <a:srgbClr val="2E75B6"/>
              </a:solidFill>
            </a:endParaRPr>
          </a:p>
          <a:p>
            <a:pPr lvl="1"/>
            <a:r>
              <a:rPr lang="en-US" altLang="ko-KR" sz="1800" dirty="0"/>
              <a:t>CA</a:t>
            </a:r>
            <a:r>
              <a:rPr lang="ko-KR" altLang="en-US" sz="1800" dirty="0"/>
              <a:t>는 최종적으로 </a:t>
            </a:r>
            <a:r>
              <a:rPr lang="en-US" altLang="ko-KR" sz="1800" b="1" dirty="0">
                <a:solidFill>
                  <a:srgbClr val="2E75B6"/>
                </a:solidFill>
              </a:rPr>
              <a:t>CA</a:t>
            </a:r>
            <a:r>
              <a:rPr lang="ko-KR" altLang="en-US" sz="1800" b="1" dirty="0">
                <a:solidFill>
                  <a:srgbClr val="2E75B6"/>
                </a:solidFill>
              </a:rPr>
              <a:t>의 개인키를 사용해 인증서</a:t>
            </a:r>
            <a:r>
              <a:rPr lang="en-US" altLang="ko-KR" sz="1800" b="1" dirty="0">
                <a:solidFill>
                  <a:srgbClr val="2E75B6"/>
                </a:solidFill>
              </a:rPr>
              <a:t>(</a:t>
            </a:r>
            <a:r>
              <a:rPr lang="ko-KR" altLang="en-US" sz="1800" b="1" dirty="0">
                <a:solidFill>
                  <a:srgbClr val="2E75B6"/>
                </a:solidFill>
              </a:rPr>
              <a:t>또는 인증서 해시</a:t>
            </a:r>
            <a:r>
              <a:rPr lang="en-US" altLang="ko-KR" sz="1800" b="1" dirty="0">
                <a:solidFill>
                  <a:srgbClr val="2E75B6"/>
                </a:solidFill>
              </a:rPr>
              <a:t>)</a:t>
            </a:r>
            <a:r>
              <a:rPr lang="ko-KR" altLang="en-US" sz="1800" b="1" dirty="0" err="1">
                <a:solidFill>
                  <a:srgbClr val="2E75B6"/>
                </a:solidFill>
              </a:rPr>
              <a:t>에</a:t>
            </a:r>
            <a:r>
              <a:rPr lang="ko-KR" altLang="en-US" sz="1800" b="1" dirty="0">
                <a:solidFill>
                  <a:srgbClr val="2E75B6"/>
                </a:solidFill>
              </a:rPr>
              <a:t> 디지털 서명을 추가</a:t>
            </a:r>
            <a:endParaRPr lang="en-US" altLang="ko-KR" sz="1800" b="1" dirty="0">
              <a:solidFill>
                <a:srgbClr val="2E75B6"/>
              </a:solidFill>
            </a:endParaRPr>
          </a:p>
          <a:p>
            <a:r>
              <a:rPr lang="ko-KR" altLang="en-US" sz="2000" b="1" dirty="0"/>
              <a:t>배포</a:t>
            </a:r>
            <a:r>
              <a:rPr lang="en-US" altLang="ko-KR" sz="2000" b="1" dirty="0"/>
              <a:t>(Distribution)</a:t>
            </a:r>
          </a:p>
          <a:p>
            <a:pPr lvl="1"/>
            <a:r>
              <a:rPr lang="ko-KR" altLang="en-US" sz="1800" dirty="0"/>
              <a:t>발급받은 </a:t>
            </a:r>
            <a:r>
              <a:rPr lang="en-US" altLang="ko-KR" sz="1800" dirty="0"/>
              <a:t>X.509</a:t>
            </a:r>
            <a:r>
              <a:rPr lang="ko-KR" altLang="en-US" sz="1800" dirty="0"/>
              <a:t> 인증서는 서버나 사용자의 환경에 배포되어 </a:t>
            </a:r>
            <a:r>
              <a:rPr lang="en-US" altLang="ko-KR" sz="1800" dirty="0"/>
              <a:t>HTTPS </a:t>
            </a:r>
            <a:r>
              <a:rPr lang="ko-KR" altLang="en-US" sz="1800" dirty="0"/>
              <a:t>설정 등에 사용됨</a:t>
            </a:r>
            <a:endParaRPr lang="en-US" altLang="ko-KR" sz="1800" dirty="0"/>
          </a:p>
          <a:p>
            <a:pPr lvl="1"/>
            <a:r>
              <a:rPr lang="ko-KR" altLang="en-US" sz="1800" dirty="0"/>
              <a:t>클라이언트</a:t>
            </a:r>
            <a:r>
              <a:rPr lang="en-US" altLang="ko-KR" sz="1800" dirty="0"/>
              <a:t>(</a:t>
            </a:r>
            <a:r>
              <a:rPr lang="ko-KR" altLang="en-US" sz="1800" dirty="0"/>
              <a:t>브라우저</a:t>
            </a:r>
            <a:r>
              <a:rPr lang="en-US" altLang="ko-KR" sz="1800" dirty="0"/>
              <a:t>)</a:t>
            </a:r>
            <a:r>
              <a:rPr lang="ko-KR" altLang="en-US" sz="1800" dirty="0"/>
              <a:t>는 이 인증서를 다운받아</a:t>
            </a:r>
            <a:r>
              <a:rPr lang="en-US" altLang="ko-KR" sz="1800" dirty="0"/>
              <a:t>,</a:t>
            </a:r>
            <a:r>
              <a:rPr lang="ko-KR" altLang="en-US" sz="1800" dirty="0"/>
              <a:t> </a:t>
            </a:r>
            <a:r>
              <a:rPr lang="en-US" altLang="ko-KR" sz="1800" dirty="0"/>
              <a:t>Chain of Trust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통해 검증</a:t>
            </a:r>
            <a:endParaRPr lang="en-US" altLang="ko-KR" sz="1800" dirty="0"/>
          </a:p>
          <a:p>
            <a:r>
              <a:rPr lang="ko-KR" altLang="en-US" sz="2000" b="1" dirty="0"/>
              <a:t>검증</a:t>
            </a:r>
            <a:r>
              <a:rPr lang="en-US" altLang="ko-KR" sz="2000" b="1" dirty="0"/>
              <a:t>(Validation)</a:t>
            </a:r>
          </a:p>
          <a:p>
            <a:pPr lvl="1"/>
            <a:r>
              <a:rPr lang="ko-KR" altLang="en-US" sz="1600" dirty="0"/>
              <a:t>클라이언트가 서버의 인증서를 받으면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ko-KR" altLang="en-US" sz="1600" b="1" dirty="0" err="1">
                <a:solidFill>
                  <a:srgbClr val="2E75B6"/>
                </a:solidFill>
              </a:rPr>
              <a:t>서명값을</a:t>
            </a:r>
            <a:r>
              <a:rPr lang="ko-KR" altLang="en-US" sz="1600" b="1" dirty="0">
                <a:solidFill>
                  <a:srgbClr val="2E75B6"/>
                </a:solidFill>
              </a:rPr>
              <a:t> </a:t>
            </a:r>
            <a:r>
              <a:rPr lang="en-US" altLang="ko-KR" sz="1600" b="1" dirty="0">
                <a:solidFill>
                  <a:srgbClr val="2E75B6"/>
                </a:solidFill>
              </a:rPr>
              <a:t>CA</a:t>
            </a:r>
            <a:r>
              <a:rPr lang="ko-KR" altLang="en-US" sz="1600" b="1" dirty="0">
                <a:solidFill>
                  <a:srgbClr val="2E75B6"/>
                </a:solidFill>
              </a:rPr>
              <a:t>의 공개키를 사용</a:t>
            </a:r>
            <a:r>
              <a:rPr lang="ko-KR" altLang="en-US" sz="1600" dirty="0"/>
              <a:t>해서 인증서가 위조되지 않았는지 확인</a:t>
            </a:r>
            <a:endParaRPr lang="en-US" altLang="ko-KR" sz="1600" dirty="0"/>
          </a:p>
          <a:p>
            <a:pPr lvl="1"/>
            <a:r>
              <a:rPr lang="ko-KR" altLang="en-US" sz="1600" b="1" dirty="0">
                <a:solidFill>
                  <a:srgbClr val="FF0000"/>
                </a:solidFill>
              </a:rPr>
              <a:t>발급한 </a:t>
            </a:r>
            <a:r>
              <a:rPr lang="en-US" altLang="ko-KR" sz="1600" b="1" dirty="0">
                <a:solidFill>
                  <a:srgbClr val="FF0000"/>
                </a:solidFill>
              </a:rPr>
              <a:t>CA</a:t>
            </a:r>
            <a:r>
              <a:rPr lang="ko-KR" altLang="en-US" sz="1600" b="1" dirty="0">
                <a:solidFill>
                  <a:srgbClr val="FF0000"/>
                </a:solidFill>
              </a:rPr>
              <a:t>인 중간 인증 기관</a:t>
            </a:r>
            <a:r>
              <a:rPr lang="en-US" altLang="ko-KR" sz="1600" b="1" dirty="0">
                <a:solidFill>
                  <a:srgbClr val="FF0000"/>
                </a:solidFill>
              </a:rPr>
              <a:t>(Intermediate CA)</a:t>
            </a:r>
            <a:r>
              <a:rPr lang="ko-KR" altLang="en-US" sz="1600" b="1" dirty="0">
                <a:solidFill>
                  <a:srgbClr val="FF0000"/>
                </a:solidFill>
              </a:rPr>
              <a:t>가 더 상위 </a:t>
            </a:r>
            <a:r>
              <a:rPr lang="en-US" altLang="ko-KR" sz="1600" b="1" dirty="0">
                <a:solidFill>
                  <a:srgbClr val="FF0000"/>
                </a:solidFill>
              </a:rPr>
              <a:t>CA(Root CA)</a:t>
            </a:r>
            <a:r>
              <a:rPr lang="ko-KR" altLang="en-US" sz="1600" b="1" dirty="0" err="1">
                <a:solidFill>
                  <a:srgbClr val="FF0000"/>
                </a:solidFill>
              </a:rPr>
              <a:t>에</a:t>
            </a:r>
            <a:r>
              <a:rPr lang="ko-KR" altLang="en-US" sz="1600" b="1" dirty="0">
                <a:solidFill>
                  <a:srgbClr val="FF0000"/>
                </a:solidFill>
              </a:rPr>
              <a:t> 의해 서명되었는지 확인 후</a:t>
            </a:r>
            <a:r>
              <a:rPr lang="en-US" altLang="ko-KR" sz="1600" b="1" dirty="0">
                <a:solidFill>
                  <a:srgbClr val="FF0000"/>
                </a:solidFill>
              </a:rPr>
              <a:t>,</a:t>
            </a:r>
            <a:r>
              <a:rPr lang="ko-KR" altLang="en-US" sz="1600" b="1" dirty="0">
                <a:solidFill>
                  <a:srgbClr val="FF0000"/>
                </a:solidFill>
              </a:rPr>
              <a:t> </a:t>
            </a:r>
            <a:br>
              <a:rPr lang="en-US" altLang="ko-KR" sz="1600" b="1" dirty="0">
                <a:solidFill>
                  <a:srgbClr val="FF0000"/>
                </a:solidFill>
              </a:rPr>
            </a:br>
            <a:r>
              <a:rPr lang="ko-KR" altLang="en-US" sz="1600" b="1" dirty="0">
                <a:solidFill>
                  <a:srgbClr val="FF0000"/>
                </a:solidFill>
              </a:rPr>
              <a:t>최종적으로 </a:t>
            </a:r>
            <a:r>
              <a:rPr lang="en-US" altLang="ko-KR" sz="1600" b="1" dirty="0">
                <a:solidFill>
                  <a:srgbClr val="FF0000"/>
                </a:solidFill>
              </a:rPr>
              <a:t>Root CA</a:t>
            </a:r>
            <a:r>
              <a:rPr lang="ko-KR" altLang="en-US" sz="1600" b="1" dirty="0" err="1">
                <a:solidFill>
                  <a:srgbClr val="FF0000"/>
                </a:solidFill>
              </a:rPr>
              <a:t>에</a:t>
            </a:r>
            <a:r>
              <a:rPr lang="ko-KR" altLang="en-US" sz="1600" b="1" dirty="0">
                <a:solidFill>
                  <a:srgbClr val="FF0000"/>
                </a:solidFill>
              </a:rPr>
              <a:t> 도달할 수 있어야 함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pPr lvl="1"/>
            <a:r>
              <a:rPr lang="ko-KR" altLang="en-US" sz="1600" dirty="0"/>
              <a:t>인증서가 유효기간 내에 있고</a:t>
            </a:r>
            <a:r>
              <a:rPr lang="en-US" altLang="ko-KR" sz="1600" dirty="0"/>
              <a:t>,</a:t>
            </a:r>
            <a:r>
              <a:rPr lang="ko-KR" altLang="en-US" sz="1600" dirty="0"/>
              <a:t> </a:t>
            </a:r>
            <a:r>
              <a:rPr lang="ko-KR" altLang="en-US" sz="1600" b="1" dirty="0"/>
              <a:t>폐지 목록인</a:t>
            </a:r>
            <a:r>
              <a:rPr lang="en-US" altLang="ko-KR" sz="1600" b="1" dirty="0"/>
              <a:t> CRL</a:t>
            </a:r>
            <a:r>
              <a:rPr lang="ko-KR" altLang="en-US" sz="1600" b="1" dirty="0"/>
              <a:t>에도 없으면 정상 인증서로 판단</a:t>
            </a: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293287886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[CLEAN]_CryptoCraft Lab PPT 양식" id="{E712E38C-1C04-504C-B5D5-8F368DAED54C}" vid="{1DC7DBC3-F67B-F842-ADBC-4328E0BB0FA1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[CLEAN]_CryptoCraft Lab PPT 양식" id="{E712E38C-1C04-504C-B5D5-8F368DAED54C}" vid="{E15818DC-538F-214A-8100-A2D2BA8DAB29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CryptoCraft 테마</Template>
  <TotalTime>9834</TotalTime>
  <Words>1864</Words>
  <Application>Microsoft Macintosh PowerPoint</Application>
  <PresentationFormat>와이드스크린</PresentationFormat>
  <Paragraphs>176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맑은 고딕</vt:lpstr>
      <vt:lpstr>Arial</vt:lpstr>
      <vt:lpstr>CryptoCraft 테마</vt:lpstr>
      <vt:lpstr>제목 테마</vt:lpstr>
      <vt:lpstr>PKI &amp; X.509v3 </vt:lpstr>
      <vt:lpstr>Public Key Infrastructure(PKI)</vt:lpstr>
      <vt:lpstr>Certificate Authority</vt:lpstr>
      <vt:lpstr>Chain of Trust</vt:lpstr>
      <vt:lpstr>Chain of Trust 계층 구조</vt:lpstr>
      <vt:lpstr>Chain of Trust 필요한 이유</vt:lpstr>
      <vt:lpstr>브라우저의 검증 과정 예시</vt:lpstr>
      <vt:lpstr>X.509</vt:lpstr>
      <vt:lpstr>X.509 동작 방식</vt:lpstr>
      <vt:lpstr>X.509 하이브리드 인증서</vt:lpstr>
      <vt:lpstr>X.509 하이브리드 인증서</vt:lpstr>
      <vt:lpstr>X.509 하이브리드 인증서</vt:lpstr>
      <vt:lpstr>X.509 하이브리드 인증서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심민주</dc:creator>
  <cp:keywords/>
  <dc:description/>
  <cp:lastModifiedBy>심민주</cp:lastModifiedBy>
  <cp:revision>2</cp:revision>
  <dcterms:created xsi:type="dcterms:W3CDTF">2025-01-15T06:02:58Z</dcterms:created>
  <dcterms:modified xsi:type="dcterms:W3CDTF">2025-03-08T12:05:40Z</dcterms:modified>
  <cp:category/>
</cp:coreProperties>
</file>