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14"/>
  </p:notesMasterIdLst>
  <p:sldIdLst>
    <p:sldId id="482" r:id="rId2"/>
    <p:sldId id="510" r:id="rId3"/>
    <p:sldId id="511" r:id="rId4"/>
    <p:sldId id="512" r:id="rId5"/>
    <p:sldId id="514" r:id="rId6"/>
    <p:sldId id="515" r:id="rId7"/>
    <p:sldId id="516" r:id="rId8"/>
    <p:sldId id="521" r:id="rId9"/>
    <p:sldId id="522" r:id="rId10"/>
    <p:sldId id="517" r:id="rId11"/>
    <p:sldId id="523" r:id="rId12"/>
    <p:sldId id="488" r:id="rId13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Gmarket Sans TTF Medium" panose="02000000000000000000" pitchFamily="2" charset="-128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6" autoAdjust="0"/>
    <p:restoredTop sz="91293" autoAdjust="0"/>
  </p:normalViewPr>
  <p:slideViewPr>
    <p:cSldViewPr snapToGrid="0">
      <p:cViewPr varScale="1">
        <p:scale>
          <a:sx n="116" d="100"/>
          <a:sy n="116" d="100"/>
        </p:scale>
        <p:origin x="1448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2025. 3. 9.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74DD-9E9C-6BA0-28BA-73279BF47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8F5898-D2F9-9CD2-F4FF-85BEB8622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50C002-FFD0-24FD-F3C0-5B8D59DF7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81D0E-969C-B281-0B06-BE9867F80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6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8165-2B61-1E63-43C0-495DB46B9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8F4601-13F9-A113-8B6E-CCBEA4BAE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718237-D465-D49E-5196-F54F3B557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C79BB-5570-94DC-C2EF-0BBD1586F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24F3-2A1F-1F45-B3C7-2A96DB2468D2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DAE9-60E8-A04F-9432-E85006770CEE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9C3-FFB1-2648-939B-A6CC92E3C357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C706-9683-4540-88EB-463AD64C118C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5754-3568-484C-8489-51FF874D15EA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AD8A-E7CE-0D47-88A7-8A9D38C272FB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631-AFE2-AB44-A123-747948543DFF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2EF2-65C2-D748-8AA6-FE79E58776BB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25B1-B391-3F4B-87E6-F7C07BCE1C2D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5BE-80A2-9B49-AA59-04E1A8034786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0-F24C-7D49-863B-21B2E7494AFD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220F-14B8-FA49-884F-D8D3F1F191AB}" type="datetime1">
              <a:rPr lang="ko-KR" altLang="en-US" smtClean="0"/>
              <a:t>2025. 3. 9.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Ap9cg8H3udc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2A186-439F-A946-53FE-532F1D5D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0B4091-33CE-2A86-AAFE-02B28EE3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B0857F-428B-EF18-2164-DB3AE5C3F837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82FDC3-9C6E-9DCD-8958-57D9B177AB9C}"/>
              </a:ext>
            </a:extLst>
          </p:cNvPr>
          <p:cNvSpPr/>
          <p:nvPr/>
        </p:nvSpPr>
        <p:spPr>
          <a:xfrm>
            <a:off x="157652" y="1967492"/>
            <a:ext cx="11876690" cy="17794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Quantum Random Access Memory</a:t>
            </a:r>
            <a:endParaRPr lang="ko-KR" altLang="en-US" sz="4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C81C84-D14C-C690-1F55-16BBBC3E8387}"/>
              </a:ext>
            </a:extLst>
          </p:cNvPr>
          <p:cNvSpPr/>
          <p:nvPr/>
        </p:nvSpPr>
        <p:spPr>
          <a:xfrm>
            <a:off x="2321340" y="4018744"/>
            <a:ext cx="7549313" cy="7253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융합보안학과 윤세영</a:t>
            </a:r>
            <a:endParaRPr lang="en-US" altLang="ko-KR" sz="28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유투브 주소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: 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4"/>
              </a:rPr>
              <a:t>https://youtu.be/Ap9cg8H3udc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7DE2095-70D9-25D0-CD1A-F78687C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58FE1-5157-70F4-A7BE-2296AF9951B9}"/>
              </a:ext>
            </a:extLst>
          </p:cNvPr>
          <p:cNvSpPr txBox="1"/>
          <p:nvPr/>
        </p:nvSpPr>
        <p:spPr>
          <a:xfrm>
            <a:off x="-1" y="94629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Post-quantum Cryptography &amp; Quantum Computing [</a:t>
            </a:r>
            <a:r>
              <a:rPr kumimoji="1" lang="en-US" altLang="ko-KR" sz="20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CryptoCraft</a:t>
            </a:r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Lab]</a:t>
            </a:r>
            <a:endParaRPr kumimoji="1" lang="ko-KR" altLang="en-US" sz="20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6183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9151C-499F-AF4B-9064-95B6BAADD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CD28BA-1CE4-2E4A-FC02-C4872B93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BEF8AF6-BBF3-6164-24F4-CE9769C0639E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36096-56E8-B25E-2CAA-31CF175522F7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결론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75A58D-AEA3-786E-CFA3-7C01AA50F29F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활성 게이트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active gates)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가 세 가지 상태를 지닌 메모리 요소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three-level memory elements)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로 대체한 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구조 제시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QRAM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구현이 크게 간소화되고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decoherence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율이 지수적으로 줄어들며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에너지도 절감될 수 있다고 언급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연구 당시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의 경우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정적 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에서는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메모리 셀의 누설 전류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동적 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에서는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메모리 셀의 재충전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refresh)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과정이 주된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소모원이었으며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따라서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메모리 접근 절차에서의 에너지 비용이 크게 문제되는 부분이 아님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버킷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브리게이드가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요구하는 추가 지연이나 메모리 요소를 감수할 이유가 충분치 않았음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그러나 양자 메모리와 같은 새로운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에서는 디코딩 에너지 비용이 더 중요해질 수 있으므로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그 시점에는 버킷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브리게이드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구조가 제공하는 지수적 에너지 절감 효과가 의미 있을 수 있다고 언급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A3C49-35E3-B7C4-F079-105B627B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22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B4617-423A-E8FB-3305-6E040204C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CB804C-70BF-421D-9292-4DF7CEB89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87CF775-0855-67CB-98BE-F458A5D2021D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6B865-F671-FF06-2A61-C84733CE3341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 vs QRAM(bucket-brigade)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058A2-DEB6-EC34-9ED9-55DF20BA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1206B62-01D5-3102-5A41-5154A2A75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680024"/>
              </p:ext>
            </p:extLst>
          </p:nvPr>
        </p:nvGraphicFramePr>
        <p:xfrm>
          <a:off x="1476873" y="679748"/>
          <a:ext cx="9238254" cy="549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9418">
                  <a:extLst>
                    <a:ext uri="{9D8B030D-6E8A-4147-A177-3AD203B41FA5}">
                      <a16:colId xmlns:a16="http://schemas.microsoft.com/office/drawing/2014/main" val="1266489339"/>
                    </a:ext>
                  </a:extLst>
                </a:gridCol>
                <a:gridCol w="3079418">
                  <a:extLst>
                    <a:ext uri="{9D8B030D-6E8A-4147-A177-3AD203B41FA5}">
                      <a16:colId xmlns:a16="http://schemas.microsoft.com/office/drawing/2014/main" val="1112845820"/>
                    </a:ext>
                  </a:extLst>
                </a:gridCol>
                <a:gridCol w="3079418">
                  <a:extLst>
                    <a:ext uri="{9D8B030D-6E8A-4147-A177-3AD203B41FA5}">
                      <a16:colId xmlns:a16="http://schemas.microsoft.com/office/drawing/2014/main" val="776911859"/>
                    </a:ext>
                  </a:extLst>
                </a:gridCol>
              </a:tblGrid>
              <a:tr h="366778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RAM</a:t>
                      </a:r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QRAM(bucket-brigade)</a:t>
                      </a:r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707950"/>
                  </a:ext>
                </a:extLst>
              </a:tr>
              <a:tr h="1192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주소 지정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이진 트리 분기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(0=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왼쪽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, 1=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오른쪽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로 </a:t>
                      </a:r>
                      <a:r>
                        <a:rPr lang="en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N=2^n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개 셀에 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각 노드가 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상태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en" altLang="ko-KR" b="0" i="0" dirty="0" err="1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trit</a:t>
                      </a:r>
                      <a:r>
                        <a:rPr lang="en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, qutrit)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메모리 요소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(∣</a:t>
                      </a:r>
                      <a:r>
                        <a:rPr lang="en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wait⟩, ∣left⟩, ∣right⟩)</a:t>
                      </a:r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60499"/>
                  </a:ext>
                </a:extLst>
              </a:tr>
              <a:tr h="915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에너지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디코딩 과정에서 다수 스위치 활성화 → 에너지 많이 소모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디코딩 과정에 필요한 게이트 수가 크게 줄어듦 → 이론적으로 에너지 절약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352780"/>
                  </a:ext>
                </a:extLst>
              </a:tr>
              <a:tr h="1192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미래 전망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양자컴퓨팅 활용 시 기존 방식은 비효율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·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오류 문제 커질 우려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양자 메모리 시대에는 디코딩 에너지가 큰 문제가 될 수 있음 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-&gt; bucket-brigade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방식이 효율적일 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999901"/>
                  </a:ext>
                </a:extLst>
              </a:tr>
              <a:tr h="915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현재 컴퓨터에서는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빠른 접근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양자 환경에서 효율적으로 메모리 접근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940640"/>
                  </a:ext>
                </a:extLst>
              </a:tr>
              <a:tr h="91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양자 확장 시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회로 규모가 크고 오류에 민감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현재 </a:t>
                      </a:r>
                      <a:r>
                        <a:rPr lang="en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CMOS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기반에서 디코딩 에너지는 상대적으로 중요한 이슈가 아님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69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7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2A1DB-E716-4EDC-C416-C94EB8F9A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40ED5C-F016-18B2-6CB1-E8F21BEB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BA940B-5442-9BC9-A53A-5D9AC47106B0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1F0BC3-2933-F2EC-4411-430BAACAAB93}"/>
              </a:ext>
            </a:extLst>
          </p:cNvPr>
          <p:cNvSpPr/>
          <p:nvPr/>
        </p:nvSpPr>
        <p:spPr>
          <a:xfrm>
            <a:off x="157655" y="2606309"/>
            <a:ext cx="11876690" cy="17794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감사합니다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296C170-C4A9-B6DA-8D6D-8B0F215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7615A-5051-3DFD-E4B3-04A0943B7EFE}"/>
              </a:ext>
            </a:extLst>
          </p:cNvPr>
          <p:cNvSpPr txBox="1"/>
          <p:nvPr/>
        </p:nvSpPr>
        <p:spPr>
          <a:xfrm>
            <a:off x="-1" y="94629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Post-quantum Cryptography &amp; Quantum Computing [</a:t>
            </a:r>
            <a:r>
              <a:rPr kumimoji="1" lang="en-US" altLang="ko-KR" sz="20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CryptoCraft</a:t>
            </a:r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Lab]</a:t>
            </a:r>
            <a:endParaRPr kumimoji="1" lang="ko-KR" altLang="en-US" sz="20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6306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C7B8-C5BC-0C97-BD76-1CC4B2D5A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795A31-53C4-63AF-0D4D-09E5EE8D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158699-0ECC-CF80-79F3-DCCCC67FD796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64963-309E-9FC6-95B4-2CE5C0FC7D26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Quantum Random Access Memory (2008)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8CEBD-BCD4-2154-4403-515C5087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3A70DB-A268-0855-DEE0-7F43C3CA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34" y="1495075"/>
            <a:ext cx="10131331" cy="3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9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01A9F-499F-4705-5B57-5F224F9A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D3BE427-E848-4B46-2378-AFBB55C1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540CFB-F839-E4B0-D562-F073036B1FDE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BCBD-8C6C-9AF9-5D06-2F1A6F1177C3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이란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?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5AA831-0E98-2AB7-6CB9-227A51B505E5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Random Access Memory (RAM)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컴퓨터가 데이터를 임시로 저장하고 빠르게 접근하기 위해 사용하는 기억장치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사용자가 자유롭게 내용을 읽고 쓰고 지울 수 있음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메모리 배열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입력 레지스터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주소 레지스터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출력 레지스터로 구성됨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969DE-385B-B317-413F-8F281F04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B696-A7FE-D3CD-5474-3D96FA1A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FD24DF-958C-5354-B8FA-56D4E6FE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322AA5-5AA2-F227-FAA8-5396054DE01F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ABA971-FD9D-205C-3F4F-167C96786E27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Quantum RAM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이란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?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6AC079-3999-9DF6-DB7D-02A6B6AA4A52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고전 컴퓨터에서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이 가장 근본적인 기능을 수행하고 있으므로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충분히 큰 양자컴퓨터가 개발될 경우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‘Quantum RAM’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도 양자컴퓨터의 필수적인 구성 요소가 될 것임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도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처럼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메모리 배열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입력 레지스터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출력 레지스터 세 가지로 구성되어 있지만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레지스터가 비트가 아닌 큐비트로 이뤄져 있다는 차이가 있음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* 메모리 배열은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의 사용 방식에 따라 다름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**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* QRAM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은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“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양자 중첩 상태로 메모리 접근을 수행할 수 있음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”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EAFBC-A69D-431C-8282-DCDD47E4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0EEAE-4D5F-808E-B7EB-37695659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2D2E1A-5229-0FC4-44E6-DE03081C6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DF8A66-C6D0-B5E0-19A4-46A9482749C6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A9035-74CF-E6ED-56D1-4FFEF0C439D6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 vs QRAM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A5F08-BED7-F079-A0E2-436B7D45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36F756D-D121-2306-4743-5FA88C3B0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415"/>
              </p:ext>
            </p:extLst>
          </p:nvPr>
        </p:nvGraphicFramePr>
        <p:xfrm>
          <a:off x="1476873" y="679748"/>
          <a:ext cx="9238254" cy="5498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9418">
                  <a:extLst>
                    <a:ext uri="{9D8B030D-6E8A-4147-A177-3AD203B41FA5}">
                      <a16:colId xmlns:a16="http://schemas.microsoft.com/office/drawing/2014/main" val="1266489339"/>
                    </a:ext>
                  </a:extLst>
                </a:gridCol>
                <a:gridCol w="3079418">
                  <a:extLst>
                    <a:ext uri="{9D8B030D-6E8A-4147-A177-3AD203B41FA5}">
                      <a16:colId xmlns:a16="http://schemas.microsoft.com/office/drawing/2014/main" val="1112845820"/>
                    </a:ext>
                  </a:extLst>
                </a:gridCol>
                <a:gridCol w="3079418">
                  <a:extLst>
                    <a:ext uri="{9D8B030D-6E8A-4147-A177-3AD203B41FA5}">
                      <a16:colId xmlns:a16="http://schemas.microsoft.com/office/drawing/2014/main" val="776911859"/>
                    </a:ext>
                  </a:extLst>
                </a:gridCol>
              </a:tblGrid>
              <a:tr h="366778">
                <a:tc>
                  <a:txBody>
                    <a:bodyPr/>
                    <a:lstStyle/>
                    <a:p>
                      <a:pPr algn="ctr" latinLnBrk="1"/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RAM</a:t>
                      </a:r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QRAM</a:t>
                      </a:r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707950"/>
                  </a:ext>
                </a:extLst>
              </a:tr>
              <a:tr h="1192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기본 개념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임의의 주소를 지정해 해당 메모리 셀의 데이터를 읽고 쓰는 장치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임의의 주소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 err="1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큐비트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 중첩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</a:t>
                      </a:r>
                      <a:r>
                        <a:rPr lang="ko-KR" altLang="en-US" b="0" i="0" dirty="0" err="1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를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 지정해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,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중첩 상태로 여러 메모리 셀의 데이터를 동시에 접근하는 장치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260499"/>
                  </a:ext>
                </a:extLst>
              </a:tr>
              <a:tr h="915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주소 레지스터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입력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</a:t>
                      </a:r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고전적 비트들로 구성</a:t>
                      </a:r>
                      <a:endParaRPr lang="en-US" altLang="ko-KR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  <a:p>
                      <a:pPr latinLnBrk="1"/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예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: 0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또는 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1)</a:t>
                      </a:r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양자 비트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 err="1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큐비트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로 구성</a:t>
                      </a:r>
                      <a:endParaRPr lang="en-US" altLang="ko-KR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  <a:p>
                      <a:pPr latinLnBrk="1"/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예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: |0⟩, |1⟩, 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또는 두 상태의 중첩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</a:t>
                      </a:r>
                      <a:endParaRPr lang="ko-KR" altLang="en-US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352780"/>
                  </a:ext>
                </a:extLst>
              </a:tr>
              <a:tr h="11920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출력 레지스터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고전적 비트로 구성</a:t>
                      </a:r>
                      <a:endParaRPr lang="en-US" altLang="ko-KR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메모리 셀에서 읽은 데이터를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 err="1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큐비트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또는 상황에 따라 고전적 비트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</a:t>
                      </a:r>
                      <a:r>
                        <a:rPr lang="ko-KR" altLang="en-US" b="0" i="0" dirty="0" err="1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에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 기반</a:t>
                      </a:r>
                      <a:endParaRPr lang="en-US" altLang="ko-KR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메모리 셀에서 읽은 데이터를 중첩 상태로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999901"/>
                  </a:ext>
                </a:extLst>
              </a:tr>
              <a:tr h="9153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주소 지정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한 번에 하나의 주소만 정확히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중첩 상태인 여러 주소를 동시에 가리킬 수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940640"/>
                  </a:ext>
                </a:extLst>
              </a:tr>
              <a:tr h="9169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디코딩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(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접근</a:t>
                      </a:r>
                      <a:r>
                        <a:rPr lang="en-US" altLang="ko-KR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)</a:t>
                      </a:r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입력 주소 →</a:t>
                      </a:r>
                      <a:endParaRPr lang="en-US" altLang="ko-KR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해당 주소의 데이터를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중첩 주소 →</a:t>
                      </a:r>
                      <a:endParaRPr lang="en-US" altLang="ko-KR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  <a:p>
                      <a:pPr latinLnBrk="1"/>
                      <a:r>
                        <a:rPr lang="ko-KR" altLang="en-US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각 주소의 데이터를 대응되는 중첩 상태로 동시에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690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6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932D-2E6B-BD23-2DCB-83CC0DBFB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4591D1-2990-D9AE-B0F0-1999614A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6AB74E6-8893-B292-9D2D-A115E1BAD6A6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210E4-B037-1757-7D4E-DE377021C7EF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bucket-brigade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A7B516-FFE2-70F7-90D8-78FE9B10FB3F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을 기존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구조에서 그대로 확장할 경우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메모리 접근 시 발생하는 에너지 소모가 매우 커짐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특히 양자컴퓨팅에서는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“Quantum decoherence”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문제가 심각하게 발생할 수 있음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따라서 본 논문에서는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“bucket-brigade”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라는 새로운 구조를 제시함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-&gt;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메모리 접근 시 필요한 스위치 작동 횟수를 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O(N^(1/d))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 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O(log N)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으로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줄임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디코딩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decoding)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과정의 계산 복잡도를 지수적으로 낮춤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양자 게이트가 얽혀야 하는 횟수도 크게 줄어들어 에너지 소모와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decoherence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문제를 완화시킴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90B25-E93B-9B8E-92E7-A8AD283C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043D4EF-230A-D430-A390-9FC198724793}"/>
              </a:ext>
            </a:extLst>
          </p:cNvPr>
          <p:cNvSpPr/>
          <p:nvPr/>
        </p:nvSpPr>
        <p:spPr>
          <a:xfrm>
            <a:off x="5552502" y="5115538"/>
            <a:ext cx="5332163" cy="1351057"/>
          </a:xfrm>
          <a:prstGeom prst="roundRect">
            <a:avLst>
              <a:gd name="adj" fmla="val 953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디코딩</a:t>
            </a:r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(decoding):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주어진 주소</a:t>
            </a:r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address)</a:t>
            </a:r>
            <a:r>
              <a:rPr kumimoji="1" lang="ko-KR" altLang="en-US" dirty="0" err="1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읽어서 그 주소에 해당하는 메모리 셀을 실제로 선택</a:t>
            </a:r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활성화</a:t>
            </a:r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하는 과정</a:t>
            </a:r>
          </a:p>
        </p:txBody>
      </p:sp>
    </p:spTree>
    <p:extLst>
      <p:ext uri="{BB962C8B-B14F-4D97-AF65-F5344CB8AC3E}">
        <p14:creationId xmlns:p14="http://schemas.microsoft.com/office/powerpoint/2010/main" val="210471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245DB-71A9-0879-1CBF-D1BF8829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C112046-B2C0-4DA7-77AE-14CB9FD4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81C01A-5EDF-99EB-3447-25A78EBB775B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F3A21-D2F4-D5EE-7BBA-F901982A3912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기존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RAM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142B10-C37C-714E-3534-BABA8CC6173D}"/>
              </a:ext>
            </a:extLst>
          </p:cNvPr>
          <p:cNvSpPr/>
          <p:nvPr/>
        </p:nvSpPr>
        <p:spPr>
          <a:xfrm>
            <a:off x="367862" y="3429000"/>
            <a:ext cx="11456276" cy="2720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맨 위의 “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root node”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 시작하여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각 레벨마다 왼쪽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/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오른쪽으로 분기되어 최종적으로 메모리 셀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leaf node)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도달하는 형태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레벨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0, 1, 2, …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같이 내려갈수록 주소 비트를 하나씩 결정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(0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이면 왼쪽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1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이면 오른쪽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하는 구조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주소 레지스터가 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비트라면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트리의 높이도 </a:t>
            </a:r>
            <a:r>
              <a:rPr kumimoji="1" lang="en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레벨이 됨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주소 레지스터가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비트라면 표현할 수 있는 주소는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2^n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개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1ACAB-238A-8302-7A54-C36EE684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4442F-76D7-577F-B83E-7C52C245D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948940"/>
            <a:ext cx="6845300" cy="2197100"/>
          </a:xfrm>
          <a:prstGeom prst="rect">
            <a:avLst/>
          </a:prstGeom>
        </p:spPr>
      </p:pic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E8BB8993-14DD-9564-3A3F-C71508F9BF51}"/>
              </a:ext>
            </a:extLst>
          </p:cNvPr>
          <p:cNvSpPr/>
          <p:nvPr/>
        </p:nvSpPr>
        <p:spPr>
          <a:xfrm rot="5400000">
            <a:off x="9602118" y="2148289"/>
            <a:ext cx="231354" cy="52881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BF6AF-24A2-9F03-F973-DA88E3246F0B}"/>
              </a:ext>
            </a:extLst>
          </p:cNvPr>
          <p:cNvSpPr txBox="1"/>
          <p:nvPr/>
        </p:nvSpPr>
        <p:spPr>
          <a:xfrm>
            <a:off x="9995736" y="222802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leaf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node</a:t>
            </a:r>
            <a:endParaRPr kumimoji="1" lang="ko-KR" altLang="en-US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371E221-EDCD-5F6E-E3CE-77855C45E883}"/>
              </a:ext>
            </a:extLst>
          </p:cNvPr>
          <p:cNvSpPr/>
          <p:nvPr/>
        </p:nvSpPr>
        <p:spPr>
          <a:xfrm>
            <a:off x="6643172" y="4957199"/>
            <a:ext cx="5332163" cy="1351057"/>
          </a:xfrm>
          <a:prstGeom prst="roundRect">
            <a:avLst>
              <a:gd name="adj" fmla="val 953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양자 주소 레지스터가 여러 주소를 동시에 가리키면</a:t>
            </a:r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</a:p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메모리 트리의 수많은 스위치들도 그 중첩에 맞춰</a:t>
            </a:r>
            <a:endParaRPr kumimoji="1" lang="en-US" altLang="ko-KR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전부 얽혀야 하므로</a:t>
            </a:r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회로 규모와 오류 문제가 폭발적으로 커진다</a:t>
            </a:r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5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8445-F360-E2D5-508C-7A189B5EA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C04A3FE-9452-C21C-7767-D0EAB7B7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CC1DE62-2184-0DB5-7064-6F401B49A6A2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67298-B70B-814F-7D58-10363F3F1817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bucket-brigade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8FC859-DC2F-4984-5FDA-BC3DDD57F2CC}"/>
              </a:ext>
            </a:extLst>
          </p:cNvPr>
          <p:cNvSpPr/>
          <p:nvPr/>
        </p:nvSpPr>
        <p:spPr>
          <a:xfrm>
            <a:off x="367862" y="3429000"/>
            <a:ext cx="11456276" cy="2720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Wait / left / right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세개의 상태로 나눠져 있음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상태 결정 전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: wait,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들어오는 비트가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0: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left,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들어오는 비트가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1: right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첫 번째 비트가 노드의 상태를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left/right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중 하나로 결정 → 해당 노드를 지난 두 번째 비트가 다시 다음 노드에 적용 → </a:t>
            </a:r>
            <a:r>
              <a:rPr kumimoji="1" lang="en-US" altLang="ko-KR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logN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비트를 거치면 하나의 경로가 완성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한 번의 메모리 호출에 실제로 동작하는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상태가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wait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 바뀌는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노드는 </a:t>
            </a:r>
            <a:r>
              <a:rPr kumimoji="1" lang="en-US" altLang="ko-KR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logN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개 뿐이므로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에너지 소모와 회로 복잡도가 크게 줄어듦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4800B-D453-78D8-3235-D3EC7CC1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5335B-6ACA-369E-AE55-26D7B4CF2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396" y="639469"/>
            <a:ext cx="5303207" cy="267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16BFA-42AB-7A7D-69FE-F6078FC75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701882-8107-CF4E-BCC9-E17E09EF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2DCFAF8-01B9-EBE7-72D0-C54089D335EF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71B1B-A257-DA17-6B88-58CEC977C29B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bucket-brigade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DD229-F7E3-DD7C-C13E-AB1D3AE17544}"/>
              </a:ext>
            </a:extLst>
          </p:cNvPr>
          <p:cNvSpPr/>
          <p:nvPr/>
        </p:nvSpPr>
        <p:spPr>
          <a:xfrm>
            <a:off x="367862" y="3429000"/>
            <a:ext cx="11456276" cy="2720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주소 레지스터가 트리를 통과하며 노드들을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∣wait⟩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에서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∣left⟩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/ ∣right⟩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상태로 전환시켜 경로를 만듦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버스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광자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가 해당 경로를 따라가서 메모리 셀에 접근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돌아오는 길에는 반대로 노드들이 다시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∣wait⟩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상태로 되돌아가는 과정을 거쳐서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초기화됨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대규모의 양자 얽힘이 필요하지 않음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한 번의 주소 지정에 필요한 에너지와 회로 복잡도를 크게 줄일 수 있어서 실제 구현 가능성을 높일 수 있음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41C9E-A6BE-6F44-05A9-5A400AAB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522F8E-229C-2251-8922-4C086EF10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733367"/>
            <a:ext cx="5219700" cy="2489200"/>
          </a:xfrm>
          <a:prstGeom prst="rect">
            <a:avLst/>
          </a:prstGeom>
        </p:spPr>
      </p:pic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3FAC2B1B-86E8-EB09-172B-C23E6DA3CEC2}"/>
              </a:ext>
            </a:extLst>
          </p:cNvPr>
          <p:cNvSpPr/>
          <p:nvPr/>
        </p:nvSpPr>
        <p:spPr>
          <a:xfrm rot="5400000">
            <a:off x="7420778" y="2137272"/>
            <a:ext cx="231354" cy="52881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ADDB1-FEF9-6656-1754-054A6C5920A3}"/>
              </a:ext>
            </a:extLst>
          </p:cNvPr>
          <p:cNvSpPr txBox="1"/>
          <p:nvPr/>
        </p:nvSpPr>
        <p:spPr>
          <a:xfrm>
            <a:off x="7800860" y="2217011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|0&gt;,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|1&gt;</a:t>
            </a:r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전이를 통한 상태 변경</a:t>
            </a:r>
          </a:p>
        </p:txBody>
      </p:sp>
      <p:sp>
        <p:nvSpPr>
          <p:cNvPr id="12" name="아래쪽 화살표[D] 11">
            <a:extLst>
              <a:ext uri="{FF2B5EF4-FFF2-40B4-BE49-F238E27FC236}">
                <a16:creationId xmlns:a16="http://schemas.microsoft.com/office/drawing/2014/main" id="{FF3E50D4-5321-9100-4E50-438F30F1AD17}"/>
              </a:ext>
            </a:extLst>
          </p:cNvPr>
          <p:cNvSpPr/>
          <p:nvPr/>
        </p:nvSpPr>
        <p:spPr>
          <a:xfrm rot="5400000">
            <a:off x="6891968" y="2712637"/>
            <a:ext cx="231354" cy="52881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9E4C2-D4FA-D777-8245-69D939E7E880}"/>
              </a:ext>
            </a:extLst>
          </p:cNvPr>
          <p:cNvSpPr txBox="1"/>
          <p:nvPr/>
        </p:nvSpPr>
        <p:spPr>
          <a:xfrm>
            <a:off x="7272050" y="279237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대기 상태</a:t>
            </a:r>
          </a:p>
        </p:txBody>
      </p:sp>
    </p:spTree>
    <p:extLst>
      <p:ext uri="{BB962C8B-B14F-4D97-AF65-F5344CB8AC3E}">
        <p14:creationId xmlns:p14="http://schemas.microsoft.com/office/powerpoint/2010/main" val="334642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8954</TotalTime>
  <Words>951</Words>
  <Application>Microsoft Macintosh PowerPoint</Application>
  <PresentationFormat>와이드스크린</PresentationFormat>
  <Paragraphs>129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Gmarket Sans TTF Medium</vt:lpstr>
      <vt:lpstr>Wingdings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1930</cp:revision>
  <dcterms:created xsi:type="dcterms:W3CDTF">2023-12-09T10:18:26Z</dcterms:created>
  <dcterms:modified xsi:type="dcterms:W3CDTF">2025-03-09T04:20:35Z</dcterms:modified>
  <cp:version/>
</cp:coreProperties>
</file>