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80" r:id="rId4"/>
    <p:sldId id="281" r:id="rId5"/>
    <p:sldId id="282" r:id="rId6"/>
    <p:sldId id="288" r:id="rId7"/>
    <p:sldId id="284" r:id="rId8"/>
    <p:sldId id="289" r:id="rId9"/>
    <p:sldId id="285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62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2025. 1. 18.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2025. 1. 18.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yoGEg7057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err="1"/>
              <a:t>Ncc</a:t>
            </a:r>
            <a:r>
              <a:rPr lang="en-US" altLang="ko-KR" sz="5400" dirty="0"/>
              <a:t> Sign </a:t>
            </a:r>
            <a:r>
              <a:rPr lang="ko-KR" altLang="en-US" sz="5400" dirty="0"/>
              <a:t>코드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youtu.be</a:t>
            </a:r>
            <a:r>
              <a:rPr lang="en-US" altLang="ko-KR" dirty="0">
                <a:hlinkClick r:id="rId2"/>
              </a:rPr>
              <a:t>/dyoGEg7057I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NCC Sign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KpqC</a:t>
            </a:r>
            <a:r>
              <a:rPr lang="ko-KR" altLang="en-US" sz="2400" dirty="0"/>
              <a:t>공모전에 제출된 전자서명 알고리즘</a:t>
            </a:r>
            <a:endParaRPr lang="en-US" altLang="ko-KR" sz="2400" dirty="0"/>
          </a:p>
          <a:p>
            <a:pPr lvl="1"/>
            <a:r>
              <a:rPr lang="en-US" altLang="ko-KR" sz="2000" dirty="0"/>
              <a:t>Round1</a:t>
            </a:r>
            <a:r>
              <a:rPr lang="ko-KR" altLang="en-US" sz="2000" dirty="0"/>
              <a:t>을 통과하여 </a:t>
            </a:r>
            <a:r>
              <a:rPr lang="en-US" altLang="ko-KR" sz="2000" dirty="0"/>
              <a:t>Round 2</a:t>
            </a:r>
            <a:r>
              <a:rPr lang="ko-KR" altLang="en-US" sz="2000" dirty="0" err="1"/>
              <a:t>에</a:t>
            </a:r>
            <a:r>
              <a:rPr lang="ko-KR" altLang="en-US" sz="2000" dirty="0"/>
              <a:t> 진출</a:t>
            </a:r>
            <a:endParaRPr lang="en-US" altLang="ko-KR" sz="2400" dirty="0"/>
          </a:p>
          <a:p>
            <a:r>
              <a:rPr lang="ko-KR" altLang="en-US" sz="2400" dirty="0"/>
              <a:t>격자 기반으로 개발</a:t>
            </a:r>
            <a:endParaRPr lang="en-US" altLang="ko-KR" sz="2400" dirty="0"/>
          </a:p>
          <a:p>
            <a:pPr lvl="1"/>
            <a:r>
              <a:rPr lang="en-US" altLang="ko-KR" sz="2000" dirty="0"/>
              <a:t>RLWE (Ring Learning With Errors)</a:t>
            </a:r>
          </a:p>
          <a:p>
            <a:pPr lvl="2"/>
            <a:r>
              <a:rPr lang="ko-KR" altLang="en-US" sz="1800" dirty="0"/>
              <a:t>고차원의 격자 문제</a:t>
            </a:r>
            <a:r>
              <a:rPr lang="en-US" altLang="ko-KR" sz="1800" dirty="0"/>
              <a:t>(LWE)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다항식 구조로 확장한 형태</a:t>
            </a:r>
            <a:endParaRPr lang="en-US" altLang="ko-KR" sz="1800" dirty="0"/>
          </a:p>
          <a:p>
            <a:pPr lvl="2"/>
            <a:r>
              <a:rPr lang="ko-KR" altLang="en-US" sz="1800" dirty="0" err="1"/>
              <a:t>비순환</a:t>
            </a:r>
            <a:r>
              <a:rPr lang="ko-KR" altLang="en-US" sz="1800" dirty="0"/>
              <a:t> 다항식</a:t>
            </a:r>
            <a:r>
              <a:rPr lang="en-US" altLang="ko-KR" sz="1800" dirty="0"/>
              <a:t>(Non-Cyclotomic Polynomial)</a:t>
            </a:r>
            <a:r>
              <a:rPr lang="ko-KR" altLang="en-US" sz="1800" dirty="0"/>
              <a:t>을 사용하여 </a:t>
            </a:r>
            <a:r>
              <a:rPr lang="en-US" altLang="ko-KR" sz="1800" dirty="0"/>
              <a:t>RLWE </a:t>
            </a:r>
            <a:r>
              <a:rPr lang="ko-KR" altLang="en-US" sz="1800" dirty="0"/>
              <a:t>문제를 설정</a:t>
            </a:r>
            <a:endParaRPr lang="en-US" altLang="ko-KR" sz="1800" dirty="0"/>
          </a:p>
          <a:p>
            <a:pPr lvl="2"/>
            <a:r>
              <a:rPr lang="ko-KR" altLang="en-US" sz="1800" dirty="0"/>
              <a:t>기존 순환 다항식 구조의 대수적 약점을 제거</a:t>
            </a:r>
            <a:endParaRPr lang="en-US" altLang="ko-KR" sz="1800" dirty="0"/>
          </a:p>
          <a:p>
            <a:pPr lvl="1"/>
            <a:r>
              <a:rPr lang="en-US" altLang="ko-KR" sz="2000" dirty="0"/>
              <a:t>RSIS (Ring Short Integer Solution)</a:t>
            </a:r>
          </a:p>
          <a:p>
            <a:pPr lvl="2"/>
            <a:r>
              <a:rPr lang="ko-KR" altLang="en-US" sz="1800" dirty="0"/>
              <a:t>기존의 </a:t>
            </a:r>
            <a:r>
              <a:rPr lang="en-US" altLang="ko-KR" sz="1800" dirty="0"/>
              <a:t>Short Integer Solution (SIS) </a:t>
            </a:r>
            <a:r>
              <a:rPr lang="ko-KR" altLang="en-US" sz="1800" dirty="0"/>
              <a:t>문제를 다항식 링 구조로 확장한 형태</a:t>
            </a:r>
            <a:endParaRPr lang="en-US" altLang="ko-KR" sz="1800" dirty="0"/>
          </a:p>
          <a:p>
            <a:pPr lvl="2"/>
            <a:r>
              <a:rPr lang="ko-KR" altLang="en-US" sz="1800" dirty="0"/>
              <a:t>서명 생성 시 </a:t>
            </a:r>
            <a:r>
              <a:rPr lang="en-US" altLang="ko-KR" sz="1800" dirty="0"/>
              <a:t>RSIS </a:t>
            </a:r>
            <a:r>
              <a:rPr lang="ko-KR" altLang="en-US" sz="1800" dirty="0"/>
              <a:t>난제 활용</a:t>
            </a:r>
            <a:endParaRPr lang="en-US" altLang="ko-KR" sz="1800" dirty="0"/>
          </a:p>
          <a:p>
            <a:pPr lvl="1"/>
            <a:r>
              <a:rPr lang="en-US" altLang="ko-KR" sz="2000" dirty="0" err="1"/>
              <a:t>SelfTargetRSIS</a:t>
            </a:r>
            <a:endParaRPr lang="en-US" altLang="ko-KR" sz="2000" dirty="0"/>
          </a:p>
          <a:p>
            <a:pPr lvl="2"/>
            <a:r>
              <a:rPr lang="en-US" altLang="ko-KR" sz="1800" dirty="0"/>
              <a:t>RLWE</a:t>
            </a:r>
            <a:r>
              <a:rPr lang="ko-KR" altLang="en-US" sz="1800" dirty="0"/>
              <a:t>와 </a:t>
            </a:r>
            <a:r>
              <a:rPr lang="en-US" altLang="ko-KR" sz="1800" dirty="0"/>
              <a:t>RSIS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조합한 형태로</a:t>
            </a:r>
            <a:r>
              <a:rPr lang="en-US" altLang="ko-KR" sz="1800" dirty="0"/>
              <a:t>, </a:t>
            </a:r>
            <a:r>
              <a:rPr lang="ko-KR" altLang="en-US" sz="1800" dirty="0"/>
              <a:t>서명 검증 시 활용</a:t>
            </a:r>
            <a:endParaRPr lang="en-US" altLang="ko-KR" sz="2600" dirty="0"/>
          </a:p>
          <a:p>
            <a:r>
              <a:rPr lang="ko-KR" altLang="en-US" sz="2400" dirty="0"/>
              <a:t>다항식</a:t>
            </a:r>
            <a:r>
              <a:rPr lang="en-US" altLang="ko-KR" sz="2400" dirty="0"/>
              <a:t> </a:t>
            </a:r>
            <a:r>
              <a:rPr lang="ko-KR" altLang="en-US" sz="2400" dirty="0"/>
              <a:t>및</a:t>
            </a:r>
            <a:r>
              <a:rPr lang="en-US" altLang="ko-KR" sz="2400" dirty="0"/>
              <a:t> </a:t>
            </a:r>
            <a:r>
              <a:rPr lang="en" altLang="ko-Kore-KR" sz="2400" dirty="0"/>
              <a:t>NTT(</a:t>
            </a:r>
            <a:r>
              <a:rPr lang="ko-KR" altLang="en-US" sz="2400" dirty="0"/>
              <a:t>수 이론 변환</a:t>
            </a:r>
            <a:r>
              <a:rPr lang="en-US" altLang="ko-KR" sz="2400" dirty="0"/>
              <a:t>)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활용하여 설계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EA751-BDFC-B668-347B-B7B8AD45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NCC Sign </a:t>
            </a:r>
            <a:r>
              <a:rPr kumimoji="1" lang="ko-Kore-KR" altLang="en-US" dirty="0"/>
              <a:t>주요 연산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C796D0-F627-70F5-9071-DB05DB9C90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다항식 연산</a:t>
            </a:r>
            <a:r>
              <a:rPr kumimoji="1" lang="en-US" altLang="ko-Kore-KR" sz="2400" dirty="0"/>
              <a:t>(NTT </a:t>
            </a:r>
            <a:r>
              <a:rPr kumimoji="1" lang="ko-Kore-KR" altLang="en-US" sz="2400" dirty="0"/>
              <a:t>포함</a:t>
            </a:r>
            <a:r>
              <a:rPr kumimoji="1" lang="en-US" altLang="ko-Kore-KR" sz="2400" dirty="0"/>
              <a:t>)</a:t>
            </a:r>
          </a:p>
          <a:p>
            <a:pPr lvl="1"/>
            <a:r>
              <a:rPr kumimoji="1" lang="ko-Kore-KR" altLang="en-US" sz="2000" dirty="0"/>
              <a:t>다항식 곱셈</a:t>
            </a:r>
            <a:r>
              <a:rPr kumimoji="1" lang="en-US" altLang="ko-Kore-KR" sz="2000" dirty="0"/>
              <a:t>(</a:t>
            </a:r>
            <a:r>
              <a:rPr kumimoji="1" lang="en-US" altLang="ko-Kore-KR" sz="2000" dirty="0" err="1"/>
              <a:t>pointwise_mul</a:t>
            </a:r>
            <a:r>
              <a:rPr kumimoji="1" lang="en-US" altLang="ko-KR" sz="2000" dirty="0"/>
              <a:t>, </a:t>
            </a:r>
            <a:r>
              <a:rPr kumimoji="1" lang="en-US" altLang="ko-KR" sz="2000" dirty="0" err="1"/>
              <a:t>base_mul</a:t>
            </a:r>
            <a:r>
              <a:rPr kumimoji="1" lang="en-US" altLang="ko-KR" sz="2000" dirty="0"/>
              <a:t>, </a:t>
            </a:r>
            <a:r>
              <a:rPr kumimoji="1" lang="en-US" altLang="ko-KR" sz="2000" dirty="0" err="1"/>
              <a:t>poly_mul_schoolbook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등</a:t>
            </a:r>
            <a:r>
              <a:rPr kumimoji="1" lang="en-US" altLang="ko-KR" sz="2000" dirty="0"/>
              <a:t>)</a:t>
            </a:r>
            <a:endParaRPr kumimoji="1" lang="en-US" altLang="ko-Kore-KR" sz="2000" dirty="0"/>
          </a:p>
          <a:p>
            <a:pPr lvl="1"/>
            <a:r>
              <a:rPr kumimoji="1" lang="ko-Kore-KR" altLang="en-US" sz="2000" dirty="0"/>
              <a:t>다항식 덧셈</a:t>
            </a:r>
            <a:r>
              <a:rPr kumimoji="1" lang="en-US" altLang="ko-Kore-KR" sz="2000" dirty="0"/>
              <a:t>, </a:t>
            </a:r>
            <a:r>
              <a:rPr kumimoji="1" lang="ko-Kore-KR" altLang="en-US" sz="2000" dirty="0"/>
              <a:t>뺄셈</a:t>
            </a:r>
            <a:r>
              <a:rPr kumimoji="1" lang="en-US" altLang="ko-Kore-KR" sz="2000" dirty="0"/>
              <a:t>(</a:t>
            </a:r>
            <a:r>
              <a:rPr kumimoji="1" lang="en-US" altLang="ko-Kore-KR" sz="2000" dirty="0" err="1"/>
              <a:t>poly_add</a:t>
            </a:r>
            <a:r>
              <a:rPr kumimoji="1" lang="en-US" altLang="ko-Kore-KR" sz="2000" dirty="0"/>
              <a:t>, </a:t>
            </a:r>
            <a:r>
              <a:rPr kumimoji="1" lang="en-US" altLang="ko-Kore-KR" sz="2000" dirty="0" err="1"/>
              <a:t>poly_sub</a:t>
            </a:r>
            <a:r>
              <a:rPr kumimoji="1" lang="en-US" altLang="ko-KR" sz="2000" dirty="0"/>
              <a:t>, </a:t>
            </a:r>
            <a:r>
              <a:rPr kumimoji="1" lang="en-US" altLang="ko-KR" sz="2000" dirty="0" err="1"/>
              <a:t>poly_modadd</a:t>
            </a:r>
            <a:r>
              <a:rPr kumimoji="1" lang="en-US" altLang="ko-KR" sz="2000" dirty="0"/>
              <a:t>, </a:t>
            </a:r>
            <a:r>
              <a:rPr kumimoji="1" lang="en-US" altLang="ko-KR" sz="2000" dirty="0" err="1"/>
              <a:t>poly_modsub</a:t>
            </a:r>
            <a:r>
              <a:rPr kumimoji="1" lang="en-US" altLang="ko-KR" sz="2000" dirty="0"/>
              <a:t>, </a:t>
            </a:r>
            <a:r>
              <a:rPr kumimoji="1" lang="en-US" altLang="ko-KR" sz="2000" dirty="0" err="1"/>
              <a:t>poly_shiftl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등</a:t>
            </a:r>
            <a:r>
              <a:rPr kumimoji="1" lang="en-US" altLang="ko-KR" sz="2000" dirty="0"/>
              <a:t>)</a:t>
            </a:r>
            <a:endParaRPr kumimoji="1" lang="en-US" altLang="ko-Kore-KR" sz="2000" dirty="0"/>
          </a:p>
          <a:p>
            <a:r>
              <a:rPr kumimoji="1" lang="en-US" altLang="ko-Kore-KR" sz="2400" dirty="0"/>
              <a:t>NTT</a:t>
            </a:r>
            <a:r>
              <a:rPr kumimoji="1" lang="ko-Kore-KR" altLang="en-US" sz="2400" dirty="0"/>
              <a:t> 연산</a:t>
            </a:r>
            <a:endParaRPr kumimoji="1" lang="en-US" altLang="ko-Kore-KR" sz="2400" dirty="0"/>
          </a:p>
          <a:p>
            <a:pPr lvl="1"/>
            <a:r>
              <a:rPr kumimoji="1" lang="ko-KR" altLang="en-US" sz="2000" dirty="0"/>
              <a:t>전방 변환</a:t>
            </a:r>
            <a:r>
              <a:rPr kumimoji="1" lang="en-US" altLang="ko-KR" sz="2000" dirty="0"/>
              <a:t>(</a:t>
            </a:r>
            <a:r>
              <a:rPr kumimoji="1" lang="en-US" altLang="ko-Kore-KR" sz="2000" dirty="0"/>
              <a:t>Forward Transform)</a:t>
            </a:r>
            <a:r>
              <a:rPr kumimoji="1" lang="en-US" altLang="ko-KR" sz="2000" dirty="0"/>
              <a:t>, </a:t>
            </a:r>
            <a:r>
              <a:rPr kumimoji="1" lang="ko-KR" altLang="en-US" sz="2000" dirty="0" err="1"/>
              <a:t>역변환</a:t>
            </a:r>
            <a:r>
              <a:rPr kumimoji="1" lang="en-US" altLang="ko-KR" sz="2000" dirty="0"/>
              <a:t>(</a:t>
            </a:r>
            <a:r>
              <a:rPr kumimoji="1" lang="en-US" altLang="ko-Kore-KR" sz="2000" dirty="0"/>
              <a:t>Inverse Transform) </a:t>
            </a:r>
          </a:p>
          <a:p>
            <a:pPr lvl="1"/>
            <a:r>
              <a:rPr kumimoji="1" lang="ko-KR" altLang="en-US" sz="2000" dirty="0"/>
              <a:t>위 변환 과정에서 </a:t>
            </a:r>
            <a:r>
              <a:rPr kumimoji="1" lang="en-US" altLang="ko-Kore-KR" sz="2000" dirty="0"/>
              <a:t>Radix-2, Radix-3 </a:t>
            </a:r>
            <a:r>
              <a:rPr kumimoji="1" lang="ko-KR" altLang="en-US" sz="2000" dirty="0"/>
              <a:t>변환 및 몽고메리 폼 최적화가 활용</a:t>
            </a:r>
            <a:endParaRPr kumimoji="1" lang="en-US" altLang="ko-Kore-KR" sz="2400" dirty="0"/>
          </a:p>
          <a:p>
            <a:r>
              <a:rPr kumimoji="1" lang="ko-Kore-KR" altLang="en-US" sz="2400" dirty="0"/>
              <a:t>모듈러 연산</a:t>
            </a:r>
            <a:endParaRPr kumimoji="1" lang="en-US" altLang="ko-Kore-KR" sz="2400" dirty="0"/>
          </a:p>
          <a:p>
            <a:pPr lvl="1"/>
            <a:r>
              <a:rPr kumimoji="1" lang="en-US" altLang="ko-Kore-KR" sz="2000" dirty="0" err="1"/>
              <a:t>montgomery_reduce</a:t>
            </a:r>
            <a:r>
              <a:rPr kumimoji="1" lang="en-US" altLang="ko-Kore-KR" sz="2000" dirty="0"/>
              <a:t>, </a:t>
            </a:r>
            <a:r>
              <a:rPr kumimoji="1" lang="en-US" altLang="ko-Kore-KR" sz="2000" dirty="0" err="1"/>
              <a:t>mod_add</a:t>
            </a:r>
            <a:r>
              <a:rPr kumimoji="1" lang="en-US" altLang="ko-Kore-KR" sz="2000" dirty="0"/>
              <a:t>, </a:t>
            </a:r>
            <a:r>
              <a:rPr kumimoji="1" lang="en-US" altLang="ko-Kore-KR" sz="2000" dirty="0" err="1"/>
              <a:t>mod_sub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함수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등으로 구현</a:t>
            </a:r>
            <a:endParaRPr kumimoji="1" lang="en-US" altLang="ko-Kore-KR" sz="2400" dirty="0"/>
          </a:p>
          <a:p>
            <a:r>
              <a:rPr kumimoji="1" lang="ko-Kore-KR" altLang="en-US" sz="2400" dirty="0"/>
              <a:t>샘플링</a:t>
            </a:r>
            <a:endParaRPr kumimoji="1" lang="en-US" altLang="ko-Kore-KR" sz="2400" dirty="0"/>
          </a:p>
          <a:p>
            <a:pPr lvl="1"/>
            <a:r>
              <a:rPr kumimoji="1" lang="en-US" altLang="ko-Kore-KR" sz="2000" dirty="0"/>
              <a:t>NCC</a:t>
            </a:r>
            <a:r>
              <a:rPr kumimoji="1" lang="ko-KR" altLang="en-US" sz="2000" dirty="0"/>
              <a:t>는 난수와 </a:t>
            </a:r>
            <a:r>
              <a:rPr kumimoji="1" lang="ko-KR" altLang="en-US" sz="2000" dirty="0" err="1"/>
              <a:t>시드</a:t>
            </a:r>
            <a:r>
              <a:rPr kumimoji="1" lang="en-US" altLang="ko-KR" sz="2000" dirty="0"/>
              <a:t>(</a:t>
            </a:r>
            <a:r>
              <a:rPr kumimoji="1" lang="en-US" altLang="ko-Kore-KR" sz="2000" dirty="0"/>
              <a:t>Seed)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활용하여 다항식 계수를 샘플링</a:t>
            </a:r>
            <a:endParaRPr kumimoji="1" lang="en-US" altLang="ko-KR" sz="2000" dirty="0"/>
          </a:p>
          <a:p>
            <a:pPr lvl="1"/>
            <a:r>
              <a:rPr kumimoji="1" lang="en-US" altLang="ko-Kore-KR" sz="2000" dirty="0" err="1"/>
              <a:t>poly_uniform</a:t>
            </a:r>
            <a:r>
              <a:rPr kumimoji="1" lang="en-US" altLang="ko-Kore-KR" sz="2000" dirty="0"/>
              <a:t>, </a:t>
            </a:r>
            <a:r>
              <a:rPr kumimoji="1" lang="en-US" altLang="ko-Kore-KR" sz="2000" dirty="0" err="1"/>
              <a:t>poly_uniform_eta</a:t>
            </a:r>
            <a:r>
              <a:rPr kumimoji="1" lang="en-US" altLang="ko-Kore-KR" sz="2000" dirty="0"/>
              <a:t>, poly_uniform_gamma1 </a:t>
            </a:r>
            <a:r>
              <a:rPr kumimoji="1" lang="ko-Kore-KR" altLang="en-US" sz="2000" dirty="0"/>
              <a:t>함수 등으로 구현</a:t>
            </a:r>
            <a:endParaRPr kumimoji="1" lang="en-US" altLang="ko-Kore-KR" sz="2000" dirty="0"/>
          </a:p>
          <a:p>
            <a:r>
              <a:rPr kumimoji="1" lang="ko-Kore-KR" altLang="en-US" sz="2400" dirty="0"/>
              <a:t>해시 연산</a:t>
            </a:r>
            <a:endParaRPr kumimoji="1" lang="en-US" altLang="ko-Kore-KR" sz="2400" dirty="0"/>
          </a:p>
          <a:p>
            <a:pPr lvl="1"/>
            <a:r>
              <a:rPr kumimoji="1" lang="en-US" altLang="ko-Kore-KR" sz="2000" dirty="0"/>
              <a:t>SHAKE-256 </a:t>
            </a:r>
            <a:r>
              <a:rPr kumimoji="1" lang="ko-Kore-KR" altLang="en-US" sz="2000" dirty="0"/>
              <a:t>사용</a:t>
            </a:r>
            <a:endParaRPr kumimoji="1" lang="en-US" altLang="en-US" sz="2000" dirty="0"/>
          </a:p>
          <a:p>
            <a:r>
              <a:rPr kumimoji="1" lang="ko-KR" altLang="en-US" sz="2400" dirty="0"/>
              <a:t>연산 비중 및 중요도</a:t>
            </a:r>
            <a:r>
              <a:rPr kumimoji="1" lang="en-US" altLang="ko-KR" sz="2400" dirty="0"/>
              <a:t>: NTT &gt; </a:t>
            </a:r>
            <a:r>
              <a:rPr kumimoji="1" lang="ko-KR" altLang="en-US" sz="2400" dirty="0" err="1"/>
              <a:t>모듈러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&gt; </a:t>
            </a:r>
            <a:r>
              <a:rPr kumimoji="1" lang="ko-KR" altLang="en-US" sz="2400" dirty="0"/>
              <a:t>샘플링 </a:t>
            </a:r>
            <a:r>
              <a:rPr kumimoji="1" lang="en-US" altLang="ko-KR" sz="2400" dirty="0"/>
              <a:t>&gt;= </a:t>
            </a:r>
            <a:r>
              <a:rPr kumimoji="1" lang="ko-KR" altLang="en-US" sz="2400" dirty="0"/>
              <a:t>해시</a:t>
            </a:r>
            <a:endParaRPr kumimoji="1" lang="en-US" altLang="ko-Kore-KR" sz="2400" dirty="0"/>
          </a:p>
          <a:p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028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17638-325A-7B5A-DB6D-5DE6C2265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C5AA1-19A3-B244-3342-B9DB4B3A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다항식 연산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덧셈</a:t>
            </a:r>
            <a:r>
              <a:rPr kumimoji="1" lang="en-US" altLang="ko-Kore-KR" dirty="0"/>
              <a:t>,</a:t>
            </a:r>
            <a:r>
              <a:rPr kumimoji="1" lang="ko-Kore-KR" altLang="en-US" dirty="0"/>
              <a:t>뺄셈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D00FB-8300-F9E2-0543-26D90031EC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dirty="0" err="1"/>
              <a:t>poly_add</a:t>
            </a:r>
            <a:r>
              <a:rPr kumimoji="1" lang="en-US" altLang="ko-Kore-KR" sz="2400" dirty="0"/>
              <a:t> </a:t>
            </a:r>
          </a:p>
          <a:p>
            <a:pPr lvl="1"/>
            <a:r>
              <a:rPr kumimoji="1" lang="ko-KR" altLang="en-US" sz="2000" dirty="0"/>
              <a:t>두 다항식 </a:t>
            </a:r>
            <a:r>
              <a:rPr kumimoji="1" lang="en-US" altLang="ko-Kore-KR" sz="2000" dirty="0"/>
              <a:t>a</a:t>
            </a:r>
            <a:r>
              <a:rPr kumimoji="1" lang="ko-KR" altLang="en-US" sz="2000" dirty="0"/>
              <a:t>와 </a:t>
            </a:r>
            <a:r>
              <a:rPr kumimoji="1" lang="en-US" altLang="ko-Kore-KR" sz="2000" dirty="0"/>
              <a:t>b</a:t>
            </a:r>
            <a:r>
              <a:rPr kumimoji="1" lang="ko-KR" altLang="en-US" sz="2000" dirty="0"/>
              <a:t>의 계수를 더하여 다항식 </a:t>
            </a:r>
            <a:r>
              <a:rPr kumimoji="1" lang="en-US" altLang="ko-Kore-KR" sz="2000" dirty="0"/>
              <a:t>c</a:t>
            </a:r>
            <a:r>
              <a:rPr kumimoji="1" lang="ko-KR" altLang="en-US" sz="2000" dirty="0" err="1"/>
              <a:t>에</a:t>
            </a:r>
            <a:r>
              <a:rPr kumimoji="1" lang="ko-KR" altLang="en-US" sz="2000" dirty="0"/>
              <a:t> 결과 저장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반복문은 다항식의 길이 </a:t>
            </a:r>
            <a:r>
              <a:rPr kumimoji="1" lang="en-US" altLang="ko-Kore-KR" sz="2000" dirty="0"/>
              <a:t>N </a:t>
            </a:r>
            <a:r>
              <a:rPr kumimoji="1" lang="ko-KR" altLang="en-US" sz="2000" dirty="0"/>
              <a:t>만큼 반복 수행</a:t>
            </a:r>
            <a:endParaRPr kumimoji="1" lang="en-US" altLang="ko-KR" sz="2000" dirty="0"/>
          </a:p>
          <a:p>
            <a:pPr lvl="1"/>
            <a:r>
              <a:rPr kumimoji="1" lang="ko-KR" altLang="en-US" sz="2000" dirty="0" err="1"/>
              <a:t>모듈러</a:t>
            </a:r>
            <a:r>
              <a:rPr kumimoji="1" lang="ko-KR" altLang="en-US" sz="2000" dirty="0"/>
              <a:t> 연산은 포함하지 않음</a:t>
            </a:r>
            <a:r>
              <a:rPr kumimoji="1" lang="en-US" altLang="ko-KR" sz="2000" dirty="0"/>
              <a:t>(</a:t>
            </a:r>
            <a:r>
              <a:rPr kumimoji="1" lang="en-US" altLang="ko-KR" sz="2000" dirty="0" err="1"/>
              <a:t>poly_modadd</a:t>
            </a:r>
            <a:r>
              <a:rPr kumimoji="1" lang="ko-KR" altLang="en-US" sz="2000" dirty="0"/>
              <a:t>에서 수행</a:t>
            </a:r>
            <a:r>
              <a:rPr kumimoji="1" lang="en-US" altLang="ko-KR" sz="2000" dirty="0"/>
              <a:t>)</a:t>
            </a:r>
          </a:p>
          <a:p>
            <a:pPr lvl="1"/>
            <a:r>
              <a:rPr kumimoji="1" lang="en-US" altLang="ko-KR" sz="2000" dirty="0"/>
              <a:t>poly</a:t>
            </a:r>
            <a:r>
              <a:rPr kumimoji="1" lang="ko-KR" altLang="en-US" sz="2000" dirty="0"/>
              <a:t>는 구조체로</a:t>
            </a:r>
            <a:r>
              <a:rPr kumimoji="1" lang="en-US" altLang="ko-KR" sz="2000" dirty="0"/>
              <a:t>, int32_t </a:t>
            </a:r>
            <a:r>
              <a:rPr kumimoji="1" lang="ko-KR" altLang="en-US" sz="2000" dirty="0"/>
              <a:t>배열로 </a:t>
            </a:r>
            <a:r>
              <a:rPr kumimoji="1" lang="ko-KR" altLang="en-US" sz="2000" dirty="0" err="1"/>
              <a:t>구성되어있음</a:t>
            </a:r>
            <a:endParaRPr kumimoji="1" lang="en-US" altLang="ko-KR" sz="2000" dirty="0"/>
          </a:p>
          <a:p>
            <a:pPr lvl="1"/>
            <a:r>
              <a:rPr kumimoji="1" lang="en-US" altLang="ko-Kore-KR" sz="2000" dirty="0"/>
              <a:t>neon </a:t>
            </a:r>
            <a:r>
              <a:rPr kumimoji="1" lang="ko-Kore-KR" altLang="en-US" sz="2000" dirty="0"/>
              <a:t>인트린직 함수 중 </a:t>
            </a:r>
            <a:r>
              <a:rPr kumimoji="1" lang="en" altLang="ko-Kore-KR" sz="2000" dirty="0" err="1"/>
              <a:t>poly_add</a:t>
            </a:r>
            <a:r>
              <a:rPr kumimoji="1" lang="ko-Kore-KR" altLang="en-US" sz="2000" dirty="0"/>
              <a:t>를 사용하여 최적화</a:t>
            </a:r>
            <a:r>
              <a:rPr kumimoji="1" lang="en-US" altLang="ko-Kore-KR" sz="2000" dirty="0"/>
              <a:t>?</a:t>
            </a:r>
          </a:p>
          <a:p>
            <a:r>
              <a:rPr kumimoji="1" lang="en-US" altLang="ko-Kore-KR" sz="2400" dirty="0" err="1"/>
              <a:t>poly_sub</a:t>
            </a:r>
            <a:endParaRPr kumimoji="1" lang="en-US" altLang="ko-Kore-KR" sz="2400" dirty="0"/>
          </a:p>
          <a:p>
            <a:pPr lvl="1"/>
            <a:r>
              <a:rPr kumimoji="1" lang="ko-Kore-KR" altLang="en-US" sz="2000" dirty="0"/>
              <a:t>두 다항식 </a:t>
            </a:r>
            <a:r>
              <a:rPr kumimoji="1" lang="en-US" altLang="ko-Kore-KR" sz="2000" dirty="0"/>
              <a:t>a</a:t>
            </a:r>
            <a:r>
              <a:rPr kumimoji="1" lang="ko-Kore-KR" altLang="en-US" sz="2000" dirty="0"/>
              <a:t>와</a:t>
            </a:r>
            <a:r>
              <a:rPr kumimoji="1" lang="en-US" altLang="ko-Kore-KR" sz="2000" dirty="0"/>
              <a:t> b</a:t>
            </a:r>
            <a:r>
              <a:rPr kumimoji="1" lang="ko-Kore-KR" altLang="en-US" sz="2000" dirty="0"/>
              <a:t>의 계수를 뺄셈하여 다항식 </a:t>
            </a:r>
            <a:r>
              <a:rPr kumimoji="1" lang="en-US" altLang="ko-Kore-KR" sz="2000" dirty="0"/>
              <a:t>c</a:t>
            </a:r>
            <a:r>
              <a:rPr kumimoji="1" lang="ko-Kore-KR" altLang="en-US" sz="2000" dirty="0"/>
              <a:t>에 결과 저장</a:t>
            </a:r>
            <a:endParaRPr kumimoji="1" lang="en-US" altLang="ko-Kore-KR" sz="2000" dirty="0"/>
          </a:p>
          <a:p>
            <a:pPr lvl="1"/>
            <a:r>
              <a:rPr kumimoji="1" lang="ko-Kore-KR" altLang="en-US" sz="2000" dirty="0"/>
              <a:t>모듈러 연산 포함 </a:t>
            </a:r>
            <a:r>
              <a:rPr kumimoji="1" lang="en-US" altLang="ko-Kore-KR" sz="2000" dirty="0"/>
              <a:t>X(</a:t>
            </a:r>
            <a:r>
              <a:rPr kumimoji="1" lang="en-US" altLang="ko-Kore-KR" sz="2000" dirty="0" err="1"/>
              <a:t>poly_modsub</a:t>
            </a:r>
            <a:r>
              <a:rPr kumimoji="1" lang="ko-Kore-KR" altLang="en-US" sz="2000" dirty="0"/>
              <a:t>에서 수행</a:t>
            </a:r>
            <a:r>
              <a:rPr kumimoji="1" lang="en-US" altLang="ko-Kore-KR" sz="2000" dirty="0"/>
              <a:t>)</a:t>
            </a:r>
          </a:p>
          <a:p>
            <a:pPr lvl="1"/>
            <a:r>
              <a:rPr kumimoji="1" lang="en-US" altLang="ko-Kore-KR" sz="2000" dirty="0"/>
              <a:t>neon </a:t>
            </a:r>
            <a:r>
              <a:rPr kumimoji="1" lang="ko-Kore-KR" altLang="en-US" sz="2000" dirty="0"/>
              <a:t>인트린직 함수 중 </a:t>
            </a:r>
            <a:r>
              <a:rPr kumimoji="1" lang="en" altLang="ko-Kore-KR" sz="2000" dirty="0"/>
              <a:t>poly_</a:t>
            </a:r>
            <a:r>
              <a:rPr kumimoji="1" lang="en-US" altLang="ko-Kore-KR" sz="2000" dirty="0"/>
              <a:t>sub</a:t>
            </a:r>
            <a:r>
              <a:rPr kumimoji="1" lang="ko-Kore-KR" altLang="en-US" sz="2000" dirty="0"/>
              <a:t>를 사용하여 최적화</a:t>
            </a:r>
            <a:r>
              <a:rPr kumimoji="1" lang="en-US" altLang="ko-Kore-KR" sz="2000" dirty="0"/>
              <a:t>?</a:t>
            </a:r>
          </a:p>
          <a:p>
            <a:r>
              <a:rPr kumimoji="1" lang="en-US" altLang="ko-Kore-KR" sz="2400" dirty="0" err="1"/>
              <a:t>poly_shiftl</a:t>
            </a:r>
            <a:endParaRPr kumimoji="1" lang="en-US" altLang="ko-Kore-KR" sz="2400" dirty="0"/>
          </a:p>
          <a:p>
            <a:pPr lvl="1"/>
            <a:r>
              <a:rPr kumimoji="1" lang="ko-KR" altLang="en-US" sz="2000" dirty="0"/>
              <a:t>다항식의 각 계수를 </a:t>
            </a:r>
            <a:r>
              <a:rPr kumimoji="1" lang="en-US" altLang="ko-Kore-KR" sz="2000" dirty="0"/>
              <a:t>D </a:t>
            </a:r>
            <a:r>
              <a:rPr kumimoji="1" lang="ko-KR" altLang="en-US" sz="2000" dirty="0"/>
              <a:t>비트만큼 </a:t>
            </a:r>
            <a:r>
              <a:rPr kumimoji="1" lang="en-US" altLang="ko-Kore-KR" sz="2000" dirty="0" err="1"/>
              <a:t>ShiftLeft</a:t>
            </a:r>
            <a:r>
              <a:rPr kumimoji="1" lang="ko-KR" altLang="en-US" sz="2000" dirty="0"/>
              <a:t> 연산 수행 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즉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다항식의 각 계수를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의 </a:t>
            </a:r>
            <a:r>
              <a:rPr kumimoji="1" lang="en-US" altLang="ko-Kore-KR" sz="2000" dirty="0"/>
              <a:t>D</a:t>
            </a:r>
            <a:r>
              <a:rPr kumimoji="1" lang="ko-KR" altLang="en-US" sz="2000" dirty="0"/>
              <a:t>제곱으로 곱하는 연산</a:t>
            </a:r>
            <a:endParaRPr kumimoji="1" lang="en-US" altLang="ko-KR" sz="2000" dirty="0"/>
          </a:p>
          <a:p>
            <a:pPr lvl="1"/>
            <a:endParaRPr kumimoji="1" lang="en-US" altLang="ko-Kore-KR" sz="2000" dirty="0"/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38EDE5A-3C71-7117-D051-5CFCC30B9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590" y="1276620"/>
            <a:ext cx="3418052" cy="1403992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A2B3577-A82C-CFA9-D176-D2A4ED339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590" y="3220840"/>
            <a:ext cx="3418053" cy="1518148"/>
          </a:xfrm>
          <a:prstGeom prst="rect">
            <a:avLst/>
          </a:prstGeom>
        </p:spPr>
      </p:pic>
      <p:pic>
        <p:nvPicPr>
          <p:cNvPr id="15" name="그림 14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96C80F6-47E6-3F05-F22C-CB4230CA4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590" y="5132105"/>
            <a:ext cx="2012429" cy="15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6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503F1-5482-641E-B516-521673ADA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5EEB483A-A57C-7F93-53CB-549A16FDB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64" y="121066"/>
            <a:ext cx="2415626" cy="10935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48F1E31-7854-7931-5960-66455FCE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다항식 연산</a:t>
            </a:r>
            <a:r>
              <a:rPr kumimoji="1" lang="en-US" altLang="ko-Kore-KR" dirty="0"/>
              <a:t>(</a:t>
            </a:r>
            <a:r>
              <a:rPr kumimoji="1" lang="ko-Kore-KR" altLang="en-US" dirty="0"/>
              <a:t>곱셈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29BFF-F49F-8C58-5FB2-EE97B4CA4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dirty="0" err="1"/>
              <a:t>pointwise_mul</a:t>
            </a:r>
            <a:r>
              <a:rPr kumimoji="1" lang="en-US" altLang="ko-Kore-KR" sz="2400" dirty="0"/>
              <a:t> </a:t>
            </a:r>
          </a:p>
          <a:p>
            <a:pPr lvl="1"/>
            <a:r>
              <a:rPr kumimoji="1" lang="ko-KR" altLang="en-US" sz="2000" dirty="0"/>
              <a:t>다항식의 계수를 순서대로 서로 곱하는 연산 수행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점별 곱셈</a:t>
            </a:r>
            <a:r>
              <a:rPr kumimoji="1" lang="en-US" altLang="ko-KR" sz="2000" dirty="0"/>
              <a:t>)</a:t>
            </a:r>
          </a:p>
          <a:p>
            <a:pPr lvl="1"/>
            <a:r>
              <a:rPr kumimoji="1" lang="en-US" altLang="ko-Kore-KR" sz="2000" dirty="0"/>
              <a:t>NTT </a:t>
            </a:r>
            <a:r>
              <a:rPr kumimoji="1" lang="ko-KR" altLang="en-US" sz="2000" dirty="0"/>
              <a:t>변환 이후 계수를 곱할 때 사용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몽고메리 </a:t>
            </a:r>
            <a:r>
              <a:rPr kumimoji="1" lang="en-US" altLang="ko-KR" sz="2000" dirty="0"/>
              <a:t>reduction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– </a:t>
            </a:r>
            <a:r>
              <a:rPr kumimoji="1" lang="ko-KR" altLang="en-US" sz="2000" dirty="0"/>
              <a:t>곱셈 결과에 </a:t>
            </a:r>
            <a:r>
              <a:rPr kumimoji="1" lang="ko-KR" altLang="en-US" sz="2000" dirty="0" err="1"/>
              <a:t>모듈러</a:t>
            </a:r>
            <a:r>
              <a:rPr kumimoji="1" lang="ko-KR" altLang="en-US" sz="2000" dirty="0"/>
              <a:t> 연산 적용</a:t>
            </a:r>
            <a:endParaRPr kumimoji="1" lang="en-US" altLang="ko-Kore-KR" sz="2400" dirty="0"/>
          </a:p>
          <a:p>
            <a:r>
              <a:rPr kumimoji="1" lang="en-US" altLang="ko-Kore-KR" sz="2400" dirty="0" err="1"/>
              <a:t>base_mul</a:t>
            </a:r>
            <a:endParaRPr kumimoji="1" lang="en-US" altLang="ko-Kore-KR" sz="2400" dirty="0"/>
          </a:p>
          <a:p>
            <a:pPr lvl="1"/>
            <a:r>
              <a:rPr kumimoji="1" lang="ko-KR" altLang="en-US" sz="2000" dirty="0"/>
              <a:t>두 다항식의 곱셈을 수행</a:t>
            </a:r>
            <a:endParaRPr kumimoji="1" lang="en-US" altLang="ko-Kore-KR" sz="2000" dirty="0"/>
          </a:p>
          <a:p>
            <a:pPr lvl="1"/>
            <a:r>
              <a:rPr kumimoji="1" lang="en-US" altLang="ko-Kore-KR" sz="2000" dirty="0"/>
              <a:t>NTT </a:t>
            </a:r>
            <a:r>
              <a:rPr kumimoji="1" lang="ko-KR" altLang="en-US" sz="2000" dirty="0"/>
              <a:t>변환 과정에서 사용</a:t>
            </a:r>
            <a:endParaRPr kumimoji="1" lang="en-US" altLang="ko-Kore-KR" sz="2000" dirty="0"/>
          </a:p>
          <a:p>
            <a:pPr lvl="1"/>
            <a:r>
              <a:rPr kumimoji="1" lang="en-US" altLang="ko-Kore-KR" sz="2000" dirty="0"/>
              <a:t>Neon</a:t>
            </a:r>
            <a:r>
              <a:rPr kumimoji="1" lang="ko-KR" altLang="en-US" sz="2000" dirty="0"/>
              <a:t>의 </a:t>
            </a:r>
            <a:r>
              <a:rPr kumimoji="1" lang="en-US" altLang="ko-KR" sz="2000" dirty="0"/>
              <a:t>vmulq_s32 </a:t>
            </a:r>
            <a:r>
              <a:rPr kumimoji="1" lang="ko-KR" altLang="en-US" sz="2000" dirty="0" err="1"/>
              <a:t>인트린직</a:t>
            </a:r>
            <a:r>
              <a:rPr kumimoji="1" lang="ko-KR" altLang="en-US" sz="2000" dirty="0"/>
              <a:t> 함수 사용하여 최적화</a:t>
            </a:r>
            <a:r>
              <a:rPr kumimoji="1" lang="en-US" altLang="ko-KR" sz="2000" dirty="0"/>
              <a:t>?</a:t>
            </a:r>
          </a:p>
          <a:p>
            <a:pPr lvl="2"/>
            <a:r>
              <a:rPr kumimoji="1" lang="en-US" altLang="ko-Kore-KR" sz="1600" dirty="0"/>
              <a:t>Vmulq_32: 4</a:t>
            </a:r>
            <a:r>
              <a:rPr kumimoji="1" lang="ko-KR" altLang="en-US" sz="1600" dirty="0"/>
              <a:t>개의 </a:t>
            </a:r>
            <a:r>
              <a:rPr kumimoji="1" lang="en-US" altLang="ko-KR" sz="1600" dirty="0"/>
              <a:t>32bit </a:t>
            </a:r>
            <a:r>
              <a:rPr kumimoji="1" lang="ko-KR" altLang="en-US" sz="1600" dirty="0"/>
              <a:t>정수를 한 번에 곱셈</a:t>
            </a:r>
            <a:endParaRPr kumimoji="1" lang="en-US" altLang="ko-Kore-KR" sz="1600" dirty="0"/>
          </a:p>
          <a:p>
            <a:r>
              <a:rPr kumimoji="1" lang="en-US" altLang="ko-Kore-KR" sz="2400" dirty="0" err="1"/>
              <a:t>poly_mul_schoolbook</a:t>
            </a:r>
            <a:endParaRPr kumimoji="1" lang="en-US" altLang="ko-Kore-KR" sz="2400" dirty="0"/>
          </a:p>
          <a:p>
            <a:pPr lvl="1"/>
            <a:r>
              <a:rPr kumimoji="1" lang="ko-KR" altLang="en-US" sz="2000" dirty="0" err="1"/>
              <a:t>스쿨북</a:t>
            </a:r>
            <a:r>
              <a:rPr kumimoji="1" lang="ko-KR" altLang="en-US" sz="2000" dirty="0"/>
              <a:t> 알고리즘 구현 함수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크기가 큰 다항식에 대해서는 비효율적</a:t>
            </a:r>
            <a:endParaRPr kumimoji="1" lang="en-US" altLang="ko-KR" sz="2000" dirty="0"/>
          </a:p>
          <a:p>
            <a:pPr lvl="2"/>
            <a:r>
              <a:rPr kumimoji="1" lang="ko-KR" altLang="en-US" sz="1600" dirty="0"/>
              <a:t>계산 복잡도가 </a:t>
            </a:r>
            <a:r>
              <a:rPr kumimoji="1" lang="en-US" altLang="ko-KR" sz="1600" dirty="0"/>
              <a:t>O(N^2)</a:t>
            </a:r>
            <a:r>
              <a:rPr kumimoji="1" lang="ko-KR" altLang="en-US" sz="1600" dirty="0"/>
              <a:t>임</a:t>
            </a:r>
            <a:endParaRPr kumimoji="1" lang="en-US" altLang="ko-KR" sz="1600" dirty="0"/>
          </a:p>
          <a:p>
            <a:pPr lvl="1"/>
            <a:r>
              <a:rPr kumimoji="1" lang="ko-KR" altLang="en-US" sz="2000" dirty="0"/>
              <a:t>테스트를 위해 </a:t>
            </a:r>
            <a:r>
              <a:rPr kumimoji="1" lang="ko-KR" altLang="en-US" sz="2000" dirty="0" err="1"/>
              <a:t>구현되어있는</a:t>
            </a:r>
            <a:r>
              <a:rPr kumimoji="1" lang="ko-KR" altLang="en-US" sz="2000" dirty="0"/>
              <a:t> 함수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최적화 할 필요는 </a:t>
            </a:r>
            <a:r>
              <a:rPr kumimoji="1" lang="en-US" altLang="ko-KR" sz="2000" dirty="0"/>
              <a:t>X</a:t>
            </a:r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574B9FC4-53AD-B26D-BCC0-7445D8034F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622" y="144687"/>
            <a:ext cx="3435738" cy="7916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E1FC073-BFDF-8BED-A79A-09A0A07075F9}"/>
              </a:ext>
            </a:extLst>
          </p:cNvPr>
          <p:cNvSpPr/>
          <p:nvPr/>
        </p:nvSpPr>
        <p:spPr>
          <a:xfrm>
            <a:off x="6610135" y="489172"/>
            <a:ext cx="1124607" cy="1575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211CC4-F17F-C5A9-77B9-D0933C6AE609}"/>
              </a:ext>
            </a:extLst>
          </p:cNvPr>
          <p:cNvSpPr/>
          <p:nvPr/>
        </p:nvSpPr>
        <p:spPr>
          <a:xfrm>
            <a:off x="9374964" y="114060"/>
            <a:ext cx="2415626" cy="10795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A71AF7E0-EFB0-1F9B-5193-19C29B7196A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 flipH="1" flipV="1">
            <a:off x="8614794" y="-1321289"/>
            <a:ext cx="525628" cy="3410338"/>
          </a:xfrm>
          <a:prstGeom prst="bentConnector5">
            <a:avLst>
              <a:gd name="adj1" fmla="val -31494"/>
              <a:gd name="adj2" fmla="val 60260"/>
              <a:gd name="adj3" fmla="val 12149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78466789-1DC4-95D1-B59F-5EFCC7C32F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199" y="3137688"/>
            <a:ext cx="3494311" cy="3740897"/>
          </a:xfrm>
          <a:prstGeom prst="rect">
            <a:avLst/>
          </a:prstGeom>
        </p:spPr>
      </p:pic>
      <p:pic>
        <p:nvPicPr>
          <p:cNvPr id="17" name="그림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9F2D01A-6CCA-20F8-DE58-137362E4BB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05" y="1215041"/>
            <a:ext cx="4133205" cy="193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48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BF78D-FF0A-59B6-EB69-9F3D7FBB6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8EA9F-3349-5B9F-26CB-4A1A552D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NTT </a:t>
            </a:r>
            <a:r>
              <a:rPr kumimoji="1" lang="ko-Kore-KR" altLang="en-US" dirty="0"/>
              <a:t>연산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691135-C57A-BB82-63D6-D85566D81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입력 배열 </a:t>
            </a:r>
            <a:r>
              <a:rPr kumimoji="1" lang="en-US" altLang="ko-KR" sz="2400" dirty="0"/>
              <a:t>A</a:t>
            </a:r>
            <a:r>
              <a:rPr kumimoji="1" lang="ko-KR" altLang="en-US" sz="2400" dirty="0"/>
              <a:t>에 대해 </a:t>
            </a:r>
            <a:r>
              <a:rPr kumimoji="1" lang="en-US" altLang="ko-KR" sz="2400" dirty="0"/>
              <a:t>NTT </a:t>
            </a:r>
            <a:r>
              <a:rPr kumimoji="1" lang="ko-KR" altLang="en-US" sz="2400" dirty="0"/>
              <a:t>변환 수행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결과는 </a:t>
            </a:r>
            <a:r>
              <a:rPr kumimoji="1" lang="en-US" altLang="ko-KR" sz="2000" dirty="0"/>
              <a:t>Out </a:t>
            </a:r>
            <a:r>
              <a:rPr kumimoji="1" lang="ko-KR" altLang="en-US" sz="2000" dirty="0"/>
              <a:t>배열에 저장</a:t>
            </a:r>
            <a:endParaRPr kumimoji="1" lang="en-US" altLang="ko-KR" sz="2000" dirty="0"/>
          </a:p>
          <a:p>
            <a:r>
              <a:rPr kumimoji="1" lang="ko-KR" altLang="en-US" sz="2400" dirty="0"/>
              <a:t>버터플라이 연산 준비 단계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결과는 상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하위 절반으로 나뉨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Zeta1</a:t>
            </a:r>
            <a:r>
              <a:rPr kumimoji="1" lang="ko-KR" altLang="en-US" sz="2000" dirty="0"/>
              <a:t>은 변환 상수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복소수 루트</a:t>
            </a:r>
            <a:r>
              <a:rPr kumimoji="1" lang="en-US" altLang="ko-KR" sz="2000" dirty="0"/>
              <a:t>)</a:t>
            </a:r>
          </a:p>
          <a:p>
            <a:pPr lvl="2"/>
            <a:r>
              <a:rPr kumimoji="1" lang="en-US" altLang="ko-KR" sz="1600" dirty="0"/>
              <a:t>NTT </a:t>
            </a:r>
            <a:r>
              <a:rPr kumimoji="1" lang="ko-KR" altLang="en-US" sz="1600" dirty="0"/>
              <a:t>테이블</a:t>
            </a:r>
            <a:r>
              <a:rPr kumimoji="1" lang="en-US" altLang="ko-KR" sz="1600" dirty="0"/>
              <a:t>(zetas)</a:t>
            </a:r>
            <a:r>
              <a:rPr kumimoji="1" lang="ko-KR" altLang="en-US" sz="1600" dirty="0"/>
              <a:t>에서 선택됨</a:t>
            </a:r>
            <a:endParaRPr kumimoji="1" lang="en-US" altLang="ko-KR" sz="1600" dirty="0"/>
          </a:p>
          <a:p>
            <a:r>
              <a:rPr kumimoji="1" lang="en-US" altLang="ko-KR" sz="2400" dirty="0"/>
              <a:t>Radix-2 </a:t>
            </a:r>
            <a:r>
              <a:rPr kumimoji="1" lang="ko-KR" altLang="en-US" sz="2400" dirty="0"/>
              <a:t>버터플라이 연산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데이터 크기를 절반씩 줄여가며 연산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Zetas </a:t>
            </a:r>
            <a:r>
              <a:rPr kumimoji="1" lang="ko-KR" altLang="en-US" sz="2000" dirty="0"/>
              <a:t>배열에서 적합한 루트를 선택</a:t>
            </a:r>
            <a:endParaRPr kumimoji="1" lang="en-US" altLang="ko-KR" sz="2000" dirty="0"/>
          </a:p>
          <a:p>
            <a:r>
              <a:rPr kumimoji="1" lang="en-US" altLang="ko-KR" sz="2400" dirty="0"/>
              <a:t>Radix-3 </a:t>
            </a:r>
            <a:r>
              <a:rPr kumimoji="1" lang="ko-KR" altLang="en-US" sz="2400" dirty="0"/>
              <a:t>버터플라이 연산</a:t>
            </a:r>
            <a:endParaRPr kumimoji="1" lang="en-US" altLang="ko-KR" sz="2400" dirty="0"/>
          </a:p>
          <a:p>
            <a:pPr lvl="1"/>
            <a:r>
              <a:rPr kumimoji="1" lang="en-US" altLang="ko-KR" sz="2000" dirty="0"/>
              <a:t>Radix-2</a:t>
            </a:r>
            <a:r>
              <a:rPr kumimoji="1" lang="ko-KR" altLang="en-US" sz="2000" dirty="0"/>
              <a:t>와 유사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그러나 데이터 집합이 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개</a:t>
            </a:r>
            <a:endParaRPr kumimoji="1" lang="en-US" altLang="ko-KR" sz="2000" dirty="0"/>
          </a:p>
          <a:p>
            <a:pPr lvl="2"/>
            <a:r>
              <a:rPr kumimoji="1" lang="en-US" altLang="ko-KR" sz="1600" dirty="0"/>
              <a:t>Zeta1, zeta2, </a:t>
            </a:r>
            <a:r>
              <a:rPr kumimoji="1" lang="en-US" altLang="ko-KR" sz="1600" dirty="0" err="1"/>
              <a:t>Wmont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부분으로 나뉨</a:t>
            </a:r>
            <a:endParaRPr kumimoji="1" lang="en-US" altLang="ko-KR" sz="1600" dirty="0"/>
          </a:p>
          <a:p>
            <a:r>
              <a:rPr kumimoji="1" lang="ko-KR" altLang="en-US" sz="2400" dirty="0" err="1"/>
              <a:t>딜리시움을</a:t>
            </a:r>
            <a:r>
              <a:rPr kumimoji="1" lang="ko-KR" altLang="en-US" sz="2400" dirty="0"/>
              <a:t> 참고하여 최적화</a:t>
            </a:r>
            <a:r>
              <a:rPr kumimoji="1" lang="en-US" altLang="ko-KR" sz="2400" dirty="0"/>
              <a:t>?</a:t>
            </a:r>
          </a:p>
          <a:p>
            <a:pPr lvl="1"/>
            <a:r>
              <a:rPr kumimoji="1" lang="ko-KR" altLang="en-US" sz="2000" dirty="0"/>
              <a:t>구조는 유사하나</a:t>
            </a:r>
            <a:r>
              <a:rPr kumimoji="1" lang="en-US" altLang="ko-KR" sz="2000" dirty="0"/>
              <a:t>, N</a:t>
            </a:r>
            <a:r>
              <a:rPr kumimoji="1" lang="ko-KR" altLang="en-US" sz="2000" dirty="0"/>
              <a:t>값</a:t>
            </a:r>
            <a:r>
              <a:rPr kumimoji="1" lang="en-US" altLang="ko-KR" sz="2000" dirty="0"/>
              <a:t>, Radix </a:t>
            </a:r>
            <a:r>
              <a:rPr kumimoji="1" lang="ko-KR" altLang="en-US" sz="2000" dirty="0"/>
              <a:t>등이 다름</a:t>
            </a:r>
            <a:endParaRPr kumimoji="1"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8128B7-90E3-27C0-8552-0E26FB2E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002" y="1031655"/>
            <a:ext cx="3215155" cy="55006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82F91C-84F3-44F9-F9CD-777BA7954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9365" y="3954462"/>
            <a:ext cx="2875330" cy="2654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769674-DC2A-F1D1-DBBA-F0C7A3907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365" y="1337795"/>
            <a:ext cx="2749924" cy="1832024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BA32D49-2E93-F22E-A904-527946A1DE67}"/>
              </a:ext>
            </a:extLst>
          </p:cNvPr>
          <p:cNvSpPr/>
          <p:nvPr/>
        </p:nvSpPr>
        <p:spPr>
          <a:xfrm>
            <a:off x="6571386" y="3365141"/>
            <a:ext cx="271672" cy="1277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꺾인 연결선[E] 9">
            <a:extLst>
              <a:ext uri="{FF2B5EF4-FFF2-40B4-BE49-F238E27FC236}">
                <a16:creationId xmlns:a16="http://schemas.microsoft.com/office/drawing/2014/main" id="{25062445-1CF6-F3CF-9DF7-7131CEC847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44338" y="452868"/>
            <a:ext cx="2155063" cy="3924916"/>
          </a:xfrm>
          <a:prstGeom prst="bentConnector5">
            <a:avLst>
              <a:gd name="adj1" fmla="val -2843"/>
              <a:gd name="adj2" fmla="val 59949"/>
              <a:gd name="adj3" fmla="val 11060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9DDA40B3-2401-E0E3-77DD-3F8C3F7979E3}"/>
              </a:ext>
            </a:extLst>
          </p:cNvPr>
          <p:cNvSpPr/>
          <p:nvPr/>
        </p:nvSpPr>
        <p:spPr>
          <a:xfrm>
            <a:off x="5428312" y="2008094"/>
            <a:ext cx="208556" cy="645459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9D898AC9-547E-A9D1-7841-77189110753D}"/>
              </a:ext>
            </a:extLst>
          </p:cNvPr>
          <p:cNvSpPr/>
          <p:nvPr/>
        </p:nvSpPr>
        <p:spPr>
          <a:xfrm>
            <a:off x="5413817" y="2949388"/>
            <a:ext cx="208556" cy="151503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왼쪽 중괄호 26">
            <a:extLst>
              <a:ext uri="{FF2B5EF4-FFF2-40B4-BE49-F238E27FC236}">
                <a16:creationId xmlns:a16="http://schemas.microsoft.com/office/drawing/2014/main" id="{286D75DB-1893-078C-3BEE-DF07B5DE815B}"/>
              </a:ext>
            </a:extLst>
          </p:cNvPr>
          <p:cNvSpPr/>
          <p:nvPr/>
        </p:nvSpPr>
        <p:spPr>
          <a:xfrm>
            <a:off x="8944564" y="4470400"/>
            <a:ext cx="208556" cy="200026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꺾인 연결선[E] 9">
            <a:extLst>
              <a:ext uri="{FF2B5EF4-FFF2-40B4-BE49-F238E27FC236}">
                <a16:creationId xmlns:a16="http://schemas.microsoft.com/office/drawing/2014/main" id="{0C9D12D8-E985-48BF-1900-E56DF28C0640}"/>
              </a:ext>
            </a:extLst>
          </p:cNvPr>
          <p:cNvCxnSpPr>
            <a:cxnSpLocks/>
          </p:cNvCxnSpPr>
          <p:nvPr/>
        </p:nvCxnSpPr>
        <p:spPr>
          <a:xfrm>
            <a:off x="4117789" y="4715434"/>
            <a:ext cx="4814823" cy="761073"/>
          </a:xfrm>
          <a:prstGeom prst="bentConnector3">
            <a:avLst>
              <a:gd name="adj1" fmla="val 26664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9507883-83E2-EE75-F619-E708144EEC19}"/>
              </a:ext>
            </a:extLst>
          </p:cNvPr>
          <p:cNvCxnSpPr>
            <a:cxnSpLocks/>
          </p:cNvCxnSpPr>
          <p:nvPr/>
        </p:nvCxnSpPr>
        <p:spPr>
          <a:xfrm>
            <a:off x="4100334" y="3544047"/>
            <a:ext cx="1236654" cy="1314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2943F6-6CE5-B283-FB40-7E2338B4B845}"/>
              </a:ext>
            </a:extLst>
          </p:cNvPr>
          <p:cNvCxnSpPr>
            <a:cxnSpLocks/>
          </p:cNvCxnSpPr>
          <p:nvPr/>
        </p:nvCxnSpPr>
        <p:spPr>
          <a:xfrm>
            <a:off x="4330281" y="2154518"/>
            <a:ext cx="1034897" cy="1763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4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25EE4-5C7C-7E32-1138-890738FBA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BDA27-51CF-9376-9523-3BFE3C49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NTT </a:t>
            </a:r>
            <a:r>
              <a:rPr kumimoji="1" lang="ko-Kore-KR" altLang="en-US" dirty="0"/>
              <a:t>연산</a:t>
            </a:r>
            <a:r>
              <a:rPr kumimoji="1" lang="en-US" altLang="en-US" dirty="0"/>
              <a:t>: </a:t>
            </a:r>
            <a:r>
              <a:rPr kumimoji="1" lang="en-US" altLang="en-US" dirty="0" err="1"/>
              <a:t>dilithium</a:t>
            </a:r>
            <a:r>
              <a:rPr kumimoji="1" lang="ko-KR" altLang="en-US" dirty="0"/>
              <a:t>과 비교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DC088-9BDD-DF36-2C0A-665C4A49F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en-US" sz="2400" dirty="0"/>
              <a:t>NCC Sign</a:t>
            </a:r>
            <a:r>
              <a:rPr kumimoji="1" lang="ko-KR" altLang="en-US" sz="2400" dirty="0"/>
              <a:t>은 </a:t>
            </a:r>
            <a:r>
              <a:rPr kumimoji="1" lang="en-US" altLang="ko-KR" sz="2400" dirty="0"/>
              <a:t>Radix2,3</a:t>
            </a:r>
            <a:r>
              <a:rPr kumimoji="1" lang="ko-KR" altLang="en-US" sz="2400" dirty="0"/>
              <a:t>를 구현하나</a:t>
            </a:r>
            <a:r>
              <a:rPr kumimoji="1" lang="en-US" altLang="ko-KR" sz="2400" dirty="0"/>
              <a:t>, </a:t>
            </a:r>
            <a:r>
              <a:rPr kumimoji="1" lang="en-US" altLang="ko-KR" sz="2400" dirty="0" err="1"/>
              <a:t>Dilithium</a:t>
            </a:r>
            <a:r>
              <a:rPr kumimoji="1" lang="ko-KR" altLang="en-US" sz="2400" dirty="0"/>
              <a:t>은 </a:t>
            </a:r>
            <a:r>
              <a:rPr kumimoji="1" lang="en-US" altLang="ko-KR" sz="2400" dirty="0"/>
              <a:t>Radix2</a:t>
            </a:r>
            <a:r>
              <a:rPr kumimoji="1" lang="ko-KR" altLang="en-US" sz="2400" dirty="0"/>
              <a:t>만 구현</a:t>
            </a:r>
            <a:endParaRPr kumimoji="1" lang="en-US" altLang="ko-KR" sz="2400" dirty="0"/>
          </a:p>
          <a:p>
            <a:r>
              <a:rPr kumimoji="1" lang="en-US" altLang="en-US" sz="2400" dirty="0" err="1"/>
              <a:t>Dilithium</a:t>
            </a:r>
            <a:r>
              <a:rPr kumimoji="1" lang="ko-KR" altLang="en-US" sz="2400" dirty="0"/>
              <a:t>의 구현이 보다 더 간결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별도의 최종 정규화 과정 </a:t>
            </a:r>
            <a:r>
              <a:rPr kumimoji="1" lang="en-US" altLang="ko-KR" sz="2000" dirty="0"/>
              <a:t>X(</a:t>
            </a:r>
            <a:r>
              <a:rPr kumimoji="1" lang="ko-KR" altLang="en-US" sz="2000" dirty="0"/>
              <a:t>모든 값을 몽고메리 </a:t>
            </a:r>
            <a:r>
              <a:rPr kumimoji="1" lang="en-US" altLang="ko-KR" sz="2000" dirty="0"/>
              <a:t>Reduction</a:t>
            </a:r>
            <a:r>
              <a:rPr kumimoji="1" lang="ko-KR" altLang="en-US" sz="2000" dirty="0"/>
              <a:t>으로 처리</a:t>
            </a:r>
            <a:r>
              <a:rPr kumimoji="1" lang="en-US" altLang="ko-KR" sz="2000" dirty="0"/>
              <a:t>)</a:t>
            </a:r>
          </a:p>
          <a:p>
            <a:r>
              <a:rPr kumimoji="1" lang="en-US" altLang="en-US" sz="2400" dirty="0"/>
              <a:t>NCC</a:t>
            </a:r>
            <a:r>
              <a:rPr kumimoji="1" lang="ko-KR" altLang="en-US" sz="2400" dirty="0"/>
              <a:t>는 보다 복잡한 연산을 처리할 수 있게 구현</a:t>
            </a:r>
            <a:endParaRPr kumimoji="1" lang="ko-Kore-KR" altLang="en-US" sz="2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8810628-5D5E-0F27-93E1-0FB4A14CDBDE}"/>
              </a:ext>
            </a:extLst>
          </p:cNvPr>
          <p:cNvGrpSpPr/>
          <p:nvPr/>
        </p:nvGrpSpPr>
        <p:grpSpPr>
          <a:xfrm>
            <a:off x="1893327" y="2820691"/>
            <a:ext cx="3358776" cy="3742389"/>
            <a:chOff x="6316195" y="1262019"/>
            <a:chExt cx="5953956" cy="5494381"/>
          </a:xfrm>
        </p:grpSpPr>
        <p:pic>
          <p:nvPicPr>
            <p:cNvPr id="5" name="그림 4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D8CB51D2-4EFE-7E9F-B813-7E5FB5053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195" y="1262019"/>
              <a:ext cx="5953956" cy="3143689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</p:pic>
        <p:pic>
          <p:nvPicPr>
            <p:cNvPr id="7" name="그림 6" descr="텍스트, 스크린샷, 폰트, 라인이(가) 표시된 사진&#10;&#10;자동 생성된 설명">
              <a:extLst>
                <a:ext uri="{FF2B5EF4-FFF2-40B4-BE49-F238E27FC236}">
                  <a16:creationId xmlns:a16="http://schemas.microsoft.com/office/drawing/2014/main" id="{E56D7514-3B76-2F6F-06B8-A37E0FBD6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879" y="5270293"/>
              <a:ext cx="4134427" cy="1486107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01C858C-E540-BDDF-26B3-E9228121205D}"/>
                </a:ext>
              </a:extLst>
            </p:cNvPr>
            <p:cNvSpPr/>
            <p:nvPr/>
          </p:nvSpPr>
          <p:spPr>
            <a:xfrm>
              <a:off x="7679923" y="3001826"/>
              <a:ext cx="2492030" cy="192119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" name="꺾인 연결선[E] 9">
              <a:extLst>
                <a:ext uri="{FF2B5EF4-FFF2-40B4-BE49-F238E27FC236}">
                  <a16:creationId xmlns:a16="http://schemas.microsoft.com/office/drawing/2014/main" id="{E8920C35-0DA6-4823-14A7-EC060E55B5BC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rot="16200000" flipH="1">
              <a:off x="8277341" y="3842541"/>
              <a:ext cx="2076348" cy="779155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2DF343B4-75DA-C7A8-2810-53C3A060B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005" y="2510118"/>
            <a:ext cx="2541368" cy="434788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D5B9102-50E9-FD30-F2CA-7CCB5F734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729" y="4542118"/>
            <a:ext cx="2508515" cy="2315882"/>
          </a:xfrm>
          <a:prstGeom prst="rect">
            <a:avLst/>
          </a:prstGeom>
        </p:spPr>
      </p:pic>
      <p:sp>
        <p:nvSpPr>
          <p:cNvPr id="16" name="화살표: 왼쪽/오른쪽 15">
            <a:extLst>
              <a:ext uri="{FF2B5EF4-FFF2-40B4-BE49-F238E27FC236}">
                <a16:creationId xmlns:a16="http://schemas.microsoft.com/office/drawing/2014/main" id="{37FC29C0-0FC5-B144-80F2-AF930B10CFD3}"/>
              </a:ext>
            </a:extLst>
          </p:cNvPr>
          <p:cNvSpPr/>
          <p:nvPr/>
        </p:nvSpPr>
        <p:spPr>
          <a:xfrm>
            <a:off x="5623859" y="4213412"/>
            <a:ext cx="1261035" cy="49007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04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029BE-9D49-4A5E-C49E-5C4A5F61D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8F40E-C66D-AF3D-774A-EC40E870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모듈러 연산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C45DA-B82C-308F-4EB9-B2F710635B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705475"/>
          </a:xfrm>
        </p:spPr>
        <p:txBody>
          <a:bodyPr>
            <a:normAutofit/>
          </a:bodyPr>
          <a:lstStyle/>
          <a:p>
            <a:r>
              <a:rPr kumimoji="1" lang="en-US" altLang="en-US" sz="2400" dirty="0" err="1"/>
              <a:t>Mod_add</a:t>
            </a:r>
            <a:endParaRPr kumimoji="1" lang="en-US" altLang="en-US" sz="2400" dirty="0"/>
          </a:p>
          <a:p>
            <a:pPr lvl="1"/>
            <a:r>
              <a:rPr kumimoji="1" lang="ko-KR" altLang="en-US" sz="2000" dirty="0"/>
              <a:t>두 값을 더한 결과를 </a:t>
            </a:r>
            <a:r>
              <a:rPr kumimoji="1" lang="ko-KR" altLang="en-US" sz="2000" dirty="0" err="1"/>
              <a:t>모듈러</a:t>
            </a:r>
            <a:r>
              <a:rPr kumimoji="1" lang="ko-KR" altLang="en-US" sz="2000" dirty="0"/>
              <a:t> 특정 </a:t>
            </a:r>
            <a:r>
              <a:rPr kumimoji="1" lang="ko-KR" altLang="en-US" sz="2000" dirty="0" err="1"/>
              <a:t>모듈러</a:t>
            </a:r>
            <a:r>
              <a:rPr kumimoji="1" lang="en-US" altLang="ko-KR" sz="2000" dirty="0"/>
              <a:t>(Q)</a:t>
            </a:r>
            <a:r>
              <a:rPr kumimoji="1" lang="ko-KR" altLang="en-US" sz="2000" dirty="0"/>
              <a:t>에 대해 </a:t>
            </a:r>
            <a:r>
              <a:rPr kumimoji="1" lang="ko-KR" altLang="en-US" sz="2000" dirty="0" err="1"/>
              <a:t>모듈러</a:t>
            </a:r>
            <a:r>
              <a:rPr kumimoji="1" lang="ko-KR" altLang="en-US" sz="2000" dirty="0"/>
              <a:t> 연산 수행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두 값을 더한 후 결과가 </a:t>
            </a:r>
            <a:r>
              <a:rPr kumimoji="1" lang="en-US" altLang="ko-KR" sz="2000" dirty="0"/>
              <a:t>Q</a:t>
            </a:r>
            <a:r>
              <a:rPr kumimoji="1" lang="ko-KR" altLang="en-US" sz="2000" dirty="0"/>
              <a:t>를 초과하면 </a:t>
            </a:r>
            <a:r>
              <a:rPr kumimoji="1" lang="en-US" altLang="ko-KR" sz="2000" dirty="0"/>
              <a:t>Q</a:t>
            </a:r>
            <a:r>
              <a:rPr kumimoji="1" lang="ko-KR" altLang="en-US" sz="2000" dirty="0"/>
              <a:t>를 </a:t>
            </a:r>
            <a:r>
              <a:rPr kumimoji="1" lang="ko-KR" altLang="en-US" sz="2000" dirty="0" err="1"/>
              <a:t>빼주는</a:t>
            </a:r>
            <a:r>
              <a:rPr kumimoji="1" lang="ko-KR" altLang="en-US" sz="2000" dirty="0"/>
              <a:t> 방식으로 구현</a:t>
            </a:r>
            <a:endParaRPr kumimoji="1" lang="en-US" altLang="en-US" sz="2000" dirty="0"/>
          </a:p>
          <a:p>
            <a:r>
              <a:rPr kumimoji="1" lang="en-US" altLang="en-US" sz="2400" dirty="0" err="1"/>
              <a:t>Mod_sub</a:t>
            </a:r>
            <a:endParaRPr kumimoji="1" lang="en-US" altLang="en-US" sz="2400" dirty="0"/>
          </a:p>
          <a:p>
            <a:pPr lvl="1"/>
            <a:r>
              <a:rPr kumimoji="1" lang="ko-KR" altLang="en-US" sz="2000" dirty="0"/>
              <a:t>두 값을 뺀 결과를 </a:t>
            </a:r>
            <a:r>
              <a:rPr kumimoji="1" lang="en-US" altLang="ko-KR" sz="2000" dirty="0"/>
              <a:t>Q</a:t>
            </a:r>
            <a:r>
              <a:rPr kumimoji="1" lang="ko-KR" altLang="en-US" sz="2000" dirty="0"/>
              <a:t>에 대해 </a:t>
            </a:r>
            <a:r>
              <a:rPr kumimoji="1" lang="ko-KR" altLang="en-US" sz="2000" dirty="0" err="1"/>
              <a:t>모듈러</a:t>
            </a:r>
            <a:r>
              <a:rPr kumimoji="1" lang="ko-KR" altLang="en-US" sz="2000" dirty="0"/>
              <a:t> 연산 수행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add, sub </a:t>
            </a:r>
            <a:r>
              <a:rPr kumimoji="1" lang="ko-KR" altLang="en-US" sz="2000" dirty="0"/>
              <a:t>모두 연산은 단순하지만 조건문 처리로 인해 최적화가 어려울 것으로 예상</a:t>
            </a:r>
            <a:endParaRPr kumimoji="1" lang="en-US" altLang="en-US" sz="2000" dirty="0"/>
          </a:p>
          <a:p>
            <a:r>
              <a:rPr kumimoji="1" lang="en-US" altLang="en-US" sz="2400" dirty="0" err="1"/>
              <a:t>Montgomery_reduce</a:t>
            </a:r>
            <a:endParaRPr kumimoji="1" lang="en-US" altLang="en-US" sz="2400" dirty="0"/>
          </a:p>
          <a:p>
            <a:pPr lvl="1"/>
            <a:r>
              <a:rPr kumimoji="1" lang="ko-KR" altLang="en-US" sz="2000" dirty="0"/>
              <a:t>주어진 곱셈 결과를 </a:t>
            </a:r>
            <a:r>
              <a:rPr kumimoji="1" lang="en-US" altLang="ko-KR" sz="2000" dirty="0"/>
              <a:t>Q</a:t>
            </a:r>
            <a:r>
              <a:rPr kumimoji="1" lang="ko-KR" altLang="en-US" sz="2000" dirty="0"/>
              <a:t>에 대해 </a:t>
            </a:r>
            <a:r>
              <a:rPr kumimoji="1" lang="ko-KR" altLang="en-US" sz="2000" dirty="0" err="1"/>
              <a:t>모듈러</a:t>
            </a:r>
            <a:r>
              <a:rPr kumimoji="1" lang="ko-KR" altLang="en-US" sz="2000" dirty="0"/>
              <a:t> 연산 수행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대부분의 다항식 곱셈 및 변환에서 사용되는 핵심 연산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어셈블리 명령어 </a:t>
            </a:r>
            <a:r>
              <a:rPr kumimoji="1" lang="en-US" altLang="ko-KR" sz="2000" dirty="0"/>
              <a:t>SMLAL </a:t>
            </a:r>
            <a:r>
              <a:rPr kumimoji="1" lang="ko-KR" altLang="en-US" sz="2000" dirty="0"/>
              <a:t>및 </a:t>
            </a:r>
            <a:r>
              <a:rPr kumimoji="1" lang="ko-KR" altLang="en-US" sz="2000" dirty="0" err="1"/>
              <a:t>쉬프트</a:t>
            </a:r>
            <a:r>
              <a:rPr kumimoji="1" lang="ko-KR" altLang="en-US" sz="2000" dirty="0"/>
              <a:t> 연산을 활용하여 최적화</a:t>
            </a:r>
            <a:r>
              <a:rPr kumimoji="1" lang="en-US" altLang="ko-KR" sz="2000" dirty="0"/>
              <a:t>?</a:t>
            </a:r>
            <a:endParaRPr kumimoji="1" lang="en-US" altLang="en-US" sz="2000" dirty="0"/>
          </a:p>
          <a:p>
            <a:r>
              <a:rPr kumimoji="1" lang="en-US" altLang="en-US" sz="2400" dirty="0" err="1"/>
              <a:t>Poly_reduce</a:t>
            </a:r>
            <a:endParaRPr kumimoji="1" lang="en-US" altLang="en-US" sz="2400" dirty="0"/>
          </a:p>
          <a:p>
            <a:pPr lvl="1"/>
            <a:r>
              <a:rPr kumimoji="1" lang="ko-KR" altLang="en-US" sz="2000" dirty="0"/>
              <a:t>주어진 다항식의 모든 계수를 </a:t>
            </a:r>
            <a:r>
              <a:rPr kumimoji="1" lang="en-US" altLang="ko-KR" sz="2000" dirty="0"/>
              <a:t>Q</a:t>
            </a:r>
            <a:r>
              <a:rPr kumimoji="1" lang="ko-KR" altLang="en-US" sz="2000" dirty="0"/>
              <a:t>에 대해 </a:t>
            </a:r>
            <a:r>
              <a:rPr kumimoji="1" lang="ko-KR" altLang="en-US" sz="2000" dirty="0" err="1"/>
              <a:t>모듈러</a:t>
            </a:r>
            <a:r>
              <a:rPr kumimoji="1" lang="ko-KR" altLang="en-US" sz="2000" dirty="0"/>
              <a:t> 연산 수행</a:t>
            </a:r>
            <a:endParaRPr kumimoji="1" lang="en-US" altLang="en-US" sz="2000" dirty="0"/>
          </a:p>
          <a:p>
            <a:r>
              <a:rPr kumimoji="1" lang="en-US" altLang="en-US" sz="2400" dirty="0"/>
              <a:t>Reduce32</a:t>
            </a:r>
          </a:p>
          <a:p>
            <a:pPr lvl="1"/>
            <a:r>
              <a:rPr kumimoji="1" lang="ko-KR" altLang="en-US" sz="2000" dirty="0"/>
              <a:t>특정 값을 </a:t>
            </a:r>
            <a:r>
              <a:rPr kumimoji="1" lang="en-US" altLang="ko-KR" sz="2000" dirty="0"/>
              <a:t>32bit </a:t>
            </a:r>
            <a:r>
              <a:rPr kumimoji="1" lang="ko-KR" altLang="en-US" sz="2000" dirty="0"/>
              <a:t>내에서 </a:t>
            </a:r>
            <a:r>
              <a:rPr kumimoji="1" lang="en-US" altLang="ko-KR" sz="2000" dirty="0"/>
              <a:t>Q</a:t>
            </a:r>
            <a:r>
              <a:rPr kumimoji="1" lang="ko-KR" altLang="en-US" sz="2000" dirty="0"/>
              <a:t>에 대한 </a:t>
            </a:r>
            <a:r>
              <a:rPr kumimoji="1" lang="ko-KR" altLang="en-US" sz="2000" dirty="0" err="1"/>
              <a:t>모듈러</a:t>
            </a:r>
            <a:r>
              <a:rPr kumimoji="1" lang="ko-KR" altLang="en-US" sz="2000" dirty="0"/>
              <a:t> 연산 수행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기본적으로 빠르게 동작하기 때문에 추가 최적화가 가능할지</a:t>
            </a:r>
            <a:r>
              <a:rPr kumimoji="1" lang="en-US" altLang="ko-KR" sz="2000" dirty="0"/>
              <a:t>?</a:t>
            </a:r>
            <a:endParaRPr kumimoji="1" lang="ko-Kore-KR" altLang="en-US" sz="2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19E3D6-0A6B-F52A-0743-99CBD21895AA}"/>
              </a:ext>
            </a:extLst>
          </p:cNvPr>
          <p:cNvGrpSpPr/>
          <p:nvPr/>
        </p:nvGrpSpPr>
        <p:grpSpPr>
          <a:xfrm>
            <a:off x="8104317" y="5166151"/>
            <a:ext cx="4026166" cy="1078647"/>
            <a:chOff x="7031416" y="1264285"/>
            <a:chExt cx="5160584" cy="1382568"/>
          </a:xfrm>
        </p:grpSpPr>
        <p:pic>
          <p:nvPicPr>
            <p:cNvPr id="4" name="그림 3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FD8400B5-F434-33CC-5FB2-AD1A732E9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1416" y="1264285"/>
              <a:ext cx="2703927" cy="1372263"/>
            </a:xfrm>
            <a:prstGeom prst="rect">
              <a:avLst/>
            </a:prstGeom>
          </p:spPr>
        </p:pic>
        <p:pic>
          <p:nvPicPr>
            <p:cNvPr id="5" name="그림 4" descr="텍스트, 폰트, 스크린샷, 번호이(가) 표시된 사진&#10;&#10;자동 생성된 설명">
              <a:extLst>
                <a:ext uri="{FF2B5EF4-FFF2-40B4-BE49-F238E27FC236}">
                  <a16:creationId xmlns:a16="http://schemas.microsoft.com/office/drawing/2014/main" id="{0769F7D9-6B72-70CC-7F45-47A043ED9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426" y="1264285"/>
              <a:ext cx="2202574" cy="1382568"/>
            </a:xfrm>
            <a:prstGeom prst="rect">
              <a:avLst/>
            </a:prstGeom>
            <a:ln w="25400">
              <a:solidFill>
                <a:srgbClr val="FF0000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871E498-4DFA-FD87-03DE-F61FA486EB98}"/>
                </a:ext>
              </a:extLst>
            </p:cNvPr>
            <p:cNvSpPr/>
            <p:nvPr/>
          </p:nvSpPr>
          <p:spPr>
            <a:xfrm>
              <a:off x="8219358" y="2030752"/>
              <a:ext cx="1367229" cy="1659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" name="꺾인 연결선[E] 6">
              <a:extLst>
                <a:ext uri="{FF2B5EF4-FFF2-40B4-BE49-F238E27FC236}">
                  <a16:creationId xmlns:a16="http://schemas.microsoft.com/office/drawing/2014/main" id="{4E37A404-7550-E8EC-9FDE-2E41C0023D62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 rot="5400000" flipH="1" flipV="1">
              <a:off x="9530655" y="636603"/>
              <a:ext cx="932375" cy="2187740"/>
            </a:xfrm>
            <a:prstGeom prst="bentConnector5">
              <a:avLst>
                <a:gd name="adj1" fmla="val -24518"/>
                <a:gd name="adj2" fmla="val 42376"/>
                <a:gd name="adj3" fmla="val 124518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3F0610DB-49BE-B053-40E6-46C735BBA2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104" y="3628069"/>
            <a:ext cx="2123002" cy="9610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3CC49D-D1DB-239A-9995-1D5142503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3851" y="144205"/>
            <a:ext cx="1976568" cy="13562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5CE4E3-8E63-7AAC-D80F-2FA69742D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3851" y="1606582"/>
            <a:ext cx="1976568" cy="136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3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727</Words>
  <Application>Microsoft Macintosh PowerPoint</Application>
  <PresentationFormat>와이드스크린</PresentationFormat>
  <Paragraphs>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CryptoCraft 테마</vt:lpstr>
      <vt:lpstr>제목 테마</vt:lpstr>
      <vt:lpstr>Ncc Sign 코드 분석</vt:lpstr>
      <vt:lpstr>NCC Sign</vt:lpstr>
      <vt:lpstr>NCC Sign 주요 연산</vt:lpstr>
      <vt:lpstr>다항식 연산(덧셈,뺄셈)</vt:lpstr>
      <vt:lpstr>다항식 연산(곱셈)</vt:lpstr>
      <vt:lpstr>NTT 연산</vt:lpstr>
      <vt:lpstr>NTT 연산: dilithium과 비교</vt:lpstr>
      <vt:lpstr>모듈러 연산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Minwoo Lee</cp:lastModifiedBy>
  <cp:revision>76</cp:revision>
  <dcterms:created xsi:type="dcterms:W3CDTF">2019-03-05T04:29:07Z</dcterms:created>
  <dcterms:modified xsi:type="dcterms:W3CDTF">2025-01-17T20:41:41Z</dcterms:modified>
</cp:coreProperties>
</file>