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8131" autoAdjust="0"/>
  </p:normalViewPr>
  <p:slideViewPr>
    <p:cSldViewPr>
      <p:cViewPr varScale="1">
        <p:scale>
          <a:sx n="85" d="100"/>
          <a:sy n="85" d="100"/>
        </p:scale>
        <p:origin x="-90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66B4-B58A-4389-9E7D-7A5B671DC668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20A6E-EC20-4E59-8C19-3102D971A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Traffic Analysis: </a:t>
            </a:r>
            <a:r>
              <a:rPr lang="ko-KR" altLang="en-US" dirty="0" smtClean="0"/>
              <a:t>통신되는 양을 분석한다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baseline="0" dirty="0" smtClean="0"/>
              <a:t>     </a:t>
            </a:r>
            <a:r>
              <a:rPr lang="ko-KR" altLang="en-US" baseline="0" dirty="0" smtClean="0"/>
              <a:t>통화 기록을 보면 누구와 제일 친한지 알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20A6E-EC20-4E59-8C19-3102D971AA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2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7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1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7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8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5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F03A-EA09-465D-957D-61B791B16889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7DDB-9193-4108-8A08-8585B65E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901" y="2535039"/>
            <a:ext cx="8458199" cy="1470025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19</a:t>
            </a:r>
            <a:r>
              <a:rPr lang="ko-KR" altLang="en-US" sz="3200" b="1" dirty="0" smtClean="0"/>
              <a:t>년 정보보호 전문가를 위한 암호 교육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2800" dirty="0" smtClean="0"/>
              <a:t>최승주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19.2.24</a:t>
            </a:r>
            <a:b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Day 1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https://youtu.be/B-CNQB1MFWQ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íì±ëíêµ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51" y="0"/>
            <a:ext cx="1681049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현대 </a:t>
            </a:r>
            <a:r>
              <a:rPr lang="ko-KR" altLang="en-US" dirty="0" err="1" smtClean="0"/>
              <a:t>암호학의</a:t>
            </a:r>
            <a:r>
              <a:rPr lang="ko-KR" altLang="en-US" dirty="0" smtClean="0"/>
              <a:t> 선구자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790065"/>
            <a:ext cx="8208912" cy="25912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Rivest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&amp; Shamir &amp; </a:t>
            </a: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Adleman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  <a:t>A method for obtaining Digital Signatures and Public-Key Cryptosystems</a:t>
            </a:r>
            <a:b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공개키 암호 알고리즘 개발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RSA)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전자서명이 가능한 최초의 알고리즘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claude elwood shann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claude elwood shann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martin hellm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martin hellm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martin hellm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 descr="rivest shamir adlema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18" y="1484784"/>
            <a:ext cx="3276364" cy="22969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 암호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Caesar &amp; Shift Cipher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3789040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Monoalphabetic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 Cipher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 – 26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중 한 글자 선택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B – 25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중 한 글자 선택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…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총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26!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7" y="2420888"/>
            <a:ext cx="6429375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5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Monoalphabetic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 Cipher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- Frequency analysis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0" name="Picture 2" descr="frequency analysis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068959"/>
            <a:ext cx="4104456" cy="32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5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Polyalphabetic Cipher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순서가 없어 보이게 만드는 방식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여도 할당되는 알파벳이 다르게 만드는 등등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5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One – Time Pad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메시지 만큼 키의 길이를 정한다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이론상으로는 완벽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용량이 너무 커서 사용 불가</a:t>
            </a: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36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5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Transposition Cipher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314" name="Picture 2" descr="transposition ciph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15274" r="2724" b="10360"/>
          <a:stretch/>
        </p:blipFill>
        <p:spPr bwMode="auto">
          <a:xfrm>
            <a:off x="992459" y="2492896"/>
            <a:ext cx="3969834" cy="2475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5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Product Ciphers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섞어주는 규칙을 여러 개 사용하자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S-box &amp; P-box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>
                <a:latin typeface="나눔고딕" pitchFamily="50" charset="-127"/>
                <a:ea typeface="나눔고딕" pitchFamily="50" charset="-127"/>
              </a:rPr>
            </a:b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2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</a:t>
            </a:r>
            <a:r>
              <a:rPr lang="ko-KR" altLang="en-US" dirty="0"/>
              <a:t>대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5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Feistel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파이스텔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>
                <a:latin typeface="나눔고딕" pitchFamily="50" charset="-127"/>
                <a:ea typeface="나눔고딕" pitchFamily="50" charset="-127"/>
              </a:rPr>
            </a:b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388" name="Picture 4" descr="feistel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264696" cy="23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2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</a:t>
            </a:r>
            <a:r>
              <a:rPr lang="ko-KR" altLang="en-US" dirty="0"/>
              <a:t>대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4"/>
            <a:ext cx="8507288" cy="289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Feistel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파이스텔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한번에 다 섞지 않고 간단한 연산을 계속해서 반복해 주는 방식으로 진행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요소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F, Round, Block Size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>
                <a:latin typeface="나눔고딕" pitchFamily="50" charset="-127"/>
                <a:ea typeface="나눔고딕" pitchFamily="50" charset="-127"/>
              </a:rPr>
            </a:b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0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</a:t>
            </a:r>
            <a:r>
              <a:rPr lang="ko-KR" altLang="en-US" dirty="0"/>
              <a:t>대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4"/>
            <a:ext cx="8507288" cy="383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DES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정부에서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IBM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루시퍼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(128)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가져가 개조하여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DES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(56)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제작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Box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들을 사용하여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Permutation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많이 함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Avalanche Effect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산사태 효과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  <a:b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비트 하나만 바뀌어도 암호문의 절반 이상이 바뀌는 현상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 교육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>
                <a:latin typeface="+mn-ea"/>
              </a:rPr>
              <a:t>19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월 </a:t>
            </a:r>
            <a:r>
              <a:rPr lang="en-US" altLang="ko-KR" dirty="0" smtClean="0">
                <a:latin typeface="+mn-ea"/>
              </a:rPr>
              <a:t>18</a:t>
            </a:r>
            <a:r>
              <a:rPr lang="ko-KR" altLang="en-US" dirty="0" smtClean="0">
                <a:latin typeface="+mn-ea"/>
              </a:rPr>
              <a:t>일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월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~ 22</a:t>
            </a:r>
            <a:r>
              <a:rPr lang="ko-KR" altLang="en-US" dirty="0" smtClean="0">
                <a:latin typeface="+mn-ea"/>
              </a:rPr>
              <a:t>일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금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2449883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dirty="0" smtClean="0">
                <a:latin typeface="+mn-ea"/>
              </a:rPr>
              <a:t>정보 보안에 관한 교육</a:t>
            </a:r>
            <a:endParaRPr lang="ko-KR" altLang="en-US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658616" y="3429000"/>
            <a:ext cx="4001616" cy="270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정보보안과 암호기술</a:t>
            </a:r>
            <a:endParaRPr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err="1" smtClean="0">
                <a:latin typeface="+mn-ea"/>
              </a:rPr>
              <a:t>대칭키</a:t>
            </a:r>
            <a:r>
              <a:rPr lang="ko-KR" altLang="en-US" sz="2400" dirty="0" smtClean="0">
                <a:latin typeface="+mn-ea"/>
              </a:rPr>
              <a:t> 및 공개키 암호</a:t>
            </a:r>
            <a:endParaRPr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정보보안 기술의 응용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175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</a:t>
            </a:r>
            <a:r>
              <a:rPr lang="ko-KR" altLang="en-US" dirty="0"/>
              <a:t>대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4"/>
            <a:ext cx="8507288" cy="383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AES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민간에서 공모전을 통해 뽑은 알고리즘 방식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벨기에 암호학자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Daemen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&amp;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Rijmen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Rijndael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에 기반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Key 128, 192, 256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안전도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속도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5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538164"/>
            <a:ext cx="8507288" cy="383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Steganography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데이터 은폐 기술 중 하나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암호화 대안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암호학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메시지 존재를 숨기려고 하진 않는다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Steganography: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메시지 존재 자체를 숨기려고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Ex)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음악 저주파에 메시지 숨겨 보내기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434" name="Picture 2" descr="https://upload.wikimedia.org/wikipedia/en/thumb/9/9c/Steganography.png/310px-Steganograp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79" y="4797152"/>
            <a:ext cx="2952750" cy="7334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5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및 공개키 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253790"/>
              </p:ext>
            </p:extLst>
          </p:nvPr>
        </p:nvGraphicFramePr>
        <p:xfrm>
          <a:off x="457200" y="1844823"/>
          <a:ext cx="8229600" cy="2448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705472"/>
                <a:gridCol w="3466728"/>
              </a:tblGrid>
              <a:tr h="81609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/>
                        <a:t>대칭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비대칭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기밀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AES</a:t>
                      </a:r>
                      <a:r>
                        <a:rPr lang="en-US" altLang="ko-KR" sz="2000" baseline="0" dirty="0" smtClean="0"/>
                        <a:t> / DES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RSA - OAEP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816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무결성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MAC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RSA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- PSS</a:t>
                      </a:r>
                      <a:endParaRPr lang="ko-KR" alt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0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</a:t>
            </a:r>
            <a:r>
              <a:rPr lang="ko-KR" altLang="en-US" dirty="0"/>
              <a:t>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3835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대칭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: DES &amp; AES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비대칭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: RSA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기밀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메시지를 숨기는 것이 목적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나눔고딕" pitchFamily="50" charset="-127"/>
                <a:ea typeface="나눔고딕" pitchFamily="50" charset="-127"/>
              </a:rPr>
              <a:t>무결성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위조를 못하게 하는 것이 목적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1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1458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DES &amp; AES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Double DES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13982" y="3178804"/>
            <a:ext cx="4207296" cy="740803"/>
            <a:chOff x="913982" y="2996952"/>
            <a:chExt cx="4207296" cy="740803"/>
          </a:xfrm>
        </p:grpSpPr>
        <p:grpSp>
          <p:nvGrpSpPr>
            <p:cNvPr id="15" name="그룹 14"/>
            <p:cNvGrpSpPr/>
            <p:nvPr/>
          </p:nvGrpSpPr>
          <p:grpSpPr>
            <a:xfrm>
              <a:off x="913982" y="3368411"/>
              <a:ext cx="4207296" cy="369344"/>
              <a:chOff x="1907704" y="3068948"/>
              <a:chExt cx="4207296" cy="36934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907704" y="3068960"/>
                <a:ext cx="4320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P</a:t>
                </a: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15816" y="3068960"/>
                <a:ext cx="7920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cxnSp>
            <p:nvCxnSpPr>
              <p:cNvPr id="9" name="직선 화살표 연결선 8"/>
              <p:cNvCxnSpPr>
                <a:stCxn id="3" idx="3"/>
                <a:endCxn id="7" idx="1"/>
              </p:cNvCxnSpPr>
              <p:nvPr/>
            </p:nvCxnSpPr>
            <p:spPr>
              <a:xfrm>
                <a:off x="2339752" y="3253626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682952" y="3068960"/>
                <a:ext cx="4320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C</a:t>
                </a:r>
                <a:endParaRPr lang="ko-KR" altLang="en-US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3707904" y="3253626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14800" y="3068948"/>
                <a:ext cx="7920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E</a:t>
                </a:r>
                <a:endParaRPr lang="ko-KR" altLang="en-US" dirty="0"/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>
                <a:off x="5106888" y="3253614"/>
                <a:ext cx="5760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27784" y="2996952"/>
              <a:ext cx="792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내용 개체 틀 2"/>
          <p:cNvSpPr txBox="1">
            <a:spLocks/>
          </p:cNvSpPr>
          <p:nvPr/>
        </p:nvSpPr>
        <p:spPr>
          <a:xfrm>
            <a:off x="481710" y="2708920"/>
            <a:ext cx="8507288" cy="729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     Meet in the middle attack</a:t>
            </a:r>
            <a:b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27584" y="4346476"/>
            <a:ext cx="6131024" cy="1458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Triple DES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20180" y="5064461"/>
            <a:ext cx="5605171" cy="740803"/>
            <a:chOff x="920180" y="5064461"/>
            <a:chExt cx="5605171" cy="740803"/>
          </a:xfrm>
        </p:grpSpPr>
        <p:sp>
          <p:nvSpPr>
            <p:cNvPr id="24" name="TextBox 23"/>
            <p:cNvSpPr txBox="1"/>
            <p:nvPr/>
          </p:nvSpPr>
          <p:spPr>
            <a:xfrm>
              <a:off x="920180" y="5435932"/>
              <a:ext cx="4320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28292" y="5435932"/>
              <a:ext cx="7920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24" idx="3"/>
              <a:endCxn id="25" idx="1"/>
            </p:cNvCxnSpPr>
            <p:nvPr/>
          </p:nvCxnSpPr>
          <p:spPr>
            <a:xfrm>
              <a:off x="1352228" y="562059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93303" y="5435932"/>
              <a:ext cx="4320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720380" y="562059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27276" y="5435920"/>
              <a:ext cx="7920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4119364" y="5620586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33982" y="5064461"/>
              <a:ext cx="7920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X?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10844" y="5433793"/>
              <a:ext cx="7920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5502932" y="5618459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7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암호 운용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239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블록 암호를 반복적으로 안전하게 이용하는 절차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블록 단위로 동작하는 알고리즘에서 블록들을 어떻게 끊어서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암호화 할지를 정하는 것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3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암호 운용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239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전자 </a:t>
            </a:r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코드북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(ECB)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530" name="Picture 2" descr="Ecb encry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23018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암호 운용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239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전자 </a:t>
            </a:r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코드북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(ECB)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5656" y="2904354"/>
            <a:ext cx="6259388" cy="2061572"/>
            <a:chOff x="1475656" y="2904354"/>
            <a:chExt cx="6259388" cy="2061572"/>
          </a:xfrm>
        </p:grpSpPr>
        <p:pic>
          <p:nvPicPr>
            <p:cNvPr id="28674" name="Picture 2" descr="https://upload.wikimedia.org/wikipedia/commons/5/56/Tux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04354"/>
              <a:ext cx="1866900" cy="205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6" name="Picture 4" descr="https://upload.wikimedia.org/wikipedia/commons/f/f0/Tux_ecb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2904355"/>
              <a:ext cx="1866900" cy="205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8" name="Picture 6" descr="https://upload.wikimedia.org/wikipedia/commons/a/a0/Tux_secur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908525"/>
              <a:ext cx="1866900" cy="205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164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암호 운용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239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암호 블록 체인 방식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(CBC)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9698" name="Picture 2" descr="Cbc encry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53" y="2564904"/>
            <a:ext cx="764529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899592" y="3405148"/>
            <a:ext cx="16561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정보보안과 암호기술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암호 운용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239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암호 블록 체인 방식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(OFB)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22" name="Picture 2" descr="Ofb encry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42854"/>
            <a:ext cx="7540539" cy="35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5" y="2570979"/>
            <a:ext cx="7488833" cy="165010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암호 운용 방식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2394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카운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터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(CTR)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1746" name="Picture 2" descr="Ctr encry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3710"/>
            <a:ext cx="7950964" cy="320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5" y="2570979"/>
            <a:ext cx="7488833" cy="165010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</a:t>
            </a:r>
            <a:r>
              <a:rPr lang="ko-KR" altLang="en-US" dirty="0" smtClean="0"/>
              <a:t>대칭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1458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RSA – OAEP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RSA: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평문에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대해 동일한 암호문이 생긴다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난수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패딩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2770" name="Picture 2" descr="rsa oaep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79" y="2924944"/>
            <a:ext cx="3134841" cy="31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</a:t>
            </a:r>
            <a:r>
              <a:rPr lang="ko-KR" altLang="en-US" dirty="0" smtClean="0"/>
              <a:t>대칭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05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나눔고딕" pitchFamily="50" charset="-127"/>
                <a:ea typeface="나눔고딕" pitchFamily="50" charset="-127"/>
              </a:rPr>
              <a:t>비대칭키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 관련 외전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AES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DES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사용하는가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</a:t>
            </a:r>
            <a:br>
              <a:rPr lang="en-US" altLang="ko-KR" sz="200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대칭키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속도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비대칭키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 속도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잠그는 사람과 푸는 사람이 같다면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비대칭키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쓸 이유가 없다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주로 서로 모르는 사이간의 거래에서 사용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16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</a:t>
            </a:r>
            <a:r>
              <a:rPr lang="ko-KR" altLang="en-US" dirty="0" smtClean="0"/>
              <a:t>대칭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232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Hybrid Encryption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RSA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Session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키 주고 받을 때만 사용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Session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형성되면 메시지는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AES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로 주고 받기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9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</a:t>
            </a:r>
            <a:r>
              <a:rPr lang="ko-KR" altLang="en-US" dirty="0" err="1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비대칭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05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RSA-PSS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기밀이 목적이 아니라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무결성이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목적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전자 서명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메시지를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hash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한 값을 전자 서명한다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내 메시지가 내 공개키로 풀어진다는 것은 내가 개인키로 서명을 했다는 의미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6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</a:t>
            </a:r>
            <a:r>
              <a:rPr lang="ko-KR" altLang="en-US" dirty="0" err="1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비대칭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05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RSA-PSS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Hash</a:t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입력에 대한 고정된 크기의 출력이 생성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해시 값으로부터 원래의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입력값과의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관계를 찾기 어려운 성질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9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</a:t>
            </a:r>
            <a:r>
              <a:rPr lang="ko-KR" altLang="en-US" dirty="0" err="1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비대칭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05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Birthday Attack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암호학적 해시 함수의 해시 충돌을 찾아내는 암호 해독 공격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27584" y="2708920"/>
            <a:ext cx="8214084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한 방안에 생일이 겹치는 사람이 있기 위한 사람 수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366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실제 계산되어 나온 필요 사람 수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23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모든 값을 대입하지 않고도 해시 충돌을 찾아낼 확률이 크다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6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무결</a:t>
            </a:r>
            <a:r>
              <a:rPr lang="ko-KR" altLang="en-US" dirty="0" err="1"/>
              <a:t>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대칭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05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MAC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3794" name="Picture 2" descr="mac ìê³ ë¦¬ì¦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31" y="2348880"/>
            <a:ext cx="62960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정보보안 기술의 응용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기밀성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(Confidentiality)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dirty="0" err="1" smtClean="0">
                <a:latin typeface="나눔고딕" pitchFamily="50" charset="-127"/>
                <a:ea typeface="나눔고딕" pitchFamily="50" charset="-127"/>
              </a:rPr>
              <a:t>무결성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(Integrity)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가용성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(Availability)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-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05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Entity(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대상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본인 확인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Data Origin 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메시지 변조 확인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6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-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62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인증 방법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열쇠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손 서명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홀로그램 등등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인증 요소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가지고 있는 것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Has)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알고 있는 것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Knows)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대상의 특성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IS)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2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-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62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인증 요소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가지고 있는 것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Has)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열쇠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OTP,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카드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신분증 등등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분실의 위험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알고 있는 것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(Knows)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암호문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PIN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번호 등등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5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-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62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인증 요소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알고 있는 것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(Knows)</a:t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Graphical Password</a:t>
            </a:r>
            <a:b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그림이나 사진으로 비밀번호를 정하는 것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망각의 위험 및 사람의 선택 성향이 유사함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Pattern Lock</a:t>
            </a:r>
            <a:b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패턴 흔적 추적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-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462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인증 요소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대상의 특성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(IS)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지문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얼굴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홍채 등등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행위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타이핑 속도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패턴 등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가지 인증 요소 결합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Ex) ATM –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카드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(Has) +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비밀번호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(Knows)</a:t>
            </a:r>
          </a:p>
        </p:txBody>
      </p:sp>
    </p:spTree>
    <p:extLst>
      <p:ext uri="{BB962C8B-B14F-4D97-AF65-F5344CB8AC3E}">
        <p14:creationId xmlns:p14="http://schemas.microsoft.com/office/powerpoint/2010/main" val="14976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-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196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Turing Test</a:t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AI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얼마나 사람답게 만들었는지 테스트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AutoShape 2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942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82" y="2924944"/>
            <a:ext cx="4769524" cy="32343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 - </a:t>
            </a:r>
            <a:r>
              <a:rPr lang="ko-KR" altLang="en-US" dirty="0" smtClean="0"/>
              <a:t>인증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196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CAPTCHA</a:t>
            </a:r>
            <a:b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Completely Automated Public Turing test to tell Computers and Humans Apart</a:t>
            </a:r>
            <a:b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사람과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AI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를 구별하기 위한 테스트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AutoShape 2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7106" name="Picture 2" descr="captcha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" t="24017" r="12953" b="13402"/>
          <a:stretch/>
        </p:blipFill>
        <p:spPr bwMode="auto">
          <a:xfrm>
            <a:off x="5148064" y="3284984"/>
            <a:ext cx="3294110" cy="16872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captcha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284984"/>
            <a:ext cx="3938571" cy="16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내</a:t>
            </a:r>
            <a:r>
              <a:rPr lang="ko-KR" altLang="en-US" dirty="0"/>
              <a:t>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38164"/>
            <a:ext cx="8507288" cy="32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모듈러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연산</a:t>
            </a:r>
            <a:endParaRPr lang="en-US" altLang="ko-KR" sz="24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페르마의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정리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나눔고딕" pitchFamily="50" charset="-127"/>
                <a:ea typeface="나눔고딕" pitchFamily="50" charset="-127"/>
              </a:rPr>
              <a:t>오일러의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 정리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RSA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와 소인수 분해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AutoShape 2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6896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íë§ íì¤í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공격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수동적 공격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공격자가 공격을 하고 있는지 알기 힘든 방식의 공격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Ex)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도청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Traffic Analysis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3789040"/>
            <a:ext cx="8229600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능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동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적 공격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공격자가 공격을 하고 있는지 알기 쉬운 방식의 공격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Ex) Masquerade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위장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),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Replay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반복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Modification of Message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조작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),</a:t>
            </a:r>
            <a:b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     Denial of Service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DoS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9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공격</a:t>
            </a:r>
            <a:r>
              <a:rPr lang="en-US" altLang="ko-KR" dirty="0"/>
              <a:t> </a:t>
            </a:r>
            <a:r>
              <a:rPr lang="ko-KR" altLang="en-US" dirty="0" smtClean="0"/>
              <a:t>대처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Cryptography - </a:t>
            </a:r>
            <a:r>
              <a:rPr lang="ko-KR" altLang="en-US" sz="2800" dirty="0" err="1" smtClean="0">
                <a:latin typeface="나눔고딕" pitchFamily="50" charset="-127"/>
                <a:ea typeface="나눔고딕" pitchFamily="50" charset="-127"/>
              </a:rPr>
              <a:t>암호학</a:t>
            </a:r>
            <a:endParaRPr lang="en-US" altLang="ko-KR" sz="28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2420888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좁은 의미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메시지를 다른 사람들이 못 알아보게 만들기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3054680"/>
            <a:ext cx="8579296" cy="66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넓은 의미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공격자의 영향을 극복해서 프로토콜이 정상적으로 돌아가게 하는 것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5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케르크호프스의</a:t>
            </a:r>
            <a:r>
              <a:rPr lang="ko-KR" altLang="en-US" dirty="0" smtClean="0"/>
              <a:t>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628799"/>
            <a:ext cx="6563072" cy="26860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Kerchhoff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 – 19 </a:t>
            </a:r>
            <a:r>
              <a:rPr lang="ko-KR" altLang="en-US" sz="2800" dirty="0" smtClean="0">
                <a:latin typeface="나눔고딕" pitchFamily="50" charset="-127"/>
                <a:ea typeface="나눔고딕" pitchFamily="50" charset="-127"/>
              </a:rPr>
              <a:t>세기</a:t>
            </a:r>
            <a:endParaRPr lang="en-US" altLang="ko-KR" sz="28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키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제외한 시스템의 모든 내용이 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알려지더라도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암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호체계는 안전해야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알고리즘은 공개되어도 상관없어야 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Auguste Kerckhof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5" y="1628800"/>
            <a:ext cx="1800225" cy="26860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3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현대 </a:t>
            </a:r>
            <a:r>
              <a:rPr lang="ko-KR" altLang="en-US" dirty="0" err="1" smtClean="0"/>
              <a:t>암호학의</a:t>
            </a:r>
            <a:r>
              <a:rPr lang="ko-KR" altLang="en-US" dirty="0" smtClean="0"/>
              <a:t> 선구자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790065"/>
            <a:ext cx="6563072" cy="25912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Claude Elwood Shannon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  <a:t>A Mathematical Theory of Communication</a:t>
            </a:r>
            <a:b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정보 이론의 시초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디지털 회로 이론 창시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claude elwood shann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claude elwood shann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 descr="claude elwood shann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7817"/>
            <a:ext cx="3456384" cy="20738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현대 </a:t>
            </a:r>
            <a:r>
              <a:rPr lang="ko-KR" altLang="en-US" dirty="0" err="1" smtClean="0"/>
              <a:t>암호학의</a:t>
            </a:r>
            <a:r>
              <a:rPr lang="ko-KR" altLang="en-US" dirty="0" smtClean="0"/>
              <a:t> 선구자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790065"/>
            <a:ext cx="6563072" cy="25912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Whitefield </a:t>
            </a:r>
            <a:r>
              <a:rPr lang="en-US" altLang="ko-KR" sz="2800" dirty="0" err="1" smtClean="0">
                <a:latin typeface="나눔고딕" pitchFamily="50" charset="-127"/>
                <a:ea typeface="나눔고딕" pitchFamily="50" charset="-127"/>
              </a:rPr>
              <a:t>Diffie</a:t>
            </a:r>
            <a: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  <a:t> &amp; Martin Hellman</a:t>
            </a:r>
            <a:br>
              <a:rPr lang="en-US" altLang="ko-KR" sz="28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  <a:t>New Directions in Cryptography</a:t>
            </a:r>
            <a:b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i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공개열쇠암호 분야의 개척자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디피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헬만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키 교환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claude elwood shann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claude elwood shann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18" name="Picture 2" descr="í«íë ëí¼(200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1808401" cy="19892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martin hellm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martin hellm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martin hellma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6" name="Picture 10" descr="martin hellma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1705064" cy="19892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745</Words>
  <Application>Microsoft Office PowerPoint</Application>
  <PresentationFormat>화면 슬라이드 쇼(4:3)</PresentationFormat>
  <Paragraphs>266</Paragraphs>
  <Slides>48</Slides>
  <Notes>42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19년 정보보호 전문가를 위한 암호 교육  최승주</vt:lpstr>
      <vt:lpstr>암호 교육</vt:lpstr>
      <vt:lpstr>1. 정보보안과 암호기술</vt:lpstr>
      <vt:lpstr>보안의 3요소</vt:lpstr>
      <vt:lpstr>공격 방식</vt:lpstr>
      <vt:lpstr>공격 대처</vt:lpstr>
      <vt:lpstr>케르크호프스의 원리</vt:lpstr>
      <vt:lpstr>현대 암호학의 선구자</vt:lpstr>
      <vt:lpstr>현대 암호학의 선구자</vt:lpstr>
      <vt:lpstr>현대 암호학의 선구자</vt:lpstr>
      <vt:lpstr>고전 암호</vt:lpstr>
      <vt:lpstr>고전 암호</vt:lpstr>
      <vt:lpstr>고전 암호</vt:lpstr>
      <vt:lpstr>고전 암호</vt:lpstr>
      <vt:lpstr>고전 암호</vt:lpstr>
      <vt:lpstr>고전 암호</vt:lpstr>
      <vt:lpstr>현대 암호</vt:lpstr>
      <vt:lpstr>현대 암호</vt:lpstr>
      <vt:lpstr>현대 암호</vt:lpstr>
      <vt:lpstr>현대 암호</vt:lpstr>
      <vt:lpstr>외전</vt:lpstr>
      <vt:lpstr>2. 대칭키 및 공개키 암호</vt:lpstr>
      <vt:lpstr>암호</vt:lpstr>
      <vt:lpstr>암호</vt:lpstr>
      <vt:lpstr>대칭 &amp; 기밀</vt:lpstr>
      <vt:lpstr>블록 암호 운용 방식</vt:lpstr>
      <vt:lpstr>블록 암호 운용 방식</vt:lpstr>
      <vt:lpstr>블록 암호 운용 방식</vt:lpstr>
      <vt:lpstr>블록 암호 운용 방식</vt:lpstr>
      <vt:lpstr>블록 암호 운용 방식</vt:lpstr>
      <vt:lpstr>블록 암호 운용 방식</vt:lpstr>
      <vt:lpstr>비대칭 &amp; 기밀</vt:lpstr>
      <vt:lpstr>비대칭 &amp; 기밀</vt:lpstr>
      <vt:lpstr>비대칭 &amp; 기밀</vt:lpstr>
      <vt:lpstr>무결성 &amp; 비대칭</vt:lpstr>
      <vt:lpstr>무결성 &amp; 비대칭</vt:lpstr>
      <vt:lpstr>무결성 &amp; 비대칭</vt:lpstr>
      <vt:lpstr>무결성 &amp; 대칭</vt:lpstr>
      <vt:lpstr>3. 정보보안 기술의 응용</vt:lpstr>
      <vt:lpstr>Authentication - 인증</vt:lpstr>
      <vt:lpstr>Authentication - 인증</vt:lpstr>
      <vt:lpstr>Authentication - 인증</vt:lpstr>
      <vt:lpstr>Authentication - 인증</vt:lpstr>
      <vt:lpstr>Authentication - 인증</vt:lpstr>
      <vt:lpstr>Authentication - 인증</vt:lpstr>
      <vt:lpstr>Authentication - 인증</vt:lpstr>
      <vt:lpstr>추가 내용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42</cp:revision>
  <dcterms:created xsi:type="dcterms:W3CDTF">2019-02-18T12:11:07Z</dcterms:created>
  <dcterms:modified xsi:type="dcterms:W3CDTF">2019-02-20T10:30:35Z</dcterms:modified>
</cp:coreProperties>
</file>