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5" r:id="rId2"/>
  </p:sldMasterIdLst>
  <p:notesMasterIdLst>
    <p:notesMasterId r:id="rId14"/>
  </p:notesMasterIdLst>
  <p:sldIdLst>
    <p:sldId id="261" r:id="rId3"/>
    <p:sldId id="257" r:id="rId4"/>
    <p:sldId id="259" r:id="rId5"/>
    <p:sldId id="264" r:id="rId6"/>
    <p:sldId id="262" r:id="rId7"/>
    <p:sldId id="267" r:id="rId8"/>
    <p:sldId id="266" r:id="rId9"/>
    <p:sldId id="260" r:id="rId10"/>
    <p:sldId id="263" r:id="rId11"/>
    <p:sldId id="265" r:id="rId12"/>
    <p:sldId id="25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46D3B8-6069-D44F-8924-F6BD75B910C9}" v="128" dt="2021-10-31T09:31:30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2A606-3753-7547-8E63-3BE896BE3E9F}" type="datetimeFigureOut">
              <a:rPr kumimoji="1" lang="ko-Kore-KR" altLang="en-US" smtClean="0"/>
              <a:t>2021. 10. 31.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A37D5-40DF-E74E-95BF-85C7F42F13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0037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A37D5-40DF-E74E-95BF-85C7F42F13FC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5338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A37D5-40DF-E74E-95BF-85C7F42F13FC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80285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96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0042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15125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84DD5-921E-184D-873F-766B8B9887F7}" type="datetimeFigureOut">
              <a:rPr kumimoji="1" lang="ko-Kore-KR" altLang="en-US" smtClean="0"/>
              <a:t>2021. 10. 31.</a:t>
            </a:fld>
            <a:endParaRPr kumimoji="1" lang="ko-Kore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636BE-1ECD-6347-80FB-B5C55132D00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715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903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NtEuwSKBt2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BBC0F-63A0-1443-8BFF-DE0E363C7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4800" dirty="0"/>
              <a:t>RISC-V</a:t>
            </a:r>
            <a:r>
              <a:rPr kumimoji="1" lang="ko-KR" altLang="en-US" sz="4800" dirty="0"/>
              <a:t> 상에서 </a:t>
            </a:r>
            <a:r>
              <a:rPr kumimoji="1" lang="en-US" altLang="ko-KR" sz="4800" dirty="0"/>
              <a:t>CHAM-64/128 </a:t>
            </a:r>
            <a:r>
              <a:rPr kumimoji="1" lang="ko-KR" altLang="en-US" sz="4800" dirty="0"/>
              <a:t>병렬 구현</a:t>
            </a:r>
            <a:endParaRPr kumimoji="1" lang="ko-Kore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6B178F-A347-994D-B143-1F8A5A11C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" altLang="ko-Kore-KR" dirty="0">
                <a:hlinkClick r:id="rId2"/>
              </a:rPr>
              <a:t>https://youtu.be</a:t>
            </a:r>
            <a:r>
              <a:rPr kumimoji="1" lang="en" altLang="ko-Kore-KR">
                <a:hlinkClick r:id="rId2"/>
              </a:rPr>
              <a:t>/NtEuwSKBt2w</a:t>
            </a:r>
            <a:r>
              <a:rPr kumimoji="1" lang="en" altLang="ko-Kore-KR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09353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A0BB1-FF5F-CF40-BB9A-632BFC6CF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성능평가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55ABCC-4D42-1D4A-B48F-B9D594F384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000" dirty="0"/>
              <a:t>레퍼런스 </a:t>
            </a:r>
            <a:r>
              <a:rPr kumimoji="1" lang="en-US" altLang="ko-Kore-KR" sz="2000" dirty="0"/>
              <a:t>C </a:t>
            </a:r>
            <a:r>
              <a:rPr kumimoji="1" lang="en-US" altLang="ko-KR" sz="2000" dirty="0"/>
              <a:t>: </a:t>
            </a:r>
            <a:r>
              <a:rPr lang="en-US" altLang="ko-Kore-KR" sz="2000" dirty="0"/>
              <a:t>9215 </a:t>
            </a:r>
            <a:endParaRPr kumimoji="1" lang="en-US" altLang="ko-Kore-KR" sz="2000" dirty="0"/>
          </a:p>
          <a:p>
            <a:endParaRPr kumimoji="1" lang="en-US" altLang="ko-Kore-KR" sz="2000" dirty="0"/>
          </a:p>
          <a:p>
            <a:r>
              <a:rPr kumimoji="1" lang="ko-Kore-KR" altLang="en-US" sz="2000" dirty="0"/>
              <a:t>레퍼런스 코드</a:t>
            </a:r>
            <a:r>
              <a:rPr kumimoji="1" lang="en-US" altLang="ko-Kore-KR" sz="2000" dirty="0"/>
              <a:t> → </a:t>
            </a:r>
            <a:r>
              <a:rPr kumimoji="1" lang="en-US" altLang="ko-Kore-KR" sz="2000" dirty="0" err="1"/>
              <a:t>asm</a:t>
            </a:r>
            <a:r>
              <a:rPr kumimoji="1" lang="en-US" altLang="ko-Kore-KR" sz="2000" dirty="0"/>
              <a:t> : </a:t>
            </a:r>
            <a:r>
              <a:rPr lang="en-US" altLang="ko-Kore-KR" sz="2000" dirty="0"/>
              <a:t>2252 </a:t>
            </a:r>
            <a:endParaRPr kumimoji="1" lang="en-US" altLang="ko-Kore-KR" sz="2000" dirty="0"/>
          </a:p>
          <a:p>
            <a:endParaRPr kumimoji="1" lang="en-US" altLang="ko-Kore-KR" sz="2000" dirty="0"/>
          </a:p>
          <a:p>
            <a:r>
              <a:rPr kumimoji="1" lang="en-US" altLang="ko-Kore-KR" sz="2000" dirty="0" err="1"/>
              <a:t>Asm</a:t>
            </a:r>
            <a:r>
              <a:rPr kumimoji="1" lang="ko-Kore-KR" altLang="en-US" sz="2000" dirty="0"/>
              <a:t>에서 블록 이동 생략</a:t>
            </a:r>
            <a:r>
              <a:rPr kumimoji="1" lang="en-US" altLang="ko-Kore-KR" sz="2000" dirty="0"/>
              <a:t> : </a:t>
            </a:r>
            <a:r>
              <a:rPr lang="en-US" altLang="ko-Kore-KR" sz="2000" dirty="0"/>
              <a:t>1806 </a:t>
            </a:r>
            <a:endParaRPr kumimoji="1" lang="en-US" altLang="ko-Kore-KR" sz="2000" dirty="0"/>
          </a:p>
          <a:p>
            <a:endParaRPr kumimoji="1" lang="en-US" altLang="ko-Kore-KR" sz="2000" dirty="0"/>
          </a:p>
          <a:p>
            <a:r>
              <a:rPr kumimoji="1" lang="ko-Kore-KR" altLang="en-US" sz="2000" dirty="0"/>
              <a:t>평문 </a:t>
            </a:r>
            <a:r>
              <a:rPr kumimoji="1" lang="en-US" altLang="ko-Kore-KR" sz="2000" dirty="0"/>
              <a:t>2</a:t>
            </a:r>
            <a:r>
              <a:rPr kumimoji="1" lang="ko-Kore-KR" altLang="en-US" sz="2000" dirty="0"/>
              <a:t>개 병렬 </a:t>
            </a:r>
            <a:r>
              <a:rPr kumimoji="1" lang="en-US" altLang="ko-Kore-KR" sz="2000" dirty="0"/>
              <a:t>: </a:t>
            </a:r>
            <a:r>
              <a:rPr lang="en-US" altLang="ko-Kore-KR" sz="2000" dirty="0"/>
              <a:t>2841 </a:t>
            </a:r>
            <a:r>
              <a:rPr lang="en-US" altLang="ko-KR" sz="2000" dirty="0"/>
              <a:t>/ 2 = 1420</a:t>
            </a:r>
          </a:p>
          <a:p>
            <a:pPr marL="0" indent="0">
              <a:buNone/>
            </a:pPr>
            <a:endParaRPr kumimoji="1" lang="en-US" altLang="ko-Kore-KR" sz="2000" dirty="0"/>
          </a:p>
          <a:p>
            <a:r>
              <a:rPr kumimoji="1" lang="ko-Kore-KR" altLang="en-US" sz="2000" dirty="0"/>
              <a:t>평문 </a:t>
            </a:r>
            <a:r>
              <a:rPr kumimoji="1" lang="en-US" altLang="ko-Kore-KR" sz="2000" dirty="0"/>
              <a:t>2</a:t>
            </a:r>
            <a:r>
              <a:rPr kumimoji="1" lang="ko-Kore-KR" altLang="en-US" sz="2000" dirty="0"/>
              <a:t>개 병렬 </a:t>
            </a:r>
            <a:r>
              <a:rPr kumimoji="1" lang="en-US" altLang="ko-Kore-KR" sz="2000" dirty="0"/>
              <a:t>+ </a:t>
            </a:r>
            <a:r>
              <a:rPr kumimoji="1" lang="ko-Kore-KR" altLang="en-US" sz="2000" dirty="0"/>
              <a:t>블록 이동 생략 </a:t>
            </a:r>
            <a:r>
              <a:rPr kumimoji="1" lang="en-US" altLang="ko-Kore-KR" sz="2000" dirty="0"/>
              <a:t>: </a:t>
            </a:r>
            <a:r>
              <a:rPr lang="en-US" altLang="ko-Kore-KR" sz="2000" dirty="0"/>
              <a:t>2436 </a:t>
            </a:r>
            <a:r>
              <a:rPr lang="en-US" altLang="ko-KR" sz="2000" dirty="0"/>
              <a:t>/ 2 = 1218</a:t>
            </a:r>
            <a:endParaRPr kumimoji="1" lang="en-US" altLang="ko-Kore-KR" sz="2000" dirty="0"/>
          </a:p>
          <a:p>
            <a:endParaRPr kumimoji="1" lang="en-US" altLang="ko-Kore-KR" sz="2000" dirty="0"/>
          </a:p>
          <a:p>
            <a:r>
              <a:rPr kumimoji="1" lang="ko-Kore-KR" altLang="en-US" sz="2000" dirty="0"/>
              <a:t>라운드 병렬 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라운드 절반으로 감소 </a:t>
            </a:r>
            <a:r>
              <a:rPr kumimoji="1" lang="en-US" altLang="ko-KR" sz="2000" dirty="0"/>
              <a:t>+ </a:t>
            </a:r>
            <a:r>
              <a:rPr kumimoji="1" lang="ko-Kore-KR" altLang="en-US" sz="2000" dirty="0"/>
              <a:t>블록 이동 생략</a:t>
            </a:r>
            <a:r>
              <a:rPr kumimoji="1" lang="en-US" altLang="ko-Kore-KR" sz="2000" dirty="0"/>
              <a:t>): </a:t>
            </a:r>
            <a:r>
              <a:rPr lang="en-US" altLang="ko-Kore-KR" sz="2000" dirty="0"/>
              <a:t>1552</a:t>
            </a:r>
          </a:p>
          <a:p>
            <a:pPr marL="0" indent="0">
              <a:buNone/>
            </a:pPr>
            <a:endParaRPr kumimoji="1" lang="ko-Kore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385330-A320-0C4E-B351-79B8E85DD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36" b="7141"/>
          <a:stretch/>
        </p:blipFill>
        <p:spPr>
          <a:xfrm>
            <a:off x="6096000" y="1283812"/>
            <a:ext cx="5223610" cy="23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08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81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724F4-16D8-524E-B71B-FE60675B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CHAM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60434D-3BA8-9F46-B54A-A4D471051A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400"/>
              <a:t>ICISC’17</a:t>
            </a:r>
            <a:r>
              <a:rPr kumimoji="1" lang="ko-KR" altLang="en-US" sz="2400"/>
              <a:t>에서 발표된 국산 경량 </a:t>
            </a:r>
            <a:r>
              <a:rPr kumimoji="1" lang="ko-KR" altLang="en-US" sz="2400" err="1"/>
              <a:t>블록암호</a:t>
            </a:r>
            <a:endParaRPr kumimoji="1" lang="en-US" altLang="ko-KR" sz="2400"/>
          </a:p>
          <a:p>
            <a:endParaRPr kumimoji="1" lang="en-US" altLang="ko-Kore-KR" sz="2400"/>
          </a:p>
          <a:p>
            <a:r>
              <a:rPr kumimoji="1" lang="en-US" altLang="ko-Kore-KR" sz="2400"/>
              <a:t>ARX(Addition, Rotation, XOR)</a:t>
            </a:r>
            <a:r>
              <a:rPr kumimoji="1" lang="ko-KR" altLang="en-US" sz="2400"/>
              <a:t> 연산</a:t>
            </a:r>
            <a:endParaRPr kumimoji="1" lang="en-US" altLang="ko-KR" sz="2400"/>
          </a:p>
          <a:p>
            <a:endParaRPr kumimoji="1" lang="en-US" altLang="ko-Kore-KR" sz="2400"/>
          </a:p>
          <a:p>
            <a:r>
              <a:rPr kumimoji="1" lang="en-US" altLang="ko-Kore-KR" sz="2400"/>
              <a:t>Feistel </a:t>
            </a:r>
            <a:r>
              <a:rPr kumimoji="1" lang="ko-KR" altLang="en-US" sz="2400"/>
              <a:t>구조</a:t>
            </a:r>
            <a:endParaRPr kumimoji="1" lang="en-US" altLang="ko-Kore-KR" sz="2400"/>
          </a:p>
          <a:p>
            <a:pPr lvl="1"/>
            <a:r>
              <a:rPr kumimoji="1" lang="ko-KR" altLang="en-US" sz="2000"/>
              <a:t>홀수 라운드에 </a:t>
            </a:r>
            <a:r>
              <a:rPr kumimoji="1" lang="en-US" altLang="ko-KR" sz="2000"/>
              <a:t>ROL </a:t>
            </a:r>
            <a:r>
              <a:rPr kumimoji="1" lang="ko-KR" altLang="en-US" sz="2000"/>
              <a:t>연산</a:t>
            </a:r>
            <a:r>
              <a:rPr kumimoji="1" lang="en-US" altLang="ko-KR" sz="2000"/>
              <a:t>(1,</a:t>
            </a:r>
            <a:r>
              <a:rPr kumimoji="1" lang="ko-KR" altLang="en-US" sz="2000"/>
              <a:t> </a:t>
            </a:r>
            <a:r>
              <a:rPr kumimoji="1" lang="en-US" altLang="ko-KR" sz="2000"/>
              <a:t>8)</a:t>
            </a:r>
          </a:p>
          <a:p>
            <a:pPr lvl="1"/>
            <a:r>
              <a:rPr kumimoji="1" lang="ko-KR" altLang="en-US" sz="2000"/>
              <a:t>짝수 라운드에 </a:t>
            </a:r>
            <a:r>
              <a:rPr kumimoji="1" lang="en-US" altLang="ko-KR" sz="2000"/>
              <a:t>ROL</a:t>
            </a:r>
            <a:r>
              <a:rPr kumimoji="1" lang="ko-KR" altLang="en-US" sz="2000"/>
              <a:t> 연산 </a:t>
            </a:r>
            <a:r>
              <a:rPr kumimoji="1" lang="en-US" altLang="ko-KR" sz="2000"/>
              <a:t>(8,</a:t>
            </a:r>
            <a:r>
              <a:rPr kumimoji="1" lang="ko-KR" altLang="en-US" sz="2000"/>
              <a:t> </a:t>
            </a:r>
            <a:r>
              <a:rPr kumimoji="1" lang="en-US" altLang="ko-KR" sz="2000"/>
              <a:t>1)</a:t>
            </a:r>
          </a:p>
          <a:p>
            <a:pPr lvl="1"/>
            <a:endParaRPr kumimoji="1" lang="ko-Kore-KR" altLang="en-US" sz="20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8EE1F3-F23D-864F-9B99-16810DF96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682" y="1399499"/>
            <a:ext cx="4004533" cy="4563825"/>
          </a:xfrm>
          <a:prstGeom prst="rect">
            <a:avLst/>
          </a:prstGeom>
        </p:spPr>
      </p:pic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5455C8EF-6035-0244-B99D-26D32656DEE4}"/>
              </a:ext>
            </a:extLst>
          </p:cNvPr>
          <p:cNvGraphicFramePr>
            <a:graphicFrameLocks noGrp="1"/>
          </p:cNvGraphicFramePr>
          <p:nvPr/>
        </p:nvGraphicFramePr>
        <p:xfrm>
          <a:off x="411162" y="4687029"/>
          <a:ext cx="71555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886">
                  <a:extLst>
                    <a:ext uri="{9D8B030D-6E8A-4147-A177-3AD203B41FA5}">
                      <a16:colId xmlns:a16="http://schemas.microsoft.com/office/drawing/2014/main" val="4147734293"/>
                    </a:ext>
                  </a:extLst>
                </a:gridCol>
                <a:gridCol w="1788886">
                  <a:extLst>
                    <a:ext uri="{9D8B030D-6E8A-4147-A177-3AD203B41FA5}">
                      <a16:colId xmlns:a16="http://schemas.microsoft.com/office/drawing/2014/main" val="3561235854"/>
                    </a:ext>
                  </a:extLst>
                </a:gridCol>
                <a:gridCol w="1788886">
                  <a:extLst>
                    <a:ext uri="{9D8B030D-6E8A-4147-A177-3AD203B41FA5}">
                      <a16:colId xmlns:a16="http://schemas.microsoft.com/office/drawing/2014/main" val="585173047"/>
                    </a:ext>
                  </a:extLst>
                </a:gridCol>
                <a:gridCol w="1788886">
                  <a:extLst>
                    <a:ext uri="{9D8B030D-6E8A-4147-A177-3AD203B41FA5}">
                      <a16:colId xmlns:a16="http://schemas.microsoft.com/office/drawing/2014/main" val="1952586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Cipher</a:t>
                      </a:r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n</a:t>
                      </a:r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k</a:t>
                      </a:r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r → r’(revised)</a:t>
                      </a:r>
                      <a:endParaRPr lang="ko-Kore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33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CHAM-64/128</a:t>
                      </a:r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64</a:t>
                      </a:r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128</a:t>
                      </a:r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80 → 88</a:t>
                      </a:r>
                      <a:endParaRPr lang="ko-Kore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764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CHAM-128/128</a:t>
                      </a:r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128</a:t>
                      </a:r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128</a:t>
                      </a:r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80 → 112</a:t>
                      </a:r>
                      <a:endParaRPr lang="ko-Kore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768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CHAM-128/256</a:t>
                      </a:r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128</a:t>
                      </a:r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256</a:t>
                      </a:r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96 → 120</a:t>
                      </a:r>
                      <a:endParaRPr lang="ko-Kore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1523673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ACBEB474-3357-D34A-9CFD-E331B09EDDB3}"/>
              </a:ext>
            </a:extLst>
          </p:cNvPr>
          <p:cNvSpPr/>
          <p:nvPr/>
        </p:nvSpPr>
        <p:spPr>
          <a:xfrm>
            <a:off x="9045389" y="2268071"/>
            <a:ext cx="251012" cy="2689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C43B12-1DFB-E241-ABFD-0AF367EFCF88}"/>
              </a:ext>
            </a:extLst>
          </p:cNvPr>
          <p:cNvSpPr/>
          <p:nvPr/>
        </p:nvSpPr>
        <p:spPr>
          <a:xfrm>
            <a:off x="8175812" y="2671483"/>
            <a:ext cx="286870" cy="2689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E1C3E2-24D6-154B-AFEC-029C09CF39A4}"/>
              </a:ext>
            </a:extLst>
          </p:cNvPr>
          <p:cNvSpPr/>
          <p:nvPr/>
        </p:nvSpPr>
        <p:spPr>
          <a:xfrm>
            <a:off x="8175812" y="4796118"/>
            <a:ext cx="286870" cy="2689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E366A7-6547-E049-87E4-4548822C741C}"/>
              </a:ext>
            </a:extLst>
          </p:cNvPr>
          <p:cNvSpPr/>
          <p:nvPr/>
        </p:nvSpPr>
        <p:spPr>
          <a:xfrm>
            <a:off x="9027460" y="4418088"/>
            <a:ext cx="286870" cy="2689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183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4A5D6-8793-2449-AC34-FE161C4E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평문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개 병렬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5A5062-2AD7-4E4A-AA8E-F9255692D9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400" dirty="0"/>
              <a:t>평문</a:t>
            </a:r>
            <a:r>
              <a:rPr kumimoji="1" lang="en-US" altLang="ko-Kore-KR" sz="2400" dirty="0"/>
              <a:t> 1</a:t>
            </a:r>
            <a:r>
              <a:rPr kumimoji="1" lang="ko-Kore-KR" altLang="en-US" sz="2400" dirty="0"/>
              <a:t>개 암호화</a:t>
            </a:r>
            <a:endParaRPr kumimoji="1" lang="en-US" altLang="ko-Kore-KR" sz="2400" dirty="0"/>
          </a:p>
          <a:p>
            <a:endParaRPr kumimoji="1" lang="en-US" altLang="ko-Kore-KR" sz="2400" dirty="0"/>
          </a:p>
          <a:p>
            <a:endParaRPr kumimoji="1" lang="en-US" altLang="ko-Kore-KR" sz="2400" dirty="0"/>
          </a:p>
          <a:p>
            <a:endParaRPr kumimoji="1" lang="en-US" altLang="ko-Kore-KR" sz="2400" dirty="0"/>
          </a:p>
          <a:p>
            <a:endParaRPr kumimoji="1" lang="en-US" altLang="ko-Kore-KR" sz="2400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E121A5F-BFB8-1842-91A0-B785D445B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201370"/>
              </p:ext>
            </p:extLst>
          </p:nvPr>
        </p:nvGraphicFramePr>
        <p:xfrm>
          <a:off x="2032000" y="184427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706794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805647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874832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31561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22378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Register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a5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a6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448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PT1[0]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PT1[1]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PT1[2]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PT1[3]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95707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65993EB-22EC-0E4A-8B2C-40D5CA477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653117"/>
              </p:ext>
            </p:extLst>
          </p:nvPr>
        </p:nvGraphicFramePr>
        <p:xfrm>
          <a:off x="0" y="3681412"/>
          <a:ext cx="11881950" cy="1918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838">
                  <a:extLst>
                    <a:ext uri="{9D8B030D-6E8A-4147-A177-3AD203B41FA5}">
                      <a16:colId xmlns:a16="http://schemas.microsoft.com/office/drawing/2014/main" val="156511100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02761599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816750674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437363325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367976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33037331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003949155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304122614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86348863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96024478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1511291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1601531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81851839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19525030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49458396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76348755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06808470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1135267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47648815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96013135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8048433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17616067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555533074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569007595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18041925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48757311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00835790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06297931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26275614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0812006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25133825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136363145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606937517"/>
                    </a:ext>
                  </a:extLst>
                </a:gridCol>
              </a:tblGrid>
              <a:tr h="383649"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0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4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5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6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7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8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9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10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11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12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13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14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15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16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17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18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19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20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21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22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23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24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25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26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27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28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29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30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31</a:t>
                      </a:r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571988"/>
                  </a:ext>
                </a:extLst>
              </a:tr>
              <a:tr h="383649"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X[0]</a:t>
                      </a:r>
                      <a:endParaRPr lang="ko-Kore-KR" altLang="en-US" sz="1200" dirty="0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PT1[0]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3238536"/>
                  </a:ext>
                </a:extLst>
              </a:tr>
              <a:tr h="383649"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X[1]</a:t>
                      </a:r>
                      <a:endParaRPr lang="ko-Kore-KR" altLang="en-US" sz="1200" dirty="0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PT1[1]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0541872"/>
                  </a:ext>
                </a:extLst>
              </a:tr>
              <a:tr h="383649"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X[2]</a:t>
                      </a:r>
                      <a:endParaRPr lang="ko-Kore-KR" altLang="en-US" sz="1200" dirty="0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PT1[2]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6176277"/>
                  </a:ext>
                </a:extLst>
              </a:tr>
              <a:tr h="383649"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X[3]</a:t>
                      </a:r>
                      <a:endParaRPr lang="ko-Kore-KR" altLang="en-US" sz="1200" dirty="0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PT1[3]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6468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55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4A5D6-8793-2449-AC34-FE161C4E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평문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개 병렬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5A5062-2AD7-4E4A-AA8E-F9255692D9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400" dirty="0"/>
              <a:t>평문</a:t>
            </a:r>
            <a:r>
              <a:rPr kumimoji="1" lang="en-US" altLang="ko-Kore-KR" sz="2400" dirty="0"/>
              <a:t> 2</a:t>
            </a:r>
            <a:r>
              <a:rPr kumimoji="1" lang="ko-Kore-KR" altLang="en-US" sz="2400" dirty="0"/>
              <a:t>개 암호화</a:t>
            </a:r>
            <a:endParaRPr kumimoji="1" lang="en-US" altLang="ko-Kore-KR" sz="2400" dirty="0"/>
          </a:p>
          <a:p>
            <a:endParaRPr kumimoji="1" lang="en-US" altLang="ko-Kore-KR" sz="2400" dirty="0"/>
          </a:p>
          <a:p>
            <a:endParaRPr kumimoji="1" lang="en-US" altLang="ko-Kore-KR" sz="2400" dirty="0"/>
          </a:p>
          <a:p>
            <a:endParaRPr kumimoji="1" lang="en-US" altLang="ko-Kore-KR" sz="2400" dirty="0"/>
          </a:p>
          <a:p>
            <a:endParaRPr kumimoji="1" lang="en-US" altLang="ko-Kore-KR" sz="2400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E121A5F-BFB8-1842-91A0-B785D445B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45415"/>
              </p:ext>
            </p:extLst>
          </p:nvPr>
        </p:nvGraphicFramePr>
        <p:xfrm>
          <a:off x="268107" y="217651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706794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805647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282587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874832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95525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31561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946599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23785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16081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Register</a:t>
                      </a:r>
                      <a:endParaRPr lang="ko-Kore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a3</a:t>
                      </a:r>
                      <a:endParaRPr lang="ko-Kore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a4</a:t>
                      </a:r>
                      <a:endParaRPr lang="ko-Kore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a5</a:t>
                      </a:r>
                      <a:endParaRPr lang="ko-Kore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a6</a:t>
                      </a:r>
                      <a:endParaRPr lang="ko-Kore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48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PT1[0]</a:t>
                      </a:r>
                      <a:endParaRPr lang="ko-Kore-KR" altLang="en-US" sz="1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PT2[0]</a:t>
                      </a:r>
                      <a:endParaRPr lang="ko-Kore-KR" altLang="en-US" sz="16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PT1[1]</a:t>
                      </a:r>
                      <a:endParaRPr lang="ko-Kore-KR" altLang="en-US" sz="1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PT2[1]</a:t>
                      </a:r>
                      <a:endParaRPr lang="ko-Kore-KR" altLang="en-US" sz="16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PT2[2]</a:t>
                      </a:r>
                      <a:endParaRPr lang="ko-Kore-KR" altLang="en-US" sz="1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PT2[2]</a:t>
                      </a:r>
                      <a:endParaRPr lang="ko-Kore-KR" altLang="en-US" sz="16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PT1[3]</a:t>
                      </a:r>
                      <a:endParaRPr lang="ko-Kore-KR" altLang="en-US" sz="1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PT2[3]</a:t>
                      </a:r>
                      <a:endParaRPr lang="ko-Kore-KR" altLang="en-US" sz="16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95707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424D002-0172-9344-8ABA-434459112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974009"/>
              </p:ext>
            </p:extLst>
          </p:nvPr>
        </p:nvGraphicFramePr>
        <p:xfrm>
          <a:off x="184998" y="4124790"/>
          <a:ext cx="11881950" cy="1918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838">
                  <a:extLst>
                    <a:ext uri="{9D8B030D-6E8A-4147-A177-3AD203B41FA5}">
                      <a16:colId xmlns:a16="http://schemas.microsoft.com/office/drawing/2014/main" val="156511100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02761599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816750674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437363325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367976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33037331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003949155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304122614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86348863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96024478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1511291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1601531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81851839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19525030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49458396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76348755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06808470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1135267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47648815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96013135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8048433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17616067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555533074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569007595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18041925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48757311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00835790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06297931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26275614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0812006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25133825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136363145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606937517"/>
                    </a:ext>
                  </a:extLst>
                </a:gridCol>
              </a:tblGrid>
              <a:tr h="383649"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0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4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5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6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7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8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9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10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11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12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13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14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15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16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17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18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19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20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21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22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23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24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25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26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27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28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29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30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31</a:t>
                      </a:r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571988"/>
                  </a:ext>
                </a:extLst>
              </a:tr>
              <a:tr h="383649"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X[0]</a:t>
                      </a:r>
                      <a:endParaRPr lang="ko-Kore-KR" altLang="en-US" sz="1200" dirty="0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PT1[0]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PT2[0]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238536"/>
                  </a:ext>
                </a:extLst>
              </a:tr>
              <a:tr h="383649"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X[1]</a:t>
                      </a:r>
                      <a:endParaRPr lang="ko-Kore-KR" altLang="en-US" sz="1200" dirty="0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PT1[1]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PT2[1]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541872"/>
                  </a:ext>
                </a:extLst>
              </a:tr>
              <a:tr h="383649"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X[2]</a:t>
                      </a:r>
                      <a:endParaRPr lang="ko-Kore-KR" altLang="en-US" sz="1200" dirty="0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PT1[2]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PT2[2]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176277"/>
                  </a:ext>
                </a:extLst>
              </a:tr>
              <a:tr h="383649"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X[3]</a:t>
                      </a:r>
                      <a:endParaRPr lang="ko-Kore-KR" altLang="en-US" sz="1200" dirty="0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PT1[3]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PT2[3]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468092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11748911-871A-4C41-AAB6-E054C2D7FF11}"/>
              </a:ext>
            </a:extLst>
          </p:cNvPr>
          <p:cNvSpPr/>
          <p:nvPr/>
        </p:nvSpPr>
        <p:spPr>
          <a:xfrm>
            <a:off x="661569" y="3896008"/>
            <a:ext cx="5684703" cy="251184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260F86-74DC-7045-9F8D-C2058FC84222}"/>
              </a:ext>
            </a:extLst>
          </p:cNvPr>
          <p:cNvSpPr/>
          <p:nvPr/>
        </p:nvSpPr>
        <p:spPr>
          <a:xfrm>
            <a:off x="6382245" y="3896008"/>
            <a:ext cx="5684703" cy="2511846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ACFF66-C2E2-B441-BC53-32288311F7FC}"/>
              </a:ext>
            </a:extLst>
          </p:cNvPr>
          <p:cNvSpPr txBox="1"/>
          <p:nvPr/>
        </p:nvSpPr>
        <p:spPr>
          <a:xfrm>
            <a:off x="13041086" y="63899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AF34CBD-05CD-594F-BC48-289D58684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331" y="1024193"/>
            <a:ext cx="1421529" cy="26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5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4A5D6-8793-2449-AC34-FE161C4E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평문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개 병렬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5A5062-2AD7-4E4A-AA8E-F9255692D9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Rotation Left 1</a:t>
            </a:r>
            <a:endParaRPr kumimoji="1" lang="ko-Kore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51EE225-8D9B-094B-A1C1-D5119D3BD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232847"/>
              </p:ext>
            </p:extLst>
          </p:nvPr>
        </p:nvGraphicFramePr>
        <p:xfrm>
          <a:off x="409968" y="1741065"/>
          <a:ext cx="11370112" cy="3836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316">
                  <a:extLst>
                    <a:ext uri="{9D8B030D-6E8A-4147-A177-3AD203B41FA5}">
                      <a16:colId xmlns:a16="http://schemas.microsoft.com/office/drawing/2014/main" val="268960246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82062625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82629319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32805117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53462700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73683936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55271070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21310821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84962830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04861542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24962853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07249069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705142664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20375278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01198738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27742232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57152435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31560972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072182240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60678735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88201719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09042243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7205235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49991540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94553615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63708022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06498421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25825163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11112306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61746580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991194605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778989722"/>
                    </a:ext>
                  </a:extLst>
                </a:gridCol>
              </a:tblGrid>
              <a:tr h="383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4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5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6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7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8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9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14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15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16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17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18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19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24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25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26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27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28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29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22273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FA3084F-FC6D-B14A-AB4E-6C77C987A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01895"/>
              </p:ext>
            </p:extLst>
          </p:nvPr>
        </p:nvGraphicFramePr>
        <p:xfrm>
          <a:off x="410944" y="2848454"/>
          <a:ext cx="11370112" cy="3836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316">
                  <a:extLst>
                    <a:ext uri="{9D8B030D-6E8A-4147-A177-3AD203B41FA5}">
                      <a16:colId xmlns:a16="http://schemas.microsoft.com/office/drawing/2014/main" val="268960246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82062625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82629319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32805117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53462700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73683936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55271070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21310821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84962830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04861542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24962853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07249069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705142664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20375278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01198738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27742232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57152435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31560972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072182240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60678735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88201719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09042243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7205235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49991540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94553615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63708022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06498421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25825163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11112306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61746580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991194605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778989722"/>
                    </a:ext>
                  </a:extLst>
                </a:gridCol>
              </a:tblGrid>
              <a:tr h="383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4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5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6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7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8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9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14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15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16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17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18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19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24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25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26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27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28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29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 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22273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D0A1C9E-D5B0-F74D-8318-D549E5EE6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561458"/>
              </p:ext>
            </p:extLst>
          </p:nvPr>
        </p:nvGraphicFramePr>
        <p:xfrm>
          <a:off x="409968" y="3757608"/>
          <a:ext cx="11370112" cy="3836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316">
                  <a:extLst>
                    <a:ext uri="{9D8B030D-6E8A-4147-A177-3AD203B41FA5}">
                      <a16:colId xmlns:a16="http://schemas.microsoft.com/office/drawing/2014/main" val="268960246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82062625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82629319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32805117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53462700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73683936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55271070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21310821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84962830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04861542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24962853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07249069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705142664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20375278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01198738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27742232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57152435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31560972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072182240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60678735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88201719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09042243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7205235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49991540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94553615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63708022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06498421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25825163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11112306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61746580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991194605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778989722"/>
                    </a:ext>
                  </a:extLst>
                </a:gridCol>
              </a:tblGrid>
              <a:tr h="383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4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5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6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7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8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9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14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15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4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5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6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7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8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9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14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15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16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22273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E6D7827-2BF2-FC42-A179-A3B25BDC2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254538"/>
              </p:ext>
            </p:extLst>
          </p:nvPr>
        </p:nvGraphicFramePr>
        <p:xfrm>
          <a:off x="409968" y="4814021"/>
          <a:ext cx="11370112" cy="3836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316">
                  <a:extLst>
                    <a:ext uri="{9D8B030D-6E8A-4147-A177-3AD203B41FA5}">
                      <a16:colId xmlns:a16="http://schemas.microsoft.com/office/drawing/2014/main" val="268960246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82062625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82629319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32805117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53462700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73683936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55271070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21310821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84962830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04861542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24962853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07249069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705142664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20375278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01198738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27742232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57152435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31560972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072182240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60678735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88201719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09042243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7205235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49991540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94553615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63708022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06498421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25825163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11112306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61746580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991194605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778989722"/>
                    </a:ext>
                  </a:extLst>
                </a:gridCol>
              </a:tblGrid>
              <a:tr h="383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4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5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6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7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8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9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14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15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17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18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19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24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25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26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27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28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29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16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22273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C5837DC-5F19-194C-957C-9BFF4192B824}"/>
              </a:ext>
            </a:extLst>
          </p:cNvPr>
          <p:cNvSpPr txBox="1"/>
          <p:nvPr/>
        </p:nvSpPr>
        <p:spPr>
          <a:xfrm>
            <a:off x="409750" y="246714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Shift left 1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1279A0-1EC3-0740-B008-F3F81E2C7031}"/>
              </a:ext>
            </a:extLst>
          </p:cNvPr>
          <p:cNvSpPr txBox="1"/>
          <p:nvPr/>
        </p:nvSpPr>
        <p:spPr>
          <a:xfrm>
            <a:off x="409968" y="3385864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Shift right 15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A379EE-FA0D-CD4D-8F39-0BC84CF6E4D9}"/>
              </a:ext>
            </a:extLst>
          </p:cNvPr>
          <p:cNvSpPr txBox="1"/>
          <p:nvPr/>
        </p:nvSpPr>
        <p:spPr>
          <a:xfrm>
            <a:off x="409750" y="437739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Shift left 1 </a:t>
            </a:r>
            <a:r>
              <a:rPr kumimoji="1" lang="en-US" altLang="ko-Kore-KR" dirty="0" err="1"/>
              <a:t>xor</a:t>
            </a:r>
            <a:r>
              <a:rPr kumimoji="1" lang="en-US" altLang="ko-Kore-KR" dirty="0"/>
              <a:t> Shift right 15</a:t>
            </a:r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E547C-9012-A34E-B20C-23C91E6D20B8}"/>
              </a:ext>
            </a:extLst>
          </p:cNvPr>
          <p:cNvSpPr/>
          <p:nvPr/>
        </p:nvSpPr>
        <p:spPr>
          <a:xfrm>
            <a:off x="5682341" y="1578428"/>
            <a:ext cx="457201" cy="38113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AFC686A-2585-3948-85A1-D63E3FFEB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46" y="5591365"/>
            <a:ext cx="2844800" cy="1079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37BC334-71E7-654F-976F-893E7DB0F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661" y="5830982"/>
            <a:ext cx="2197100" cy="406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43EACE0-A857-4040-8944-67D118EF19AD}"/>
              </a:ext>
            </a:extLst>
          </p:cNvPr>
          <p:cNvSpPr txBox="1"/>
          <p:nvPr/>
        </p:nvSpPr>
        <p:spPr>
          <a:xfrm>
            <a:off x="6897790" y="5501102"/>
            <a:ext cx="2010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/>
              <a:t>1111 1111 1111 1110</a:t>
            </a:r>
            <a:endParaRPr kumimoji="1" lang="ko-Kore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569E09-8D04-7144-8836-72756323B128}"/>
              </a:ext>
            </a:extLst>
          </p:cNvPr>
          <p:cNvSpPr txBox="1"/>
          <p:nvPr/>
        </p:nvSpPr>
        <p:spPr>
          <a:xfrm>
            <a:off x="6897790" y="6129261"/>
            <a:ext cx="2178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/>
              <a:t>0000 0000 0000 0001</a:t>
            </a:r>
            <a:endParaRPr kumimoji="1" lang="ko-Kore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CBD5023-68A0-D543-A833-F6FDFE857076}"/>
              </a:ext>
            </a:extLst>
          </p:cNvPr>
          <p:cNvSpPr/>
          <p:nvPr/>
        </p:nvSpPr>
        <p:spPr>
          <a:xfrm>
            <a:off x="5910941" y="5830982"/>
            <a:ext cx="391888" cy="2032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8F4E2B-FA7B-4C4A-8807-828B8AE84BA8}"/>
              </a:ext>
            </a:extLst>
          </p:cNvPr>
          <p:cNvSpPr/>
          <p:nvPr/>
        </p:nvSpPr>
        <p:spPr>
          <a:xfrm>
            <a:off x="5910941" y="6018492"/>
            <a:ext cx="391888" cy="2032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B150D04-4108-8D42-83B5-00B829B9525F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302829" y="5670379"/>
            <a:ext cx="594961" cy="24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2DF32B6-BBF7-4C41-9D33-6ACDCAED1E37}"/>
              </a:ext>
            </a:extLst>
          </p:cNvPr>
          <p:cNvCxnSpPr>
            <a:stCxn id="25" idx="3"/>
            <a:endCxn id="21" idx="1"/>
          </p:cNvCxnSpPr>
          <p:nvPr/>
        </p:nvCxnSpPr>
        <p:spPr>
          <a:xfrm>
            <a:off x="6302829" y="6120092"/>
            <a:ext cx="594961" cy="178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2">
            <a:extLst>
              <a:ext uri="{FF2B5EF4-FFF2-40B4-BE49-F238E27FC236}">
                <a16:creationId xmlns:a16="http://schemas.microsoft.com/office/drawing/2014/main" id="{12C91BEB-3C31-814E-8287-2C2A04A05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491442"/>
              </p:ext>
            </p:extLst>
          </p:nvPr>
        </p:nvGraphicFramePr>
        <p:xfrm>
          <a:off x="9591026" y="5320722"/>
          <a:ext cx="2163660" cy="1395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20">
                  <a:extLst>
                    <a:ext uri="{9D8B030D-6E8A-4147-A177-3AD203B41FA5}">
                      <a16:colId xmlns:a16="http://schemas.microsoft.com/office/drawing/2014/main" val="23291174"/>
                    </a:ext>
                  </a:extLst>
                </a:gridCol>
                <a:gridCol w="721220">
                  <a:extLst>
                    <a:ext uri="{9D8B030D-6E8A-4147-A177-3AD203B41FA5}">
                      <a16:colId xmlns:a16="http://schemas.microsoft.com/office/drawing/2014/main" val="689977457"/>
                    </a:ext>
                  </a:extLst>
                </a:gridCol>
                <a:gridCol w="721220">
                  <a:extLst>
                    <a:ext uri="{9D8B030D-6E8A-4147-A177-3AD203B41FA5}">
                      <a16:colId xmlns:a16="http://schemas.microsoft.com/office/drawing/2014/main" val="3462038447"/>
                    </a:ext>
                  </a:extLst>
                </a:gridCol>
              </a:tblGrid>
              <a:tr h="27910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AND</a:t>
                      </a:r>
                      <a:endParaRPr lang="ko-Kore-KR" alt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r>
                        <a:rPr lang="en-US" altLang="ko-Kore-KR" dirty="0"/>
                        <a:t>AND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900659"/>
                  </a:ext>
                </a:extLst>
              </a:tr>
              <a:tr h="2791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0</a:t>
                      </a:r>
                      <a:endParaRPr lang="ko-Kore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0</a:t>
                      </a:r>
                      <a:endParaRPr lang="ko-Kore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0</a:t>
                      </a:r>
                      <a:endParaRPr lang="ko-Kore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026562"/>
                  </a:ext>
                </a:extLst>
              </a:tr>
              <a:tr h="2791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0</a:t>
                      </a:r>
                      <a:endParaRPr lang="ko-Kore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1</a:t>
                      </a:r>
                      <a:endParaRPr lang="ko-Kore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0</a:t>
                      </a:r>
                      <a:endParaRPr lang="ko-Kore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695862"/>
                  </a:ext>
                </a:extLst>
              </a:tr>
              <a:tr h="2791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1</a:t>
                      </a:r>
                      <a:endParaRPr lang="ko-Kore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0</a:t>
                      </a:r>
                      <a:endParaRPr lang="ko-Kore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0</a:t>
                      </a:r>
                      <a:endParaRPr lang="ko-Kore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199243"/>
                  </a:ext>
                </a:extLst>
              </a:tr>
              <a:tr h="2791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1</a:t>
                      </a:r>
                      <a:endParaRPr lang="ko-Kore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1</a:t>
                      </a:r>
                      <a:endParaRPr lang="ko-Kore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1</a:t>
                      </a:r>
                      <a:endParaRPr lang="ko-Kore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9319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988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4A5D6-8793-2449-AC34-FE161C4E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평문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개 병렬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5A5062-2AD7-4E4A-AA8E-F9255692D9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Rotation Left 8</a:t>
            </a:r>
            <a:endParaRPr kumimoji="1" lang="ko-Kore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51EE225-8D9B-094B-A1C1-D5119D3BDE28}"/>
              </a:ext>
            </a:extLst>
          </p:cNvPr>
          <p:cNvGraphicFramePr>
            <a:graphicFrameLocks noGrp="1"/>
          </p:cNvGraphicFramePr>
          <p:nvPr/>
        </p:nvGraphicFramePr>
        <p:xfrm>
          <a:off x="409968" y="1741065"/>
          <a:ext cx="11370112" cy="3836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316">
                  <a:extLst>
                    <a:ext uri="{9D8B030D-6E8A-4147-A177-3AD203B41FA5}">
                      <a16:colId xmlns:a16="http://schemas.microsoft.com/office/drawing/2014/main" val="268960246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82062625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82629319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32805117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53462700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73683936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55271070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21310821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84962830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04861542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24962853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07249069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705142664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20375278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01198738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27742232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57152435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31560972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072182240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60678735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88201719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09042243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7205235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49991540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94553615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63708022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06498421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25825163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11112306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61746580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991194605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778989722"/>
                    </a:ext>
                  </a:extLst>
                </a:gridCol>
              </a:tblGrid>
              <a:tr h="383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4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5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6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7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8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9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14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15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16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17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18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19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24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25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26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27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28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29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22273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FA3084F-FC6D-B14A-AB4E-6C77C987A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089697"/>
              </p:ext>
            </p:extLst>
          </p:nvPr>
        </p:nvGraphicFramePr>
        <p:xfrm>
          <a:off x="410944" y="2848454"/>
          <a:ext cx="11370112" cy="3836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316">
                  <a:extLst>
                    <a:ext uri="{9D8B030D-6E8A-4147-A177-3AD203B41FA5}">
                      <a16:colId xmlns:a16="http://schemas.microsoft.com/office/drawing/2014/main" val="268960246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82062625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82629319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32805117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53462700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73683936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55271070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21310821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84962830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04861542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24962853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07249069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705142664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20375278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01198738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27742232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57152435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31560972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072182240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60678735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88201719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09042243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7205235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49991540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94553615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63708022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06498421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25825163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11112306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61746580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991194605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778989722"/>
                    </a:ext>
                  </a:extLst>
                </a:gridCol>
              </a:tblGrid>
              <a:tr h="383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8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9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14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15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16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17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18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19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24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25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26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27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28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29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 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22273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D0A1C9E-D5B0-F74D-8318-D549E5EE6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562383"/>
              </p:ext>
            </p:extLst>
          </p:nvPr>
        </p:nvGraphicFramePr>
        <p:xfrm>
          <a:off x="409968" y="3757608"/>
          <a:ext cx="11370112" cy="3836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316">
                  <a:extLst>
                    <a:ext uri="{9D8B030D-6E8A-4147-A177-3AD203B41FA5}">
                      <a16:colId xmlns:a16="http://schemas.microsoft.com/office/drawing/2014/main" val="268960246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82062625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82629319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32805117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53462700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73683936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55271070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21310821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84962830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04861542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24962853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07249069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705142664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20375278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01198738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27742232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57152435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31560972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072182240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60678735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88201719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09042243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7205235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49991540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94553615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63708022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06498421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25825163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11112306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61746580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991194605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778989722"/>
                    </a:ext>
                  </a:extLst>
                </a:gridCol>
              </a:tblGrid>
              <a:tr h="383649"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4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5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6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7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8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9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14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15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16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17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18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19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22273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E6D7827-2BF2-FC42-A179-A3B25BDC2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844783"/>
              </p:ext>
            </p:extLst>
          </p:nvPr>
        </p:nvGraphicFramePr>
        <p:xfrm>
          <a:off x="409968" y="4814021"/>
          <a:ext cx="11370112" cy="3836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316">
                  <a:extLst>
                    <a:ext uri="{9D8B030D-6E8A-4147-A177-3AD203B41FA5}">
                      <a16:colId xmlns:a16="http://schemas.microsoft.com/office/drawing/2014/main" val="268960246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82062625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82629319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32805117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53462700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73683936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55271070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21310821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84962830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04861542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24962853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07249069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705142664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20375278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01198738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27742232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57152435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31560972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072182240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60678735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88201719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09042243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7205235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49991540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94553615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63708022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06498421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25825163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11112306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61746580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991194605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778989722"/>
                    </a:ext>
                  </a:extLst>
                </a:gridCol>
              </a:tblGrid>
              <a:tr h="383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8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9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14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15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4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5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6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7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24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25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26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27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28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29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16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17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18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19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22273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C5837DC-5F19-194C-957C-9BFF4192B824}"/>
              </a:ext>
            </a:extLst>
          </p:cNvPr>
          <p:cNvSpPr txBox="1"/>
          <p:nvPr/>
        </p:nvSpPr>
        <p:spPr>
          <a:xfrm>
            <a:off x="409750" y="246714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Shift left 8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1279A0-1EC3-0740-B008-F3F81E2C7031}"/>
              </a:ext>
            </a:extLst>
          </p:cNvPr>
          <p:cNvSpPr txBox="1"/>
          <p:nvPr/>
        </p:nvSpPr>
        <p:spPr>
          <a:xfrm>
            <a:off x="409968" y="338586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Shift right 8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A379EE-FA0D-CD4D-8F39-0BC84CF6E4D9}"/>
              </a:ext>
            </a:extLst>
          </p:cNvPr>
          <p:cNvSpPr txBox="1"/>
          <p:nvPr/>
        </p:nvSpPr>
        <p:spPr>
          <a:xfrm>
            <a:off x="409750" y="4377397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Shift left 8 </a:t>
            </a:r>
            <a:r>
              <a:rPr kumimoji="1" lang="en-US" altLang="ko-Kore-KR" dirty="0" err="1"/>
              <a:t>xor</a:t>
            </a:r>
            <a:r>
              <a:rPr kumimoji="1" lang="en-US" altLang="ko-Kore-KR" dirty="0"/>
              <a:t> Shift right 8</a:t>
            </a:r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E547C-9012-A34E-B20C-23C91E6D20B8}"/>
              </a:ext>
            </a:extLst>
          </p:cNvPr>
          <p:cNvSpPr/>
          <p:nvPr/>
        </p:nvSpPr>
        <p:spPr>
          <a:xfrm>
            <a:off x="3236165" y="1578429"/>
            <a:ext cx="2859835" cy="18505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3EACE0-A857-4040-8944-67D118EF19AD}"/>
              </a:ext>
            </a:extLst>
          </p:cNvPr>
          <p:cNvSpPr txBox="1"/>
          <p:nvPr/>
        </p:nvSpPr>
        <p:spPr>
          <a:xfrm>
            <a:off x="6897790" y="5501102"/>
            <a:ext cx="2144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/>
              <a:t>1111 1111  0000 0000</a:t>
            </a:r>
            <a:endParaRPr kumimoji="1" lang="ko-Kore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F8D77C-B566-B94F-B525-59484FA0A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254" y="5814071"/>
            <a:ext cx="2509436" cy="4844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E569E09-8D04-7144-8836-72756323B128}"/>
              </a:ext>
            </a:extLst>
          </p:cNvPr>
          <p:cNvSpPr txBox="1"/>
          <p:nvPr/>
        </p:nvSpPr>
        <p:spPr>
          <a:xfrm>
            <a:off x="6897790" y="6129261"/>
            <a:ext cx="2087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/>
              <a:t>0000 0000 1111 1111</a:t>
            </a:r>
            <a:endParaRPr kumimoji="1" lang="ko-Kore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CBD5023-68A0-D543-A833-F6FDFE857076}"/>
              </a:ext>
            </a:extLst>
          </p:cNvPr>
          <p:cNvSpPr/>
          <p:nvPr/>
        </p:nvSpPr>
        <p:spPr>
          <a:xfrm>
            <a:off x="5999643" y="5830982"/>
            <a:ext cx="303185" cy="2032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8F4E2B-FA7B-4C4A-8807-828B8AE84BA8}"/>
              </a:ext>
            </a:extLst>
          </p:cNvPr>
          <p:cNvSpPr/>
          <p:nvPr/>
        </p:nvSpPr>
        <p:spPr>
          <a:xfrm>
            <a:off x="5999643" y="6018492"/>
            <a:ext cx="303186" cy="2032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B150D04-4108-8D42-83B5-00B829B9525F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302829" y="5670379"/>
            <a:ext cx="594961" cy="244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2DF32B6-BBF7-4C41-9D33-6ACDCAED1E37}"/>
              </a:ext>
            </a:extLst>
          </p:cNvPr>
          <p:cNvCxnSpPr>
            <a:cxnSpLocks/>
            <a:stCxn id="25" idx="3"/>
            <a:endCxn id="21" idx="1"/>
          </p:cNvCxnSpPr>
          <p:nvPr/>
        </p:nvCxnSpPr>
        <p:spPr>
          <a:xfrm>
            <a:off x="6302829" y="6120092"/>
            <a:ext cx="594961" cy="178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2">
            <a:extLst>
              <a:ext uri="{FF2B5EF4-FFF2-40B4-BE49-F238E27FC236}">
                <a16:creationId xmlns:a16="http://schemas.microsoft.com/office/drawing/2014/main" id="{12C91BEB-3C31-814E-8287-2C2A04A05708}"/>
              </a:ext>
            </a:extLst>
          </p:cNvPr>
          <p:cNvGraphicFramePr>
            <a:graphicFrameLocks noGrp="1"/>
          </p:cNvGraphicFramePr>
          <p:nvPr/>
        </p:nvGraphicFramePr>
        <p:xfrm>
          <a:off x="9591026" y="5320722"/>
          <a:ext cx="2163660" cy="1395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20">
                  <a:extLst>
                    <a:ext uri="{9D8B030D-6E8A-4147-A177-3AD203B41FA5}">
                      <a16:colId xmlns:a16="http://schemas.microsoft.com/office/drawing/2014/main" val="23291174"/>
                    </a:ext>
                  </a:extLst>
                </a:gridCol>
                <a:gridCol w="721220">
                  <a:extLst>
                    <a:ext uri="{9D8B030D-6E8A-4147-A177-3AD203B41FA5}">
                      <a16:colId xmlns:a16="http://schemas.microsoft.com/office/drawing/2014/main" val="689977457"/>
                    </a:ext>
                  </a:extLst>
                </a:gridCol>
                <a:gridCol w="721220">
                  <a:extLst>
                    <a:ext uri="{9D8B030D-6E8A-4147-A177-3AD203B41FA5}">
                      <a16:colId xmlns:a16="http://schemas.microsoft.com/office/drawing/2014/main" val="3462038447"/>
                    </a:ext>
                  </a:extLst>
                </a:gridCol>
              </a:tblGrid>
              <a:tr h="27910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AND</a:t>
                      </a:r>
                      <a:endParaRPr lang="ko-Kore-KR" alt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r>
                        <a:rPr lang="en-US" altLang="ko-Kore-KR" dirty="0"/>
                        <a:t>AND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900659"/>
                  </a:ext>
                </a:extLst>
              </a:tr>
              <a:tr h="2791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0</a:t>
                      </a:r>
                      <a:endParaRPr lang="ko-Kore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0</a:t>
                      </a:r>
                      <a:endParaRPr lang="ko-Kore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0</a:t>
                      </a:r>
                      <a:endParaRPr lang="ko-Kore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026562"/>
                  </a:ext>
                </a:extLst>
              </a:tr>
              <a:tr h="2791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0</a:t>
                      </a:r>
                      <a:endParaRPr lang="ko-Kore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1</a:t>
                      </a:r>
                      <a:endParaRPr lang="ko-Kore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0</a:t>
                      </a:r>
                      <a:endParaRPr lang="ko-Kore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695862"/>
                  </a:ext>
                </a:extLst>
              </a:tr>
              <a:tr h="2791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1</a:t>
                      </a:r>
                      <a:endParaRPr lang="ko-Kore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0</a:t>
                      </a:r>
                      <a:endParaRPr lang="ko-Kore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0</a:t>
                      </a:r>
                      <a:endParaRPr lang="ko-Kore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199243"/>
                  </a:ext>
                </a:extLst>
              </a:tr>
              <a:tr h="2791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1</a:t>
                      </a:r>
                      <a:endParaRPr lang="ko-Kore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1</a:t>
                      </a:r>
                      <a:endParaRPr lang="ko-Kore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1</a:t>
                      </a:r>
                      <a:endParaRPr lang="ko-Kore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931919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9B2ADEA4-D22B-A341-852D-F1ADFFEE8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50" y="5614911"/>
            <a:ext cx="2946400" cy="102870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241D2338-868A-BC41-BB85-BCEC64811FA5}"/>
              </a:ext>
            </a:extLst>
          </p:cNvPr>
          <p:cNvSpPr/>
          <p:nvPr/>
        </p:nvSpPr>
        <p:spPr>
          <a:xfrm>
            <a:off x="6096000" y="1586311"/>
            <a:ext cx="2889028" cy="29195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4920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49E68-85AA-AE4A-9609-521480A3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평문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개 병렬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5C0BC3-5D79-8A4D-92AB-04AE7BAC5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6-bit</a:t>
            </a:r>
            <a:r>
              <a:rPr kumimoji="1" lang="ko-KR" altLang="en-US" dirty="0"/>
              <a:t>씩 병렬 덧셈 연산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95C11B-7072-2D44-9A59-29A456ED3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759"/>
          <a:stretch/>
        </p:blipFill>
        <p:spPr>
          <a:xfrm>
            <a:off x="9102327" y="4584654"/>
            <a:ext cx="2841910" cy="169200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AC1EFCD-9233-5E44-B3B5-9A9D9A6C1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640663"/>
              </p:ext>
            </p:extLst>
          </p:nvPr>
        </p:nvGraphicFramePr>
        <p:xfrm>
          <a:off x="475416" y="2088426"/>
          <a:ext cx="11370112" cy="3836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316">
                  <a:extLst>
                    <a:ext uri="{9D8B030D-6E8A-4147-A177-3AD203B41FA5}">
                      <a16:colId xmlns:a16="http://schemas.microsoft.com/office/drawing/2014/main" val="268960246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82062625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82629319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32805117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53462700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73683936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55271070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21310821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84962830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04861542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24962853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07249069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705142664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20375278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01198738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27742232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57152435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31560972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072182240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60678735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88201719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09042243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7205235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49991540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94553615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63708022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06498421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25825163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11112306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61746580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991194605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778989722"/>
                    </a:ext>
                  </a:extLst>
                </a:gridCol>
              </a:tblGrid>
              <a:tr h="383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4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5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6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7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8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9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14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15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16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17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18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19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24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25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26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27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28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29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222733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5FA21850-4851-3240-B7E8-042AF6A7FA50}"/>
              </a:ext>
            </a:extLst>
          </p:cNvPr>
          <p:cNvSpPr/>
          <p:nvPr/>
        </p:nvSpPr>
        <p:spPr>
          <a:xfrm>
            <a:off x="6096000" y="2027839"/>
            <a:ext cx="489857" cy="5769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81E0E7F-58BC-1343-B0BB-AF0CF2478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882015"/>
              </p:ext>
            </p:extLst>
          </p:nvPr>
        </p:nvGraphicFramePr>
        <p:xfrm>
          <a:off x="475416" y="3010705"/>
          <a:ext cx="11370112" cy="3836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316">
                  <a:extLst>
                    <a:ext uri="{9D8B030D-6E8A-4147-A177-3AD203B41FA5}">
                      <a16:colId xmlns:a16="http://schemas.microsoft.com/office/drawing/2014/main" val="268960246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82062625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82629319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32805117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53462700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73683936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55271070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21310821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84962830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04861542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24962853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07249069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705142664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20375278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01198738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27742232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57152435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31560972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072182240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60678735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88201719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09042243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7205235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49991540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94553615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63708022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06498421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25825163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11112306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61746580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991194605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778989722"/>
                    </a:ext>
                  </a:extLst>
                </a:gridCol>
              </a:tblGrid>
              <a:tr h="383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4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5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6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7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8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9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14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15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16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17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18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19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24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25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26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27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28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29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22273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3657CEA-CE97-ED4C-860B-B9F10AABE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455096"/>
              </p:ext>
            </p:extLst>
          </p:nvPr>
        </p:nvGraphicFramePr>
        <p:xfrm>
          <a:off x="475416" y="3777867"/>
          <a:ext cx="11370112" cy="3836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316">
                  <a:extLst>
                    <a:ext uri="{9D8B030D-6E8A-4147-A177-3AD203B41FA5}">
                      <a16:colId xmlns:a16="http://schemas.microsoft.com/office/drawing/2014/main" val="268960246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82062625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82629319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32805117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53462700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73683936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55271070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21310821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84962830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04861542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24962853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07249069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705142664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20375278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01198738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27742232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57152435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31560972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072182240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60678735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88201719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09042243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7205235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49991540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94553615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63708022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06498421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25825163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11112306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61746580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991194605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778989722"/>
                    </a:ext>
                  </a:extLst>
                </a:gridCol>
              </a:tblGrid>
              <a:tr h="383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0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4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5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6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7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8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9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10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11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12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13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14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15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16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17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18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19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20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21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22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23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24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25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26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27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28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29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30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31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422273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F87645-C021-1949-A408-B7E06A87DB77}"/>
              </a:ext>
            </a:extLst>
          </p:cNvPr>
          <p:cNvSpPr txBox="1"/>
          <p:nvPr/>
        </p:nvSpPr>
        <p:spPr>
          <a:xfrm>
            <a:off x="475416" y="50326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FFFF</a:t>
            </a:r>
            <a:endParaRPr kumimoji="1"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C54DFC-7909-5E43-AB5F-5013522F217E}"/>
              </a:ext>
            </a:extLst>
          </p:cNvPr>
          <p:cNvSpPr txBox="1"/>
          <p:nvPr/>
        </p:nvSpPr>
        <p:spPr>
          <a:xfrm>
            <a:off x="475416" y="5532099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7FFF</a:t>
            </a:r>
            <a:endParaRPr kumimoji="1" lang="ko-Kore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2A1922-A4AB-0E42-870E-D87DD7E5899B}"/>
              </a:ext>
            </a:extLst>
          </p:cNvPr>
          <p:cNvSpPr txBox="1"/>
          <p:nvPr/>
        </p:nvSpPr>
        <p:spPr>
          <a:xfrm>
            <a:off x="1070398" y="5031467"/>
            <a:ext cx="1763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1111 1111 1111 1111</a:t>
            </a:r>
            <a:endParaRPr kumimoji="1" lang="ko-Kore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4FB0D6-FC31-6C47-90F0-C57B986D7F9D}"/>
              </a:ext>
            </a:extLst>
          </p:cNvPr>
          <p:cNvSpPr txBox="1"/>
          <p:nvPr/>
        </p:nvSpPr>
        <p:spPr>
          <a:xfrm>
            <a:off x="1070398" y="5530892"/>
            <a:ext cx="177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0111 1111 1111 1111</a:t>
            </a:r>
            <a:endParaRPr kumimoji="1" lang="ko-Kore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71D58E-ADEC-E74C-9649-CEC27A8D675F}"/>
              </a:ext>
            </a:extLst>
          </p:cNvPr>
          <p:cNvSpPr txBox="1"/>
          <p:nvPr/>
        </p:nvSpPr>
        <p:spPr>
          <a:xfrm>
            <a:off x="475416" y="4584654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/>
              <a:t>ex)</a:t>
            </a: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C57E52-71B0-8349-8243-DE335DCDC703}"/>
              </a:ext>
            </a:extLst>
          </p:cNvPr>
          <p:cNvSpPr txBox="1"/>
          <p:nvPr/>
        </p:nvSpPr>
        <p:spPr>
          <a:xfrm>
            <a:off x="3243562" y="4805591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FFFF</a:t>
            </a:r>
            <a:endParaRPr kumimoji="1" lang="ko-Kore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381908-AF22-5F4F-8D1F-591C6594D7BB}"/>
              </a:ext>
            </a:extLst>
          </p:cNvPr>
          <p:cNvSpPr txBox="1"/>
          <p:nvPr/>
        </p:nvSpPr>
        <p:spPr>
          <a:xfrm>
            <a:off x="3089674" y="5162683"/>
            <a:ext cx="8963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+ FFFF </a:t>
            </a:r>
          </a:p>
          <a:p>
            <a:r>
              <a:rPr kumimoji="1" lang="en-US" altLang="ko-Kore-KR" sz="1400" dirty="0"/>
              <a:t>-----------</a:t>
            </a:r>
          </a:p>
          <a:p>
            <a:r>
              <a:rPr kumimoji="1" lang="en-US" altLang="ko-Kore-KR" sz="1400" dirty="0"/>
              <a:t>1 FFFE</a:t>
            </a:r>
            <a:endParaRPr kumimoji="1" lang="ko-Kore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6ACDC5-B9F2-D643-BADE-05E5B4A2C23E}"/>
              </a:ext>
            </a:extLst>
          </p:cNvPr>
          <p:cNvSpPr txBox="1"/>
          <p:nvPr/>
        </p:nvSpPr>
        <p:spPr>
          <a:xfrm>
            <a:off x="4993700" y="4805591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7FFF</a:t>
            </a:r>
            <a:endParaRPr kumimoji="1" lang="ko-Kore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0BEBE6-5705-DB41-8B49-69D6267F2965}"/>
              </a:ext>
            </a:extLst>
          </p:cNvPr>
          <p:cNvSpPr txBox="1"/>
          <p:nvPr/>
        </p:nvSpPr>
        <p:spPr>
          <a:xfrm>
            <a:off x="4839812" y="5162683"/>
            <a:ext cx="8963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+ 7FFF </a:t>
            </a:r>
          </a:p>
          <a:p>
            <a:r>
              <a:rPr kumimoji="1" lang="en-US" altLang="ko-Kore-KR" sz="1400" dirty="0"/>
              <a:t>------------</a:t>
            </a:r>
          </a:p>
          <a:p>
            <a:r>
              <a:rPr kumimoji="1" lang="en-US" altLang="ko-Kore-KR" sz="1400" dirty="0"/>
              <a:t>   FFFE</a:t>
            </a:r>
            <a:endParaRPr kumimoji="1" lang="ko-Kore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B2086E-8782-5143-B959-F45427C666D7}"/>
              </a:ext>
            </a:extLst>
          </p:cNvPr>
          <p:cNvSpPr txBox="1"/>
          <p:nvPr/>
        </p:nvSpPr>
        <p:spPr>
          <a:xfrm>
            <a:off x="5768693" y="4805591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8000 </a:t>
            </a:r>
            <a:endParaRPr kumimoji="1" lang="ko-Kore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7BCDA3-1F28-324D-9C3B-2B541D5ED009}"/>
              </a:ext>
            </a:extLst>
          </p:cNvPr>
          <p:cNvSpPr txBox="1"/>
          <p:nvPr/>
        </p:nvSpPr>
        <p:spPr>
          <a:xfrm>
            <a:off x="5647800" y="5138878"/>
            <a:ext cx="8963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+ 8000</a:t>
            </a:r>
          </a:p>
          <a:p>
            <a:r>
              <a:rPr kumimoji="1" lang="en-US" altLang="ko-Kore-KR" sz="1400" dirty="0"/>
              <a:t>------------</a:t>
            </a:r>
          </a:p>
          <a:p>
            <a:r>
              <a:rPr kumimoji="1" lang="en-US" altLang="ko-Kore-KR" sz="1400" dirty="0"/>
              <a:t>1 0000</a:t>
            </a:r>
            <a:endParaRPr kumimoji="1" lang="ko-Kore-KR" altLang="en-US" sz="14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AC2B140-DFBE-EF42-AC8C-7F9574DA1AE1}"/>
              </a:ext>
            </a:extLst>
          </p:cNvPr>
          <p:cNvCxnSpPr>
            <a:cxnSpLocks/>
          </p:cNvCxnSpPr>
          <p:nvPr/>
        </p:nvCxnSpPr>
        <p:spPr>
          <a:xfrm>
            <a:off x="3986073" y="5339244"/>
            <a:ext cx="7492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E29C3E0A-5111-004E-8397-55E709B50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421" y="4377229"/>
            <a:ext cx="1167906" cy="183307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2597E01-36B1-2F49-9B60-E2963A3E10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9157" y="6380381"/>
            <a:ext cx="1398433" cy="26987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7D1B5D5-FCE0-2E44-93BE-936C52958BD7}"/>
              </a:ext>
            </a:extLst>
          </p:cNvPr>
          <p:cNvSpPr txBox="1"/>
          <p:nvPr/>
        </p:nvSpPr>
        <p:spPr>
          <a:xfrm>
            <a:off x="3986073" y="6124750"/>
            <a:ext cx="3065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이진 연산에서 덧셈 연산 </a:t>
            </a:r>
            <a:r>
              <a:rPr kumimoji="1" lang="ko-KR" altLang="en-US" sz="1400" dirty="0"/>
              <a:t>→</a:t>
            </a:r>
            <a:r>
              <a:rPr kumimoji="1" lang="en-US" altLang="ko-KR" sz="1400" dirty="0"/>
              <a:t> </a:t>
            </a:r>
            <a:r>
              <a:rPr kumimoji="1" lang="en-US" altLang="ko-KR" sz="1400" dirty="0" err="1"/>
              <a:t>xor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연산</a:t>
            </a:r>
            <a:endParaRPr kumimoji="1" lang="ko-Kore-KR" altLang="en-US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1A5EB1F-FCAB-4645-80D4-A13EB011FB86}"/>
              </a:ext>
            </a:extLst>
          </p:cNvPr>
          <p:cNvSpPr/>
          <p:nvPr/>
        </p:nvSpPr>
        <p:spPr>
          <a:xfrm>
            <a:off x="9217590" y="4805591"/>
            <a:ext cx="518692" cy="70261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3534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A0BB1-FF5F-CF40-BB9A-632BFC6CF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라운드</a:t>
            </a:r>
            <a:r>
              <a:rPr kumimoji="1" lang="ko-KR" altLang="en-US" dirty="0"/>
              <a:t> 병렬</a:t>
            </a:r>
            <a:endParaRPr kumimoji="1" lang="ko-Kore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C22446E-DB4F-B747-87B5-D4C426ED2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40681"/>
              </p:ext>
            </p:extLst>
          </p:nvPr>
        </p:nvGraphicFramePr>
        <p:xfrm>
          <a:off x="537290" y="1629237"/>
          <a:ext cx="11370112" cy="1150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316">
                  <a:extLst>
                    <a:ext uri="{9D8B030D-6E8A-4147-A177-3AD203B41FA5}">
                      <a16:colId xmlns:a16="http://schemas.microsoft.com/office/drawing/2014/main" val="202761599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816750674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437363325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367976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33037331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003949155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304122614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86348863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96024478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1511291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1601531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81851839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19525030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49458396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76348755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06808470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1135267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47648815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96013135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8048433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17616067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555533074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569007595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18041925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48757311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00835790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06297931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26275614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0812006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25133825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136363145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606937517"/>
                    </a:ext>
                  </a:extLst>
                </a:gridCol>
              </a:tblGrid>
              <a:tr h="383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0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4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5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6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7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8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9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10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11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12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13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14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15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16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17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18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19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20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21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22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23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24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25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26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27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28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29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30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31</a:t>
                      </a:r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571988"/>
                  </a:ext>
                </a:extLst>
              </a:tr>
              <a:tr h="383649">
                <a:tc gridSpan="16"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PT[0] → </a:t>
                      </a:r>
                      <a:r>
                        <a:rPr lang="en-US" altLang="ko-Kore-KR" sz="1200" b="1" dirty="0">
                          <a:solidFill>
                            <a:srgbClr val="0070C0"/>
                          </a:solidFill>
                        </a:rPr>
                        <a:t>PT[0]’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PT[2] →  </a:t>
                      </a:r>
                      <a:r>
                        <a:rPr lang="en-US" altLang="ko-Kore-KR" sz="1200" b="1" dirty="0">
                          <a:solidFill>
                            <a:srgbClr val="0070C0"/>
                          </a:solidFill>
                        </a:rPr>
                        <a:t>PT[2]’</a:t>
                      </a:r>
                      <a:endParaRPr lang="ko-Kore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238536"/>
                  </a:ext>
                </a:extLst>
              </a:tr>
              <a:tr h="383649">
                <a:tc gridSpan="16"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PT[1]</a:t>
                      </a:r>
                      <a:endParaRPr lang="ko-Kore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PT[3]</a:t>
                      </a:r>
                      <a:endParaRPr lang="ko-Kore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541872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16FDB48-FA21-BA48-8D89-E1264275F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854148"/>
              </p:ext>
            </p:extLst>
          </p:nvPr>
        </p:nvGraphicFramePr>
        <p:xfrm>
          <a:off x="537290" y="3107498"/>
          <a:ext cx="11370112" cy="1150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316">
                  <a:extLst>
                    <a:ext uri="{9D8B030D-6E8A-4147-A177-3AD203B41FA5}">
                      <a16:colId xmlns:a16="http://schemas.microsoft.com/office/drawing/2014/main" val="202761599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816750674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437363325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367976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33037331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003949155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304122614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86348863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96024478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1511291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1601531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81851839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19525030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49458396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76348755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06808470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1135267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47648815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96013135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8048433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17616067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555533074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569007595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18041925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48757311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00835790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06297931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26275614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0812006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25133825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136363145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606937517"/>
                    </a:ext>
                  </a:extLst>
                </a:gridCol>
              </a:tblGrid>
              <a:tr h="383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0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4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5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6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7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8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9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10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11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12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13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14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15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16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17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18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19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20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21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22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23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24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25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26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27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28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29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30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31</a:t>
                      </a:r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571988"/>
                  </a:ext>
                </a:extLst>
              </a:tr>
              <a:tr h="383649">
                <a:tc gridSpan="16"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PT[1]</a:t>
                      </a:r>
                      <a:endParaRPr lang="ko-Kore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PT[3]</a:t>
                      </a:r>
                      <a:endParaRPr lang="ko-Kore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238536"/>
                  </a:ext>
                </a:extLst>
              </a:tr>
              <a:tr h="383649">
                <a:tc gridSpan="1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1" dirty="0">
                          <a:solidFill>
                            <a:srgbClr val="FF0000"/>
                          </a:solidFill>
                        </a:rPr>
                        <a:t>PT[2]</a:t>
                      </a:r>
                      <a:endParaRPr lang="ko-Kore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gridSpan="1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1" dirty="0">
                          <a:solidFill>
                            <a:srgbClr val="0070C0"/>
                          </a:solidFill>
                        </a:rPr>
                        <a:t>PT[0]’ </a:t>
                      </a:r>
                      <a:endParaRPr lang="ko-Kore-KR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54187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25F0139-EC15-BD42-8979-6C0BF9DE48F7}"/>
              </a:ext>
            </a:extLst>
          </p:cNvPr>
          <p:cNvSpPr txBox="1"/>
          <p:nvPr/>
        </p:nvSpPr>
        <p:spPr>
          <a:xfrm>
            <a:off x="537290" y="1152525"/>
            <a:ext cx="267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 round , 3 round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206493-1FD6-D849-AD87-27532DA30DDE}"/>
              </a:ext>
            </a:extLst>
          </p:cNvPr>
          <p:cNvSpPr txBox="1"/>
          <p:nvPr/>
        </p:nvSpPr>
        <p:spPr>
          <a:xfrm>
            <a:off x="537290" y="274865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 round, 4 round</a:t>
            </a:r>
            <a:endParaRPr kumimoji="1" lang="ko-Kore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CA4A347-6648-9F41-951E-F1D6368274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36" b="7141"/>
          <a:stretch/>
        </p:blipFill>
        <p:spPr>
          <a:xfrm>
            <a:off x="3750160" y="4258445"/>
            <a:ext cx="5223610" cy="23976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F54BB3-A86A-1149-8034-B2440EB4934F}"/>
              </a:ext>
            </a:extLst>
          </p:cNvPr>
          <p:cNvSpPr/>
          <p:nvPr/>
        </p:nvSpPr>
        <p:spPr>
          <a:xfrm>
            <a:off x="3860800" y="5567680"/>
            <a:ext cx="1564640" cy="119888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844009-FA46-CB47-90B5-5DA1CA3F986D}"/>
              </a:ext>
            </a:extLst>
          </p:cNvPr>
          <p:cNvSpPr/>
          <p:nvPr/>
        </p:nvSpPr>
        <p:spPr>
          <a:xfrm>
            <a:off x="5821680" y="4313622"/>
            <a:ext cx="1148080" cy="119888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626A8D-BB20-144E-99DF-379E2A1C853E}"/>
              </a:ext>
            </a:extLst>
          </p:cNvPr>
          <p:cNvSpPr/>
          <p:nvPr/>
        </p:nvSpPr>
        <p:spPr>
          <a:xfrm>
            <a:off x="4998720" y="4937760"/>
            <a:ext cx="1005840" cy="119888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20DCEC-CF45-8641-A142-15CEA577E91D}"/>
              </a:ext>
            </a:extLst>
          </p:cNvPr>
          <p:cNvSpPr/>
          <p:nvPr/>
        </p:nvSpPr>
        <p:spPr>
          <a:xfrm>
            <a:off x="6939280" y="4271472"/>
            <a:ext cx="1005840" cy="221060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41319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A0BB1-FF5F-CF40-BB9A-632BFC6CF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라운드</a:t>
            </a:r>
            <a:r>
              <a:rPr kumimoji="1" lang="ko-KR" altLang="en-US" dirty="0"/>
              <a:t> 병렬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6FD032-E4E0-5244-98DE-7AD98BBB8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18" y="1049578"/>
            <a:ext cx="2606964" cy="56006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2895523-632D-3948-833F-09D3EB7CB8C3}"/>
              </a:ext>
            </a:extLst>
          </p:cNvPr>
          <p:cNvSpPr/>
          <p:nvPr/>
        </p:nvSpPr>
        <p:spPr>
          <a:xfrm>
            <a:off x="671332" y="1296365"/>
            <a:ext cx="1863524" cy="106487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8219C655-E279-B149-B815-BC2A2D6A4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212256"/>
              </p:ext>
            </p:extLst>
          </p:nvPr>
        </p:nvGraphicFramePr>
        <p:xfrm>
          <a:off x="3652081" y="1619555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83426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795098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42356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a3 (</a:t>
                      </a:r>
                      <a:r>
                        <a:rPr lang="ko-Kore-KR" altLang="en-US" dirty="0"/>
                        <a:t>첫번째 블록</a:t>
                      </a:r>
                      <a:r>
                        <a:rPr lang="en-US" altLang="ko-Kore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PT[0]’ 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PT[2]’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148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a4 (</a:t>
                      </a:r>
                      <a:r>
                        <a:rPr lang="ko-Kore-KR" altLang="en-US" dirty="0"/>
                        <a:t>두번째 블록</a:t>
                      </a:r>
                      <a:r>
                        <a:rPr lang="en-US" altLang="ko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PT[1]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PT[3]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3662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FF60341-3605-4145-AC76-BB5C1439C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303031"/>
              </p:ext>
            </p:extLst>
          </p:nvPr>
        </p:nvGraphicFramePr>
        <p:xfrm>
          <a:off x="3652080" y="2869235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83426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795098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42356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a3 (</a:t>
                      </a:r>
                      <a:r>
                        <a:rPr lang="ko-Kore-KR" altLang="en-US" dirty="0"/>
                        <a:t>첫번째 블록</a:t>
                      </a:r>
                      <a:r>
                        <a:rPr lang="en-US" altLang="ko-Kore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PT[2]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PT[0]’ 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148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a4 (</a:t>
                      </a:r>
                      <a:r>
                        <a:rPr lang="ko-Kore-KR" altLang="en-US" dirty="0"/>
                        <a:t>두번째 블록</a:t>
                      </a:r>
                      <a:r>
                        <a:rPr lang="en-US" altLang="ko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PT[1]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PT[3]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36626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7B792B9-6A91-E348-8E97-8C5A3CED4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087973"/>
              </p:ext>
            </p:extLst>
          </p:nvPr>
        </p:nvGraphicFramePr>
        <p:xfrm>
          <a:off x="3652080" y="4118915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83426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795098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42356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a3 (</a:t>
                      </a:r>
                      <a:r>
                        <a:rPr lang="ko-Kore-KR" altLang="en-US" dirty="0"/>
                        <a:t>첫번째 블록</a:t>
                      </a:r>
                      <a:r>
                        <a:rPr lang="en-US" altLang="ko-Kore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PT[1]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PT[3]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148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a4 (</a:t>
                      </a:r>
                      <a:r>
                        <a:rPr lang="ko-Kore-KR" altLang="en-US" dirty="0"/>
                        <a:t>두번째 블록</a:t>
                      </a:r>
                      <a:r>
                        <a:rPr lang="en-US" altLang="ko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PT[2]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PT[0]’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36626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D2D6833-B739-4B40-852C-49373ED1C72F}"/>
              </a:ext>
            </a:extLst>
          </p:cNvPr>
          <p:cNvCxnSpPr>
            <a:stCxn id="6" idx="3"/>
          </p:cNvCxnSpPr>
          <p:nvPr/>
        </p:nvCxnSpPr>
        <p:spPr>
          <a:xfrm>
            <a:off x="2534856" y="1828800"/>
            <a:ext cx="856526" cy="131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왼쪽 대괄호[L] 15">
            <a:extLst>
              <a:ext uri="{FF2B5EF4-FFF2-40B4-BE49-F238E27FC236}">
                <a16:creationId xmlns:a16="http://schemas.microsoft.com/office/drawing/2014/main" id="{F3313E1A-5136-5E4E-8845-55BD23C7E1DF}"/>
              </a:ext>
            </a:extLst>
          </p:cNvPr>
          <p:cNvSpPr/>
          <p:nvPr/>
        </p:nvSpPr>
        <p:spPr>
          <a:xfrm>
            <a:off x="3391382" y="1296365"/>
            <a:ext cx="459258" cy="3712515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FFB8C0C-A5D5-B946-AED4-422F3FE04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740350"/>
              </p:ext>
            </p:extLst>
          </p:nvPr>
        </p:nvGraphicFramePr>
        <p:xfrm>
          <a:off x="3621011" y="5561635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83426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795098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42356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a3 (</a:t>
                      </a:r>
                      <a:r>
                        <a:rPr lang="ko-Kore-KR" altLang="en-US" dirty="0"/>
                        <a:t>첫번째 블록</a:t>
                      </a:r>
                      <a:r>
                        <a:rPr lang="en-US" altLang="ko-Kore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PT[0]’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PT[2]’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148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a4 (</a:t>
                      </a:r>
                      <a:r>
                        <a:rPr lang="ko-Kore-KR" altLang="en-US" dirty="0"/>
                        <a:t>두번째 블록</a:t>
                      </a:r>
                      <a:r>
                        <a:rPr lang="en-US" altLang="ko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PT[1]’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PT[3]’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36626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6689DA-1AFD-A24C-A20E-4D3F92B4663E}"/>
              </a:ext>
            </a:extLst>
          </p:cNvPr>
          <p:cNvSpPr/>
          <p:nvPr/>
        </p:nvSpPr>
        <p:spPr>
          <a:xfrm>
            <a:off x="825725" y="5892799"/>
            <a:ext cx="1572035" cy="44805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9F26F48-A9CF-0241-AF8E-BCF1706B8C2B}"/>
              </a:ext>
            </a:extLst>
          </p:cNvPr>
          <p:cNvCxnSpPr>
            <a:endCxn id="17" idx="1"/>
          </p:cNvCxnSpPr>
          <p:nvPr/>
        </p:nvCxnSpPr>
        <p:spPr>
          <a:xfrm flipV="1">
            <a:off x="2397760" y="5932475"/>
            <a:ext cx="1223251" cy="19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1815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[CLEAN]_CryptoCraft Lab PPT 양식</Template>
  <TotalTime>249</TotalTime>
  <Words>990</Words>
  <Application>Microsoft Macintosh PowerPoint</Application>
  <PresentationFormat>와이드스크린</PresentationFormat>
  <Paragraphs>651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제목 테마</vt:lpstr>
      <vt:lpstr>CryptoCraft 테마</vt:lpstr>
      <vt:lpstr>RISC-V 상에서 CHAM-64/128 병렬 구현</vt:lpstr>
      <vt:lpstr>CHAM</vt:lpstr>
      <vt:lpstr>평문 2개 병렬</vt:lpstr>
      <vt:lpstr>평문 2개 병렬</vt:lpstr>
      <vt:lpstr>평문 2개 병렬</vt:lpstr>
      <vt:lpstr>평문 2개 병렬</vt:lpstr>
      <vt:lpstr>평문 2개 병렬</vt:lpstr>
      <vt:lpstr>라운드 병렬</vt:lpstr>
      <vt:lpstr>라운드 병렬</vt:lpstr>
      <vt:lpstr>성능평가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RISC-V 상에서 CHAM-64/128 병렬 구현</dc:title>
  <dc:creator>심민주</dc:creator>
  <cp:lastModifiedBy>심민주</cp:lastModifiedBy>
  <cp:revision>3</cp:revision>
  <dcterms:created xsi:type="dcterms:W3CDTF">2021-10-31T05:22:35Z</dcterms:created>
  <dcterms:modified xsi:type="dcterms:W3CDTF">2021-10-31T09:33:25Z</dcterms:modified>
</cp:coreProperties>
</file>