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0" r:id="rId5"/>
    <p:sldId id="291" r:id="rId6"/>
    <p:sldId id="286" r:id="rId7"/>
    <p:sldId id="294" r:id="rId8"/>
    <p:sldId id="293" r:id="rId9"/>
    <p:sldId id="287" r:id="rId10"/>
    <p:sldId id="298" r:id="rId11"/>
    <p:sldId id="299" r:id="rId12"/>
    <p:sldId id="300" r:id="rId13"/>
    <p:sldId id="302" r:id="rId14"/>
    <p:sldId id="30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91"/>
            <p14:sldId id="286"/>
            <p14:sldId id="294"/>
            <p14:sldId id="293"/>
            <p14:sldId id="287"/>
            <p14:sldId id="298"/>
            <p14:sldId id="299"/>
            <p14:sldId id="300"/>
            <p14:sldId id="302"/>
            <p14:sldId id="301"/>
          </p14:sldIdLst>
        </p14:section>
        <p14:section name="제목 없는 구역" id="{ADA2C9D6-AC9B-4B74-802B-BF11ECF9819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99FF"/>
    <a:srgbClr val="B47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80612" autoAdjust="0"/>
  </p:normalViewPr>
  <p:slideViewPr>
    <p:cSldViewPr snapToGrid="0">
      <p:cViewPr varScale="1">
        <p:scale>
          <a:sx n="102" d="100"/>
          <a:sy n="102" d="100"/>
        </p:scale>
        <p:origin x="180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623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299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055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64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30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05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7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5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944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7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l7ccWCAbt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Long Short-Term Memory (LSTM):</a:t>
            </a:r>
            <a:br>
              <a:rPr lang="en-US" altLang="ko-KR" sz="3200" b="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</a:br>
            <a:r>
              <a:rPr lang="ko-KR" altLang="ko-KR" sz="2400" b="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장단기메모리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youtu.be</a:t>
            </a:r>
            <a:r>
              <a:rPr lang="en-US" altLang="ko-KR" dirty="0">
                <a:hlinkClick r:id="rId3"/>
              </a:rPr>
              <a:t>/Cl7ccWCAbtI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1. Forget Gate : </a:t>
            </a:r>
            <a:r>
              <a:rPr lang="ko-KR" altLang="en-US" sz="1800" b="1" dirty="0"/>
              <a:t>과거 정보를 얼마나 유지할 것인가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/>
              <p:nvPr/>
            </p:nvSpPr>
            <p:spPr>
              <a:xfrm>
                <a:off x="1050705" y="1749894"/>
                <a:ext cx="6253861" cy="1161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각각 가중치를 곱한 후 편향 더하기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2) </a:t>
                </a:r>
                <a:r>
                  <a:rPr lang="ko-KR" altLang="en-US" sz="1600" dirty="0" err="1"/>
                  <a:t>시그모이드</a:t>
                </a:r>
                <a:r>
                  <a:rPr lang="ko-KR" altLang="en-US" sz="1600" dirty="0"/>
                  <a:t> 함수를 적용하여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 사이의 값을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/>
                  <a:t>로 보내줌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두 과정을 통해 과거의 불필요한 데이터 </a:t>
                </a:r>
                <a:r>
                  <a:rPr lang="ko-KR" altLang="en-US" sz="16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제거</a:t>
                </a:r>
                <a:endParaRPr lang="en-US" altLang="ko-KR" sz="1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05" y="1749894"/>
                <a:ext cx="6253861" cy="1161728"/>
              </a:xfrm>
              <a:prstGeom prst="rect">
                <a:avLst/>
              </a:prstGeom>
              <a:blipFill>
                <a:blip r:embed="rId3"/>
                <a:stretch>
                  <a:fillRect l="-487" b="-5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C8001F0-FAA6-449E-9D29-75692DD8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321" y="3270714"/>
            <a:ext cx="4262616" cy="2773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/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과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현시점의 정보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blipFill>
                <a:blip r:embed="rId5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그룹 36">
            <a:extLst>
              <a:ext uri="{FF2B5EF4-FFF2-40B4-BE49-F238E27FC236}">
                <a16:creationId xmlns:a16="http://schemas.microsoft.com/office/drawing/2014/main" id="{5D143949-5163-41A4-9DCC-9EDCB1D92AA5}"/>
              </a:ext>
            </a:extLst>
          </p:cNvPr>
          <p:cNvGrpSpPr/>
          <p:nvPr/>
        </p:nvGrpSpPr>
        <p:grpSpPr>
          <a:xfrm>
            <a:off x="7998929" y="3812216"/>
            <a:ext cx="3558660" cy="1690178"/>
            <a:chOff x="7881971" y="4182353"/>
            <a:chExt cx="3558660" cy="169017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6C6CE5B-CF7D-4EAA-9E6B-006A55494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81971" y="4182353"/>
              <a:ext cx="3395925" cy="487012"/>
            </a:xfrm>
            <a:prstGeom prst="rect">
              <a:avLst/>
            </a:prstGeom>
          </p:spPr>
        </p:pic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E6BFB59-FC98-481E-9CA8-D0D5F6FB23A7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12" y="4688958"/>
              <a:ext cx="0" cy="101009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396938A-DFBC-4C6C-A60D-37935A78BF55}"/>
                </a:ext>
              </a:extLst>
            </p:cNvPr>
            <p:cNvCxnSpPr/>
            <p:nvPr/>
          </p:nvCxnSpPr>
          <p:spPr>
            <a:xfrm>
              <a:off x="8070112" y="5194004"/>
              <a:ext cx="5422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C33D161-8081-40AE-AFCC-2867DDC742BC}"/>
                </a:ext>
              </a:extLst>
            </p:cNvPr>
            <p:cNvCxnSpPr/>
            <p:nvPr/>
          </p:nvCxnSpPr>
          <p:spPr>
            <a:xfrm>
              <a:off x="8070112" y="5699051"/>
              <a:ext cx="5422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51D609-08FC-4DED-8787-A6CD419D0012}"/>
                </a:ext>
              </a:extLst>
            </p:cNvPr>
            <p:cNvSpPr txBox="1"/>
            <p:nvPr/>
          </p:nvSpPr>
          <p:spPr>
            <a:xfrm>
              <a:off x="8686800" y="5533977"/>
              <a:ext cx="2753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1 : </a:t>
              </a:r>
              <a:r>
                <a:rPr lang="ko-KR" altLang="en-US" sz="1600" dirty="0"/>
                <a:t>과거의 모든 정보 </a:t>
              </a:r>
              <a:r>
                <a:rPr lang="ko-KR" altLang="en-US" sz="1600" b="1" dirty="0">
                  <a:solidFill>
                    <a:srgbClr val="2E75B6"/>
                  </a:solidFill>
                </a:rPr>
                <a:t>보존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CEDD55-4BAF-4294-B087-894F6DE4DFE6}"/>
                </a:ext>
              </a:extLst>
            </p:cNvPr>
            <p:cNvSpPr txBox="1"/>
            <p:nvPr/>
          </p:nvSpPr>
          <p:spPr>
            <a:xfrm>
              <a:off x="8686800" y="5009338"/>
              <a:ext cx="27538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0 : </a:t>
              </a:r>
              <a:r>
                <a:rPr lang="ko-KR" altLang="en-US" sz="1600" dirty="0"/>
                <a:t>과거의 모든 정보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제거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7481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2. Input Gate : </a:t>
            </a:r>
            <a:r>
              <a:rPr lang="ko-KR" altLang="en-US" sz="1800" b="1" dirty="0"/>
              <a:t>새로 입력된 정보를 얼마나 장기 상태에 활용할 것인가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/>
              <p:nvPr/>
            </p:nvSpPr>
            <p:spPr>
              <a:xfrm>
                <a:off x="1050705" y="1749894"/>
                <a:ext cx="7912542" cy="153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각각 가중치를 곱한 후 편향 더하기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2) </a:t>
                </a:r>
                <a:r>
                  <a:rPr lang="ko-KR" altLang="en-US" sz="1600" dirty="0" err="1"/>
                  <a:t>시그모이드</a:t>
                </a:r>
                <a:r>
                  <a:rPr lang="ko-KR" altLang="en-US" sz="1600" dirty="0"/>
                  <a:t> 함수를 적용하여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 사이의 값으로 변환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3) tanh</a:t>
                </a:r>
                <a:r>
                  <a:rPr lang="ko-KR" altLang="en-US" sz="1600" dirty="0"/>
                  <a:t> 함수를 적용하여 </a:t>
                </a:r>
                <a:r>
                  <a:rPr lang="en-US" altLang="ko-KR" sz="1600" dirty="0"/>
                  <a:t>-1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1 </a:t>
                </a:r>
                <a:r>
                  <a:rPr lang="ko-KR" altLang="en-US" sz="1600" dirty="0"/>
                  <a:t>사이의 값으로 변환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/>
                  <a:t>두 값을 통해 현시점 정보의 기억할 양을 정함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05" y="1749894"/>
                <a:ext cx="7912542" cy="1530675"/>
              </a:xfrm>
              <a:prstGeom prst="rect">
                <a:avLst/>
              </a:prstGeom>
              <a:blipFill>
                <a:blip r:embed="rId3"/>
                <a:stretch>
                  <a:fillRect l="-385" b="-47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/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과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현시점의 정보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835E6D6-E51F-471B-AD27-2CE503EE7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209" y="3259959"/>
            <a:ext cx="3923593" cy="26245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E0820C-5B55-498F-B071-F036D525F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47" y="4330286"/>
            <a:ext cx="3759147" cy="84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2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3. Cell State Update : Forget Gate</a:t>
            </a:r>
            <a:r>
              <a:rPr lang="ko-KR" altLang="en-US" sz="1800" b="1" dirty="0"/>
              <a:t>와 </a:t>
            </a:r>
            <a:r>
              <a:rPr lang="en-US" altLang="ko-KR" sz="1800" b="1" dirty="0"/>
              <a:t>Input Gate</a:t>
            </a:r>
            <a:r>
              <a:rPr lang="ko-KR" altLang="en-US" sz="1800" b="1"/>
              <a:t>에서 구한 </a:t>
            </a:r>
            <a:r>
              <a:rPr lang="ko-KR" altLang="en-US" sz="1800" b="1" dirty="0"/>
              <a:t>값들을 통해 </a:t>
            </a:r>
            <a:r>
              <a:rPr lang="en-US" altLang="ko-KR" sz="1800" b="1" dirty="0"/>
              <a:t>C</a:t>
            </a:r>
            <a:r>
              <a:rPr lang="ko-KR" altLang="en-US" sz="1800" b="1" dirty="0"/>
              <a:t>값 갱신</a:t>
            </a:r>
            <a:endParaRPr lang="en-US" altLang="ko-KR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/>
              <p:nvPr/>
            </p:nvSpPr>
            <p:spPr>
              <a:xfrm>
                <a:off x="1050705" y="1935475"/>
                <a:ext cx="10549416" cy="7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1) </a:t>
                </a:r>
                <a:r>
                  <a:rPr lang="ko-KR" altLang="en-US" sz="1600" dirty="0"/>
                  <a:t>이전 </a:t>
                </a:r>
                <a:r>
                  <a:rPr lang="en-US" altLang="ko-KR" sz="1600" dirty="0"/>
                  <a:t>Cell State</a:t>
                </a:r>
                <a:r>
                  <a:rPr lang="ko-KR" altLang="en-US" sz="1600" dirty="0"/>
                  <a:t>와 앞서 </a:t>
                </a:r>
                <a:r>
                  <a:rPr lang="en-US" altLang="ko-KR" sz="1600" dirty="0"/>
                  <a:t>Forget Gate</a:t>
                </a:r>
                <a:r>
                  <a:rPr lang="ko-KR" altLang="en-US" sz="1600" dirty="0"/>
                  <a:t>에서 구한 값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  <a:r>
                  <a:rPr lang="ko-KR" altLang="en-US" sz="1600" dirty="0"/>
                  <a:t>를 </a:t>
                </a:r>
                <a:r>
                  <a:rPr lang="ko-KR" altLang="en-US" sz="1600" dirty="0" err="1"/>
                  <a:t>곱해줌</a:t>
                </a:r>
                <a:r>
                  <a:rPr lang="ko-KR" altLang="en-US" sz="1600" dirty="0"/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과거의 데이터에서 불필요한 정보 </a:t>
                </a:r>
                <a:r>
                  <a:rPr lang="ko-KR" altLang="en-US" sz="16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제거</a:t>
                </a:r>
                <a:r>
                  <a:rPr lang="en-US" altLang="ko-KR" sz="16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2) </a:t>
                </a:r>
                <a:r>
                  <a:rPr lang="ko-KR" altLang="en-US" sz="1600" dirty="0"/>
                  <a:t>해당 값을 </a:t>
                </a:r>
                <a:r>
                  <a:rPr lang="en-US" altLang="ko-KR" sz="1600" dirty="0"/>
                  <a:t>Input Gate</a:t>
                </a:r>
                <a:r>
                  <a:rPr lang="ko-KR" altLang="en-US" sz="1600" dirty="0"/>
                  <a:t>에서 구한 값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를 곱한 값과 </a:t>
                </a:r>
                <a:r>
                  <a:rPr lang="ko-KR" altLang="en-US" sz="1600" dirty="0" err="1"/>
                  <a:t>더해줌</a:t>
                </a:r>
                <a:r>
                  <a:rPr lang="ko-KR" altLang="en-US" sz="1600" dirty="0"/>
                  <a:t> </a:t>
                </a:r>
                <a:r>
                  <a:rPr lang="en-US" altLang="ko-KR" sz="16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>
                    <a:sym typeface="Wingdings" panose="05000000000000000000" pitchFamily="2" charset="2"/>
                  </a:rPr>
                  <a:t>현시점의 데이터에서 중요한 정보 </a:t>
                </a:r>
                <a:r>
                  <a:rPr lang="ko-KR" altLang="en-US" sz="1600" b="1" dirty="0">
                    <a:solidFill>
                      <a:srgbClr val="2E75B6"/>
                    </a:solidFill>
                    <a:sym typeface="Wingdings" panose="05000000000000000000" pitchFamily="2" charset="2"/>
                  </a:rPr>
                  <a:t>삽입</a:t>
                </a:r>
                <a:endParaRPr lang="en-US" altLang="ko-KR" sz="1600" b="1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05" y="1935475"/>
                <a:ext cx="10549416" cy="790986"/>
              </a:xfrm>
              <a:prstGeom prst="rect">
                <a:avLst/>
              </a:prstGeom>
              <a:blipFill>
                <a:blip r:embed="rId3"/>
                <a:stretch>
                  <a:fillRect l="-289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/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과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현시점의 정보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263FCC5-85A1-4FC2-82DB-B007F689AA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113" y="3432120"/>
            <a:ext cx="4041298" cy="26532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466834-5D03-4FDD-85A8-7594FCB3D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7336" y="4608629"/>
            <a:ext cx="3741063" cy="4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4. Output Gate : </a:t>
            </a:r>
            <a:r>
              <a:rPr lang="ko-KR" altLang="en-US" sz="1800" b="1" dirty="0"/>
              <a:t>출력 정보를 얼마나 넘겨줄 것인가</a:t>
            </a:r>
            <a:r>
              <a:rPr lang="en-US" altLang="ko-KR" sz="1800" b="1" dirty="0"/>
              <a:t>?</a:t>
            </a:r>
            <a:endParaRPr lang="en-US" altLang="ko-KR" sz="16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/>
              <p:nvPr/>
            </p:nvSpPr>
            <p:spPr>
              <a:xfrm>
                <a:off x="1050705" y="1935475"/>
                <a:ext cx="10549416" cy="1900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sz="16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600" dirty="0"/>
                  <a:t> 각각 가중치를 곱한 후 편향 더하기</a:t>
                </a:r>
                <a:r>
                  <a:rPr lang="en-US" altLang="ko-KR" sz="16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2) </a:t>
                </a:r>
                <a:r>
                  <a:rPr lang="ko-KR" altLang="en-US" sz="1600" dirty="0" err="1"/>
                  <a:t>시그모이드</a:t>
                </a:r>
                <a:r>
                  <a:rPr lang="ko-KR" altLang="en-US" sz="1600" dirty="0"/>
                  <a:t> 함수를 적용하여 </a:t>
                </a:r>
                <a:r>
                  <a:rPr lang="en-US" altLang="ko-KR" sz="1600" dirty="0"/>
                  <a:t>0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 사이의 값으로 변환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3) </a:t>
                </a:r>
                <a:r>
                  <a:rPr lang="ko-KR" altLang="en-US" sz="1600" dirty="0"/>
                  <a:t>갱신된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와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를 </a:t>
                </a:r>
                <a:r>
                  <a:rPr lang="ko-KR" altLang="en-US" sz="1600" dirty="0" err="1"/>
                  <a:t>곱해줌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600" dirty="0"/>
                  <a:t>를 통해 출력 정보를 얼마나 넘겨줄지 정함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DF838C-C98C-4295-A2A3-B98C3378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05" y="1935475"/>
                <a:ext cx="10549416" cy="1900392"/>
              </a:xfrm>
              <a:prstGeom prst="rect">
                <a:avLst/>
              </a:prstGeom>
              <a:blipFill>
                <a:blip r:embed="rId3"/>
                <a:stretch>
                  <a:fillRect l="-24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/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: </a:t>
                </a:r>
                <a:r>
                  <a:rPr lang="ko-KR" altLang="en-US" sz="1400" dirty="0"/>
                  <a:t>과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거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endParaRPr lang="en-US" altLang="ko-KR" sz="1400" i="1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현시점의 정보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FF1BE5-F83C-43E8-ABE1-3E69E171B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4" y="5525233"/>
                <a:ext cx="1702964" cy="704488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481B9ECF-7FDF-47B8-AEF7-2D7137524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216" y="3505939"/>
            <a:ext cx="4243682" cy="27946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71199F-ACDF-4F59-B5DE-29ED0982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1490" y="4426933"/>
            <a:ext cx="3898587" cy="95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3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의 문제점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B02110-58E3-7F44-A14A-C9C933706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21" y="4352511"/>
            <a:ext cx="1098163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RNN (Recurrent Neural Network) : </a:t>
            </a:r>
            <a:r>
              <a:rPr lang="ko-KR" altLang="en-US" sz="2000" b="1" dirty="0"/>
              <a:t>순환신경망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DNN,</a:t>
            </a:r>
            <a:r>
              <a:rPr lang="ko-KR" altLang="en-US" sz="1600" dirty="0"/>
              <a:t> </a:t>
            </a:r>
            <a:r>
              <a:rPr lang="en-US" altLang="ko-KR" sz="1600" dirty="0"/>
              <a:t>CNN,</a:t>
            </a:r>
            <a:r>
              <a:rPr lang="ko-KR" altLang="en-US" sz="1600" dirty="0"/>
              <a:t> </a:t>
            </a:r>
            <a:r>
              <a:rPr lang="en-US" altLang="ko-KR" sz="1600" dirty="0"/>
              <a:t>AE </a:t>
            </a:r>
            <a:r>
              <a:rPr lang="ko-KR" altLang="en-US" sz="1600" dirty="0"/>
              <a:t>같은 신경망은 은닉층에서 활성화 함수를 지난 후에 출력됨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b="1" dirty="0" err="1">
                <a:solidFill>
                  <a:srgbClr val="2E75B6"/>
                </a:solidFill>
              </a:rPr>
              <a:t>피드</a:t>
            </a:r>
            <a:r>
              <a:rPr lang="ko-KR" altLang="en-US" sz="1600" b="1" dirty="0">
                <a:solidFill>
                  <a:srgbClr val="2E75B6"/>
                </a:solidFill>
              </a:rPr>
              <a:t> 포워드 신경망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은닉층의 노드에서 활성화 함수를 통해 나온 결과값을 출력으로도 보내기도 하고 다음 </a:t>
            </a:r>
            <a:r>
              <a:rPr lang="ko-KR" altLang="en-US" sz="1600" dirty="0" err="1"/>
              <a:t>은닉층</a:t>
            </a:r>
            <a:r>
              <a:rPr lang="ko-KR" altLang="en-US" sz="1600" dirty="0"/>
              <a:t> 노드에 입력도 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출력값을</a:t>
            </a:r>
            <a:r>
              <a:rPr lang="ko-KR" altLang="en-US" sz="1600" dirty="0"/>
              <a:t> 다음 </a:t>
            </a:r>
            <a:r>
              <a:rPr lang="ko-KR" altLang="en-US" sz="1600" dirty="0" err="1"/>
              <a:t>은닉층</a:t>
            </a:r>
            <a:r>
              <a:rPr lang="ko-KR" altLang="en-US" sz="1600" dirty="0"/>
              <a:t> 노드에 입력하므로 이전 단계에서 얻은 정보가 지속됨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시계열 데이터를 다루기에 최적화된 신경망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E323A-9C3B-4E36-A7ED-E6741C88A515}"/>
              </a:ext>
            </a:extLst>
          </p:cNvPr>
          <p:cNvSpPr txBox="1"/>
          <p:nvPr/>
        </p:nvSpPr>
        <p:spPr>
          <a:xfrm>
            <a:off x="4378841" y="6280921"/>
            <a:ext cx="3434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RNN</a:t>
            </a:r>
            <a:r>
              <a:rPr lang="ko-KR" altLang="en-US" b="1" dirty="0"/>
              <a:t>의 구조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FE15935-B84C-4084-B1C2-5D53FA518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29" y="3904884"/>
            <a:ext cx="7687341" cy="20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RNN (Recurrent Neural Network) : </a:t>
            </a:r>
            <a:r>
              <a:rPr lang="ko-KR" altLang="en-US" sz="2000" b="1" dirty="0"/>
              <a:t>순환신경망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DNN,</a:t>
            </a:r>
            <a:r>
              <a:rPr lang="ko-KR" altLang="en-US" sz="1600" dirty="0"/>
              <a:t> </a:t>
            </a:r>
            <a:r>
              <a:rPr lang="en-US" altLang="ko-KR" sz="1600" dirty="0"/>
              <a:t>CNN,</a:t>
            </a:r>
            <a:r>
              <a:rPr lang="ko-KR" altLang="en-US" sz="1600" dirty="0"/>
              <a:t> </a:t>
            </a:r>
            <a:r>
              <a:rPr lang="en-US" altLang="ko-KR" sz="1600" dirty="0"/>
              <a:t>AE </a:t>
            </a:r>
            <a:r>
              <a:rPr lang="ko-KR" altLang="en-US" sz="1600" dirty="0"/>
              <a:t>같은 신경망은 은닉층에서 활성화 함수를 지난 후에 출력됨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b="1" dirty="0" err="1">
                <a:solidFill>
                  <a:srgbClr val="2E75B6"/>
                </a:solidFill>
              </a:rPr>
              <a:t>피드</a:t>
            </a:r>
            <a:r>
              <a:rPr lang="ko-KR" altLang="en-US" sz="1600" b="1" dirty="0">
                <a:solidFill>
                  <a:srgbClr val="2E75B6"/>
                </a:solidFill>
              </a:rPr>
              <a:t> 포워드 신경망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은닉층의 노드에서 활성화 함수를 통해 나온 결과값을 출력으로도 보내기도 하고 다음 </a:t>
            </a:r>
            <a:r>
              <a:rPr lang="ko-KR" altLang="en-US" sz="1600" dirty="0" err="1"/>
              <a:t>은닉층</a:t>
            </a:r>
            <a:r>
              <a:rPr lang="ko-KR" altLang="en-US" sz="1600" dirty="0"/>
              <a:t> 노드에 입력도 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출력값을</a:t>
            </a:r>
            <a:r>
              <a:rPr lang="ko-KR" altLang="en-US" sz="1600" dirty="0"/>
              <a:t> 다음 </a:t>
            </a:r>
            <a:r>
              <a:rPr lang="ko-KR" altLang="en-US" sz="1600" dirty="0" err="1"/>
              <a:t>은닉층</a:t>
            </a:r>
            <a:r>
              <a:rPr lang="ko-KR" altLang="en-US" sz="1600" dirty="0"/>
              <a:t> 노드에 입력하므로 이전 단계에서 얻은 정보가 지속됨 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시계열 데이터를 다루기에 최적화된 신경망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9093C4B-57F4-4D91-9D6F-003F59A24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9177"/>
              </p:ext>
            </p:extLst>
          </p:nvPr>
        </p:nvGraphicFramePr>
        <p:xfrm>
          <a:off x="4642071" y="3676154"/>
          <a:ext cx="29078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408">
                  <a:extLst>
                    <a:ext uri="{9D8B030D-6E8A-4147-A177-3AD203B41FA5}">
                      <a16:colId xmlns:a16="http://schemas.microsoft.com/office/drawing/2014/main" val="3602555401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628274980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3179427102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461280072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3931119438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3915592964"/>
                    </a:ext>
                  </a:extLst>
                </a:gridCol>
                <a:gridCol w="415408">
                  <a:extLst>
                    <a:ext uri="{9D8B030D-6E8A-4147-A177-3AD203B41FA5}">
                      <a16:colId xmlns:a16="http://schemas.microsoft.com/office/drawing/2014/main" val="492342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899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17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1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70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08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27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1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8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RNN</a:t>
            </a:r>
            <a:r>
              <a:rPr lang="ko-KR" altLang="en-US" sz="1800" b="1" dirty="0"/>
              <a:t>의 문제점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장기의존성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은닉층의 과거의 정보가 마지막까지 전달되지 못하는 현상을 의미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무언가를 얻기 위해서 최근의 정보만이 필요할 때도 있지만</a:t>
            </a:r>
            <a:r>
              <a:rPr lang="en-US" altLang="ko-KR" sz="1600" dirty="0"/>
              <a:t>,</a:t>
            </a:r>
            <a:r>
              <a:rPr lang="ko-KR" altLang="en-US" sz="1600" dirty="0"/>
              <a:t> 과거의 정보가 필요한 경우가 있을 수 있음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필요한 정보를 얻기 위한 시간 격차       </a:t>
            </a:r>
            <a:r>
              <a:rPr lang="en-US" altLang="ko-KR" sz="1600" dirty="0"/>
              <a:t>RNN</a:t>
            </a:r>
            <a:r>
              <a:rPr lang="ko-KR" altLang="en-US" sz="1600" dirty="0"/>
              <a:t>의 성능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C3FAF9-76DE-4914-949C-A436BC73A6FB}"/>
              </a:ext>
            </a:extLst>
          </p:cNvPr>
          <p:cNvGrpSpPr/>
          <p:nvPr/>
        </p:nvGrpSpPr>
        <p:grpSpPr>
          <a:xfrm>
            <a:off x="2266025" y="3178240"/>
            <a:ext cx="7544606" cy="3172497"/>
            <a:chOff x="616689" y="2632880"/>
            <a:chExt cx="7544606" cy="31724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639F107-3F38-4AFC-A485-DB41DD916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689" y="3119614"/>
              <a:ext cx="7544606" cy="268576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900F913-AE5A-4F83-BA0A-92AED7524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20" y="2632880"/>
              <a:ext cx="1286054" cy="523948"/>
            </a:xfrm>
            <a:prstGeom prst="rect">
              <a:avLst/>
            </a:prstGeom>
          </p:spPr>
        </p:pic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C239C54C-4CF5-4538-9A11-4CBC91B47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25" y="3647675"/>
            <a:ext cx="7464056" cy="2642554"/>
          </a:xfrm>
          <a:prstGeom prst="rect">
            <a:avLst/>
          </a:prstGeom>
        </p:spPr>
      </p:pic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DA128A06-62A3-41B2-80C7-170464AA4F4E}"/>
              </a:ext>
            </a:extLst>
          </p:cNvPr>
          <p:cNvSpPr/>
          <p:nvPr/>
        </p:nvSpPr>
        <p:spPr>
          <a:xfrm rot="10800000">
            <a:off x="5909041" y="2632720"/>
            <a:ext cx="186957" cy="235743"/>
          </a:xfrm>
          <a:prstGeom prst="upArrow">
            <a:avLst>
              <a:gd name="adj1" fmla="val 39811"/>
              <a:gd name="adj2" fmla="val 39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F53CEE0A-375B-4354-99B0-7CE0F44B0DA1}"/>
              </a:ext>
            </a:extLst>
          </p:cNvPr>
          <p:cNvSpPr/>
          <p:nvPr/>
        </p:nvSpPr>
        <p:spPr>
          <a:xfrm>
            <a:off x="4385041" y="2632720"/>
            <a:ext cx="186957" cy="235743"/>
          </a:xfrm>
          <a:prstGeom prst="upArrow">
            <a:avLst>
              <a:gd name="adj1" fmla="val 39811"/>
              <a:gd name="adj2" fmla="val 39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6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장기의존성 문제의 원인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Tanh </a:t>
            </a:r>
            <a:r>
              <a:rPr lang="ko-KR" altLang="en-US" sz="1600" dirty="0"/>
              <a:t>활성화 함수의 기울기는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</a:t>
            </a:r>
            <a:r>
              <a:rPr lang="ko-KR" altLang="en-US" sz="1600" dirty="0"/>
              <a:t>사이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1593220-FA8B-498E-8EB8-832FFD22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51" y="2714292"/>
            <a:ext cx="4750095" cy="371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3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RNN</a:t>
            </a:r>
            <a:r>
              <a:rPr lang="ko-KR" altLang="en-US" sz="1800" b="1" dirty="0"/>
              <a:t>의 장기의존성 문제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Tanh </a:t>
            </a:r>
            <a:r>
              <a:rPr lang="ko-KR" altLang="en-US" sz="1600" dirty="0"/>
              <a:t>함수의 기울기가 </a:t>
            </a:r>
            <a:r>
              <a:rPr lang="en-US" altLang="ko-KR" sz="1600" dirty="0"/>
              <a:t>0</a:t>
            </a:r>
            <a:r>
              <a:rPr lang="ko-KR" altLang="en-US" sz="1600" dirty="0"/>
              <a:t>과 </a:t>
            </a:r>
            <a:r>
              <a:rPr lang="en-US" altLang="ko-KR" sz="1600" dirty="0"/>
              <a:t>1 </a:t>
            </a:r>
            <a:r>
              <a:rPr lang="ko-KR" altLang="en-US" sz="1600" dirty="0"/>
              <a:t>사이이므로 결국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수렴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기울기 소실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성능 하락</a:t>
            </a: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3EC5B6-3988-4618-A4CE-C99D74A2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741" y="3715121"/>
            <a:ext cx="6324600" cy="25146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A13CBB-5EAA-429F-8403-5F2393CE5B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506"/>
          <a:stretch/>
        </p:blipFill>
        <p:spPr>
          <a:xfrm>
            <a:off x="959680" y="2556204"/>
            <a:ext cx="2870487" cy="762163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C0E6118B-B974-4ABC-8ED5-B590BB8A628B}"/>
              </a:ext>
            </a:extLst>
          </p:cNvPr>
          <p:cNvGrpSpPr/>
          <p:nvPr/>
        </p:nvGrpSpPr>
        <p:grpSpPr>
          <a:xfrm>
            <a:off x="4552576" y="2648343"/>
            <a:ext cx="6976939" cy="476189"/>
            <a:chOff x="4552576" y="2955391"/>
            <a:chExt cx="6976939" cy="47618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6A71B74-076B-485C-8617-F869C64F8C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0955"/>
            <a:stretch/>
          </p:blipFill>
          <p:spPr>
            <a:xfrm>
              <a:off x="4552576" y="2955391"/>
              <a:ext cx="2870487" cy="47618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4F6F10-0996-47CC-904B-E2C59A395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54"/>
            <a:stretch/>
          </p:blipFill>
          <p:spPr>
            <a:xfrm>
              <a:off x="7320208" y="3026927"/>
              <a:ext cx="4209307" cy="3929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403399-5AF4-4DE4-8CE6-94276F4888A7}"/>
                </a:ext>
              </a:extLst>
            </p:cNvPr>
            <p:cNvSpPr txBox="1"/>
            <p:nvPr/>
          </p:nvSpPr>
          <p:spPr>
            <a:xfrm>
              <a:off x="6911381" y="3059668"/>
              <a:ext cx="397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ym typeface="Wingdings" panose="05000000000000000000" pitchFamily="2" charset="2"/>
                </a:rPr>
                <a:t>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28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Long Short-Term Memory (LSTM):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장단기메모리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3</a:t>
            </a:r>
            <a:r>
              <a:rPr lang="ko-KR" altLang="en-US" sz="1600" dirty="0"/>
              <a:t>개의 </a:t>
            </a:r>
            <a:r>
              <a:rPr lang="en-US" altLang="ko-KR" sz="1600" dirty="0"/>
              <a:t>Gate</a:t>
            </a:r>
            <a:r>
              <a:rPr lang="ko-KR" altLang="en-US" sz="1600" dirty="0"/>
              <a:t>를 추가함으로써  기울기 소실 문제를 해결하여</a:t>
            </a:r>
            <a:r>
              <a:rPr lang="en-US" altLang="ko-KR" sz="1600" dirty="0"/>
              <a:t> RNN</a:t>
            </a:r>
            <a:r>
              <a:rPr lang="ko-KR" altLang="en-US" sz="1600" dirty="0"/>
              <a:t>의 문제점을 극복한 모델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요즘은 </a:t>
            </a:r>
            <a:r>
              <a:rPr lang="en-US" altLang="ko-KR" sz="1600" dirty="0"/>
              <a:t>RNN</a:t>
            </a:r>
            <a:r>
              <a:rPr lang="ko-KR" altLang="en-US" sz="1600" dirty="0"/>
              <a:t>을 거의 사용 </a:t>
            </a:r>
            <a:r>
              <a:rPr lang="en-US" altLang="ko-KR" sz="1600" dirty="0"/>
              <a:t>X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ABCEB-0C8D-4D1A-848D-9E9A82F3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228" y="3130387"/>
            <a:ext cx="7507543" cy="283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Long Short-Term Memory (LSTM): </a:t>
            </a:r>
            <a:r>
              <a:rPr lang="ko-KR" altLang="en-US" sz="1800" b="1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장단기메모리</a:t>
            </a:r>
            <a:endParaRPr lang="en-US" altLang="ko-KR" sz="1800" b="1" kern="12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LSTM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BABCEB-0C8D-4D1A-848D-9E9A82F3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165" y="3549747"/>
            <a:ext cx="8502502" cy="3207448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6881C46-FC72-48E1-AF4A-620BA71DEF78}"/>
              </a:ext>
            </a:extLst>
          </p:cNvPr>
          <p:cNvSpPr/>
          <p:nvPr/>
        </p:nvSpPr>
        <p:spPr>
          <a:xfrm>
            <a:off x="4747640" y="4696293"/>
            <a:ext cx="395288" cy="1137557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94E282-38D5-490F-AB30-724CE01FBFA9}"/>
              </a:ext>
            </a:extLst>
          </p:cNvPr>
          <p:cNvSpPr/>
          <p:nvPr/>
        </p:nvSpPr>
        <p:spPr>
          <a:xfrm>
            <a:off x="5181028" y="5116981"/>
            <a:ext cx="809625" cy="740908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F1706-89F3-4200-B685-69E0B4F668BB}"/>
              </a:ext>
            </a:extLst>
          </p:cNvPr>
          <p:cNvSpPr/>
          <p:nvPr/>
        </p:nvSpPr>
        <p:spPr>
          <a:xfrm>
            <a:off x="6028753" y="4902668"/>
            <a:ext cx="771525" cy="94297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2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FFBB9C-1F6B-4476-A475-E1195AD0A2CB}"/>
              </a:ext>
            </a:extLst>
          </p:cNvPr>
          <p:cNvCxnSpPr>
            <a:cxnSpLocks/>
          </p:cNvCxnSpPr>
          <p:nvPr/>
        </p:nvCxnSpPr>
        <p:spPr>
          <a:xfrm>
            <a:off x="4957062" y="4127333"/>
            <a:ext cx="0" cy="5403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6A5B7D-AA8E-43EC-98B5-0F5FDBAB5FC3}"/>
              </a:ext>
            </a:extLst>
          </p:cNvPr>
          <p:cNvSpPr txBox="1"/>
          <p:nvPr/>
        </p:nvSpPr>
        <p:spPr>
          <a:xfrm>
            <a:off x="4552249" y="3877451"/>
            <a:ext cx="80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2E75B6"/>
                </a:solidFill>
              </a:rPr>
              <a:t>Forget</a:t>
            </a:r>
            <a:r>
              <a:rPr lang="ko-KR" altLang="en-US" sz="900" dirty="0">
                <a:solidFill>
                  <a:srgbClr val="2E75B6"/>
                </a:solidFill>
              </a:rPr>
              <a:t> </a:t>
            </a:r>
            <a:r>
              <a:rPr lang="en-US" altLang="ko-KR" sz="900" dirty="0">
                <a:solidFill>
                  <a:srgbClr val="2E75B6"/>
                </a:solidFill>
              </a:rPr>
              <a:t>Gate</a:t>
            </a:r>
            <a:endParaRPr lang="ko-KR" altLang="en-US" sz="900" dirty="0">
              <a:solidFill>
                <a:srgbClr val="2E75B6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05ECC9-00D1-4F8C-B0A8-2BC22C68318A}"/>
              </a:ext>
            </a:extLst>
          </p:cNvPr>
          <p:cNvCxnSpPr>
            <a:cxnSpLocks/>
          </p:cNvCxnSpPr>
          <p:nvPr/>
        </p:nvCxnSpPr>
        <p:spPr>
          <a:xfrm flipV="1">
            <a:off x="5566790" y="5893268"/>
            <a:ext cx="0" cy="5873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5BCE1C-868D-4D71-8A50-68970AE76654}"/>
              </a:ext>
            </a:extLst>
          </p:cNvPr>
          <p:cNvCxnSpPr>
            <a:cxnSpLocks/>
          </p:cNvCxnSpPr>
          <p:nvPr/>
        </p:nvCxnSpPr>
        <p:spPr>
          <a:xfrm flipV="1">
            <a:off x="6428803" y="5893268"/>
            <a:ext cx="0" cy="587375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7C2159E-97AE-476B-A58A-57E99B02293C}"/>
              </a:ext>
            </a:extLst>
          </p:cNvPr>
          <p:cNvSpPr txBox="1"/>
          <p:nvPr/>
        </p:nvSpPr>
        <p:spPr>
          <a:xfrm>
            <a:off x="5204157" y="6516022"/>
            <a:ext cx="80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Input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>
                <a:solidFill>
                  <a:srgbClr val="FF0000"/>
                </a:solidFill>
              </a:rPr>
              <a:t>Gate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30D886-C4D3-47CB-BB8A-F171A931BD6D}"/>
              </a:ext>
            </a:extLst>
          </p:cNvPr>
          <p:cNvSpPr txBox="1"/>
          <p:nvPr/>
        </p:nvSpPr>
        <p:spPr>
          <a:xfrm>
            <a:off x="5990653" y="6516022"/>
            <a:ext cx="809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Output</a:t>
            </a:r>
            <a:r>
              <a:rPr lang="ko-KR" altLang="en-US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Gate</a:t>
            </a:r>
            <a:endParaRPr lang="ko-KR" alt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1FF87-F32A-4F5F-A3B0-5F4B72B20D76}"/>
              </a:ext>
            </a:extLst>
          </p:cNvPr>
          <p:cNvSpPr txBox="1"/>
          <p:nvPr/>
        </p:nvSpPr>
        <p:spPr>
          <a:xfrm>
            <a:off x="1286539" y="1708977"/>
            <a:ext cx="829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Forget Gate : </a:t>
            </a:r>
            <a:r>
              <a:rPr lang="ko-KR" altLang="en-US" sz="1600" dirty="0"/>
              <a:t>과거 정보를 얼마나 유지할 것인가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3AEAC-E366-441A-8A85-808398EA1BD4}"/>
              </a:ext>
            </a:extLst>
          </p:cNvPr>
          <p:cNvSpPr txBox="1"/>
          <p:nvPr/>
        </p:nvSpPr>
        <p:spPr>
          <a:xfrm>
            <a:off x="1286539" y="2107243"/>
            <a:ext cx="829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Input Gate : </a:t>
            </a:r>
            <a:r>
              <a:rPr lang="ko-KR" altLang="en-US" sz="1600" dirty="0"/>
              <a:t>새로 입력된 정보를 얼마나 장기 상태에 활용할 것인가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583ED9-5042-406D-89E9-7916F6EB674C}"/>
              </a:ext>
            </a:extLst>
          </p:cNvPr>
          <p:cNvSpPr txBox="1"/>
          <p:nvPr/>
        </p:nvSpPr>
        <p:spPr>
          <a:xfrm>
            <a:off x="1286539" y="2924892"/>
            <a:ext cx="829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Output Gate : </a:t>
            </a:r>
            <a:r>
              <a:rPr lang="ko-KR" altLang="en-US" sz="1600" dirty="0"/>
              <a:t>출력 정보를 얼마나 넘겨줄 것인가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32D89E-E892-4B23-8C51-58BDB8117B80}"/>
              </a:ext>
            </a:extLst>
          </p:cNvPr>
          <p:cNvSpPr txBox="1"/>
          <p:nvPr/>
        </p:nvSpPr>
        <p:spPr>
          <a:xfrm>
            <a:off x="1286539" y="2516067"/>
            <a:ext cx="829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Cell State Update : Forget Gate</a:t>
            </a:r>
            <a:r>
              <a:rPr lang="ko-KR" altLang="en-US" sz="1600" dirty="0"/>
              <a:t>와 </a:t>
            </a:r>
            <a:r>
              <a:rPr lang="en-US" altLang="ko-KR" sz="1600" dirty="0"/>
              <a:t>Input Gate</a:t>
            </a:r>
            <a:r>
              <a:rPr lang="ko-KR" altLang="en-US" sz="1600" dirty="0"/>
              <a:t>에서 구한 값들을 통해 </a:t>
            </a:r>
            <a:r>
              <a:rPr lang="en-US" altLang="ko-KR" sz="1600" dirty="0"/>
              <a:t>C</a:t>
            </a:r>
            <a:r>
              <a:rPr lang="ko-KR" altLang="en-US" sz="1600" dirty="0"/>
              <a:t>값 갱신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A9935C-E671-4325-A922-4A68A91F2FA4}"/>
              </a:ext>
            </a:extLst>
          </p:cNvPr>
          <p:cNvSpPr/>
          <p:nvPr/>
        </p:nvSpPr>
        <p:spPr>
          <a:xfrm>
            <a:off x="5538151" y="4658806"/>
            <a:ext cx="423861" cy="329584"/>
          </a:xfrm>
          <a:prstGeom prst="roundRect">
            <a:avLst/>
          </a:prstGeom>
          <a:solidFill>
            <a:srgbClr val="9999FF">
              <a:alpha val="6470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519C6A-4D84-4D9F-8AF3-8F6E926FB257}"/>
              </a:ext>
            </a:extLst>
          </p:cNvPr>
          <p:cNvCxnSpPr>
            <a:cxnSpLocks/>
          </p:cNvCxnSpPr>
          <p:nvPr/>
        </p:nvCxnSpPr>
        <p:spPr>
          <a:xfrm>
            <a:off x="5769213" y="4127333"/>
            <a:ext cx="0" cy="540385"/>
          </a:xfrm>
          <a:prstGeom prst="straightConnector1">
            <a:avLst/>
          </a:prstGeom>
          <a:ln w="19050">
            <a:solidFill>
              <a:srgbClr val="99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191C00-CC27-4BD0-8B98-A38985E40482}"/>
              </a:ext>
            </a:extLst>
          </p:cNvPr>
          <p:cNvSpPr txBox="1"/>
          <p:nvPr/>
        </p:nvSpPr>
        <p:spPr>
          <a:xfrm>
            <a:off x="5371333" y="3773905"/>
            <a:ext cx="809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9999FF"/>
                </a:solidFill>
              </a:rPr>
              <a:t>Cell State Update</a:t>
            </a:r>
            <a:endParaRPr lang="ko-KR" altLang="en-US" sz="900" dirty="0">
              <a:solidFill>
                <a:srgbClr val="99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8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5" grpId="0"/>
      <p:bldP spid="20" grpId="0"/>
      <p:bldP spid="23" grpId="0"/>
      <p:bldP spid="21" grpId="0"/>
      <p:bldP spid="25" grpId="0"/>
      <p:bldP spid="28" grpId="0"/>
      <p:bldP spid="32" grpId="0"/>
      <p:bldP spid="30" grpId="0" animBg="1"/>
      <p:bldP spid="35" grpId="0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6645</TotalTime>
  <Words>625</Words>
  <Application>Microsoft Macintosh PowerPoint</Application>
  <PresentationFormat>와이드스크린</PresentationFormat>
  <Paragraphs>103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CryptoCraft 테마</vt:lpstr>
      <vt:lpstr>제목 테마</vt:lpstr>
      <vt:lpstr>Long Short-Term Memory (LSTM): 장단기메모리</vt:lpstr>
      <vt:lpstr>PowerPoint 프레젠테이션</vt:lpstr>
      <vt:lpstr>RNN이란?</vt:lpstr>
      <vt:lpstr>RNN이란?</vt:lpstr>
      <vt:lpstr>RNN이란?</vt:lpstr>
      <vt:lpstr>RNN이란?</vt:lpstr>
      <vt:lpstr>RNN이란?</vt:lpstr>
      <vt:lpstr>LSTM이란?</vt:lpstr>
      <vt:lpstr>LSTM이란?</vt:lpstr>
      <vt:lpstr>LSTM이란?</vt:lpstr>
      <vt:lpstr>LSTM이란?</vt:lpstr>
      <vt:lpstr>LSTM이란?</vt:lpstr>
      <vt:lpstr>LSTM이란?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123</cp:revision>
  <dcterms:created xsi:type="dcterms:W3CDTF">2019-03-05T04:29:07Z</dcterms:created>
  <dcterms:modified xsi:type="dcterms:W3CDTF">2022-04-03T21:29:03Z</dcterms:modified>
</cp:coreProperties>
</file>