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420" r:id="rId2"/>
    <p:sldId id="410" r:id="rId3"/>
    <p:sldId id="407" r:id="rId4"/>
    <p:sldId id="414" r:id="rId5"/>
    <p:sldId id="415" r:id="rId6"/>
    <p:sldId id="408" r:id="rId7"/>
    <p:sldId id="409" r:id="rId8"/>
    <p:sldId id="417" r:id="rId9"/>
    <p:sldId id="416" r:id="rId10"/>
    <p:sldId id="418" r:id="rId11"/>
    <p:sldId id="419" r:id="rId12"/>
    <p:sldId id="29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0" autoAdjust="0"/>
    <p:restoredTop sz="92006"/>
  </p:normalViewPr>
  <p:slideViewPr>
    <p:cSldViewPr snapToGrid="0">
      <p:cViewPr varScale="1">
        <p:scale>
          <a:sx n="101" d="100"/>
          <a:sy n="101" d="100"/>
        </p:scale>
        <p:origin x="12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2022. 4. 4.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2022. 4. 4.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dirty="0"/>
              <a:t>M</a:t>
            </a:r>
            <a:r>
              <a:rPr lang="ko-KR" altLang="en-US" dirty="0"/>
              <a:t>개의 </a:t>
            </a:r>
            <a:r>
              <a:rPr lang="ko-KR" altLang="en-US" dirty="0" err="1"/>
              <a:t>평문</a:t>
            </a:r>
            <a:r>
              <a:rPr lang="en-US" altLang="ko-KR" dirty="0"/>
              <a:t>-</a:t>
            </a:r>
            <a:r>
              <a:rPr lang="ko-KR" altLang="en-US" dirty="0"/>
              <a:t>암호문쌍에서 </a:t>
            </a:r>
            <a:r>
              <a:rPr lang="en-US" altLang="ko-KR" dirty="0"/>
              <a:t>3</a:t>
            </a:r>
            <a:r>
              <a:rPr lang="ko-KR" altLang="en-US" dirty="0"/>
              <a:t>번째 비트 예측에 대해 하나의 쌍이 성공하는 것은 </a:t>
            </a:r>
            <a:r>
              <a:rPr lang="en" altLang="ko-KR" dirty="0"/>
              <a:t>B(M, 0.531)</a:t>
            </a:r>
            <a:r>
              <a:rPr lang="ko-KR" altLang="en-US" dirty="0"/>
              <a:t>의 분포를 갖는다</a:t>
            </a:r>
            <a:r>
              <a:rPr lang="en-US" altLang="ko-KR" dirty="0"/>
              <a:t>. </a:t>
            </a:r>
            <a:r>
              <a:rPr lang="en" altLang="ko-KR" dirty="0"/>
              <a:t>M</a:t>
            </a:r>
            <a:r>
              <a:rPr lang="ko-KR" altLang="en-US" dirty="0"/>
              <a:t>개의 쌍에서 </a:t>
            </a:r>
            <a:r>
              <a:rPr lang="en" altLang="ko-KR" dirty="0"/>
              <a:t>M/2 </a:t>
            </a:r>
            <a:r>
              <a:rPr lang="ko-KR" altLang="en-US" dirty="0"/>
              <a:t>이상 성공할 확률 </a:t>
            </a:r>
            <a:r>
              <a:rPr lang="en" altLang="ko-KR" dirty="0"/>
              <a:t>pr(X&gt;=M/2 +1)</a:t>
            </a:r>
            <a:r>
              <a:rPr lang="ko-KR" altLang="en-US" dirty="0"/>
              <a:t>은 </a:t>
            </a:r>
            <a:r>
              <a:rPr lang="en-US" altLang="ko-KR" dirty="0"/>
              <a:t>1-</a:t>
            </a:r>
            <a:r>
              <a:rPr lang="en" altLang="ko-KR" dirty="0"/>
              <a:t>pr(X&lt;=M/2)</a:t>
            </a:r>
            <a:r>
              <a:rPr lang="ko-KR" altLang="en-US" dirty="0"/>
              <a:t>와 같다</a:t>
            </a:r>
            <a:r>
              <a:rPr lang="en-US" altLang="ko-KR" dirty="0"/>
              <a:t>. </a:t>
            </a:r>
            <a:r>
              <a:rPr lang="en" altLang="ko-KR" dirty="0"/>
              <a:t>binomial n=M, p=0.531</a:t>
            </a:r>
            <a:r>
              <a:rPr lang="ko-KR" altLang="en-US" dirty="0"/>
              <a:t>을 갖는 것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6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115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1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0E50-C04F-9545-9437-A821B3EDE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" altLang="ko-KR" sz="4000" dirty="0"/>
              <a:t>Deep Learning-Based Cryptanalysis of Lightweight Block Ciphers</a:t>
            </a:r>
            <a:endParaRPr kumimoji="1"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7C2DF-2696-7A44-9F85-508A0259C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" altLang="ko-KR" dirty="0"/>
              <a:t>https://</a:t>
            </a:r>
            <a:r>
              <a:rPr kumimoji="1" lang="en" altLang="ko-KR" dirty="0" err="1"/>
              <a:t>youtu.be</a:t>
            </a:r>
            <a:r>
              <a:rPr kumimoji="1" lang="en" altLang="ko-KR" dirty="0"/>
              <a:t>/Yi0-iVxmRIU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67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5476C-85FB-4849-B344-DABA46C5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실험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230EB3-8B93-B649-8824-42BFB026D8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sz="2000" b="1" dirty="0">
                <a:sym typeface="Wingdings" pitchFamily="2" charset="2"/>
              </a:rPr>
              <a:t>Simon</a:t>
            </a:r>
          </a:p>
          <a:p>
            <a:pPr lvl="1"/>
            <a:r>
              <a:rPr kumimoji="1" lang="ko-KR" altLang="en-US" sz="2000" dirty="0" err="1">
                <a:sym typeface="Wingdings" pitchFamily="2" charset="2"/>
              </a:rPr>
              <a:t>비트키의</a:t>
            </a:r>
            <a:r>
              <a:rPr kumimoji="1" lang="ko-KR" altLang="en-US" sz="2000" dirty="0">
                <a:sym typeface="Wingdings" pitchFamily="2" charset="2"/>
              </a:rPr>
              <a:t> 경우 실패 </a:t>
            </a:r>
            <a:r>
              <a:rPr kumimoji="1" lang="en-US" altLang="ko-KR" sz="2000" dirty="0">
                <a:sym typeface="Wingdings" pitchFamily="2" charset="2"/>
              </a:rPr>
              <a:t>(BAP</a:t>
            </a:r>
            <a:r>
              <a:rPr kumimoji="1" lang="ko-KR" altLang="en-US" sz="2000" dirty="0">
                <a:sym typeface="Wingdings" pitchFamily="2" charset="2"/>
              </a:rPr>
              <a:t> 평균이 거의 </a:t>
            </a:r>
            <a:r>
              <a:rPr kumimoji="1" lang="en-US" altLang="ko-KR" sz="2000" dirty="0">
                <a:sym typeface="Wingdings" pitchFamily="2" charset="2"/>
              </a:rPr>
              <a:t>0.5</a:t>
            </a:r>
            <a:r>
              <a:rPr kumimoji="1" lang="ko-KR" altLang="en-US" sz="2000" dirty="0">
                <a:sym typeface="Wingdings" pitchFamily="2" charset="2"/>
              </a:rPr>
              <a:t> 거의 예측하지 못함</a:t>
            </a:r>
            <a:r>
              <a:rPr kumimoji="1" lang="en-US" altLang="ko-KR" sz="2000" dirty="0">
                <a:sym typeface="Wingdings" pitchFamily="2" charset="2"/>
              </a:rPr>
              <a:t>)</a:t>
            </a:r>
          </a:p>
          <a:p>
            <a:pPr lvl="1"/>
            <a:r>
              <a:rPr kumimoji="1" lang="ko-KR" altLang="en-US" sz="2000" dirty="0" err="1">
                <a:sym typeface="Wingdings" pitchFamily="2" charset="2"/>
              </a:rPr>
              <a:t>텍스트키의</a:t>
            </a:r>
            <a:r>
              <a:rPr kumimoji="1" lang="ko-KR" altLang="en-US" sz="2000" dirty="0">
                <a:sym typeface="Wingdings" pitchFamily="2" charset="2"/>
              </a:rPr>
              <a:t> 경우 성공</a:t>
            </a:r>
            <a:br>
              <a:rPr kumimoji="1" lang="en-US" altLang="ko-KR" sz="2000" dirty="0">
                <a:sym typeface="Wingdings" pitchFamily="2" charset="2"/>
              </a:rPr>
            </a:br>
            <a:r>
              <a:rPr kumimoji="1" lang="en-US" altLang="ko-KR" sz="2000" dirty="0">
                <a:sym typeface="Wingdings" pitchFamily="2" charset="2"/>
              </a:rPr>
              <a:t>-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/>
              <a:t>K3</a:t>
            </a:r>
            <a:r>
              <a:rPr kumimoji="1" lang="ko-KR" altLang="en-US" sz="2000" dirty="0"/>
              <a:t>에서 </a:t>
            </a:r>
            <a:r>
              <a:rPr kumimoji="1" lang="en-US" altLang="ko-KR" sz="2000" dirty="0"/>
              <a:t>BAP</a:t>
            </a:r>
            <a:r>
              <a:rPr kumimoji="1" lang="ko-KR" altLang="en-US" sz="2000" dirty="0"/>
              <a:t>가 </a:t>
            </a:r>
            <a:r>
              <a:rPr kumimoji="1" lang="en-US" altLang="ko-KR" sz="2000" dirty="0"/>
              <a:t>0.51603</a:t>
            </a:r>
            <a:r>
              <a:rPr kumimoji="1" lang="ko-KR" altLang="en-US" sz="2000" dirty="0"/>
              <a:t>로 가장 낮음</a:t>
            </a:r>
            <a:br>
              <a:rPr kumimoji="1" lang="en-US" altLang="ko-KR" sz="2000" dirty="0"/>
            </a:br>
            <a:r>
              <a:rPr kumimoji="1" lang="ko-KR" altLang="en-US" sz="2000" dirty="0"/>
              <a:t>  그러나 이때도 발생 확률보다 </a:t>
            </a:r>
            <a:r>
              <a:rPr kumimoji="1" lang="en-US" altLang="ko-KR" sz="2000" dirty="0"/>
              <a:t>0.0004 </a:t>
            </a:r>
            <a:r>
              <a:rPr kumimoji="1" lang="ko-KR" altLang="en-US" sz="2000" dirty="0"/>
              <a:t>크기때문에 </a:t>
            </a:r>
            <a:r>
              <a:rPr kumimoji="1" lang="en-US" altLang="ko-KR" sz="2000" dirty="0"/>
              <a:t>(deviation</a:t>
            </a:r>
            <a:r>
              <a:rPr kumimoji="1" lang="ko-KR" altLang="en-US" sz="2000" dirty="0"/>
              <a:t>이 양수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 공격 성공했다고 함</a:t>
            </a:r>
            <a:br>
              <a:rPr kumimoji="1" lang="en-US" altLang="ko-KR" sz="2000" dirty="0">
                <a:sym typeface="Wingdings" pitchFamily="2" charset="2"/>
              </a:rPr>
            </a:br>
            <a:r>
              <a:rPr kumimoji="1" lang="en-US" altLang="ko-KR" sz="2000" dirty="0">
                <a:sym typeface="Wingdings" pitchFamily="2" charset="2"/>
              </a:rPr>
              <a:t>-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M = 2</a:t>
            </a:r>
            <a:r>
              <a:rPr kumimoji="1" lang="en-US" altLang="ko-KR" sz="2000" baseline="30000" dirty="0">
                <a:sym typeface="Wingdings" pitchFamily="2" charset="2"/>
              </a:rPr>
              <a:t>10.58</a:t>
            </a:r>
            <a:r>
              <a:rPr kumimoji="1" lang="ko-KR" altLang="en-US" sz="2000" dirty="0">
                <a:sym typeface="Wingdings" pitchFamily="2" charset="2"/>
              </a:rPr>
              <a:t>이면 </a:t>
            </a:r>
            <a:r>
              <a:rPr kumimoji="1" lang="en-US" altLang="ko-KR" sz="2000" dirty="0">
                <a:sym typeface="Wingdings" pitchFamily="2" charset="2"/>
              </a:rPr>
              <a:t>0.9</a:t>
            </a:r>
            <a:r>
              <a:rPr kumimoji="1" lang="ko-KR" altLang="en-US" sz="2000" dirty="0">
                <a:sym typeface="Wingdings" pitchFamily="2" charset="2"/>
              </a:rPr>
              <a:t>의 확률</a:t>
            </a:r>
            <a:r>
              <a:rPr kumimoji="1" lang="en-US" altLang="ko-KR" sz="2000" dirty="0">
                <a:sym typeface="Wingdings" pitchFamily="2" charset="2"/>
              </a:rPr>
              <a:t>,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M = 2</a:t>
            </a:r>
            <a:r>
              <a:rPr kumimoji="1" lang="en-US" altLang="ko-KR" sz="2000" baseline="30000" dirty="0">
                <a:sym typeface="Wingdings" pitchFamily="2" charset="2"/>
              </a:rPr>
              <a:t>12.34</a:t>
            </a:r>
            <a:r>
              <a:rPr kumimoji="1" lang="ko-KR" altLang="en-US" sz="2000" dirty="0">
                <a:sym typeface="Wingdings" pitchFamily="2" charset="2"/>
              </a:rPr>
              <a:t>이면 </a:t>
            </a:r>
            <a:r>
              <a:rPr kumimoji="1" lang="en-US" altLang="ko-KR" sz="2000" dirty="0">
                <a:sym typeface="Wingdings" pitchFamily="2" charset="2"/>
              </a:rPr>
              <a:t>0.99</a:t>
            </a:r>
            <a:r>
              <a:rPr kumimoji="1" lang="ko-KR" altLang="en-US" sz="2000" dirty="0">
                <a:sym typeface="Wingdings" pitchFamily="2" charset="2"/>
              </a:rPr>
              <a:t>의 확률로 키를 찾을 수 있음</a:t>
            </a:r>
            <a:endParaRPr kumimoji="1"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32561F-230F-6E49-AD67-4C7015CB9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1" y="3257211"/>
            <a:ext cx="3482815" cy="35100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D9082E-B80A-5740-839A-16D82039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656" y="3211716"/>
            <a:ext cx="7184424" cy="358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27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5476C-85FB-4849-B344-DABA46C5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실험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230EB3-8B93-B649-8824-42BFB026D8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sz="2000" b="1" dirty="0">
                <a:sym typeface="Wingdings" pitchFamily="2" charset="2"/>
              </a:rPr>
              <a:t>Speck</a:t>
            </a:r>
          </a:p>
          <a:p>
            <a:pPr lvl="1"/>
            <a:r>
              <a:rPr kumimoji="1" lang="ko-KR" altLang="en-US" sz="2000" dirty="0" err="1">
                <a:sym typeface="Wingdings" pitchFamily="2" charset="2"/>
              </a:rPr>
              <a:t>비트키의</a:t>
            </a:r>
            <a:r>
              <a:rPr kumimoji="1" lang="ko-KR" altLang="en-US" sz="2000" dirty="0">
                <a:sym typeface="Wingdings" pitchFamily="2" charset="2"/>
              </a:rPr>
              <a:t> 경우 실패 </a:t>
            </a:r>
            <a:r>
              <a:rPr kumimoji="1" lang="en-US" altLang="ko-KR" sz="2000" dirty="0">
                <a:sym typeface="Wingdings" pitchFamily="2" charset="2"/>
              </a:rPr>
              <a:t>(BAP</a:t>
            </a:r>
            <a:r>
              <a:rPr kumimoji="1" lang="ko-KR" altLang="en-US" sz="2000" dirty="0">
                <a:sym typeface="Wingdings" pitchFamily="2" charset="2"/>
              </a:rPr>
              <a:t> 평균이 거의 </a:t>
            </a:r>
            <a:r>
              <a:rPr kumimoji="1" lang="en-US" altLang="ko-KR" sz="2000" dirty="0">
                <a:sym typeface="Wingdings" pitchFamily="2" charset="2"/>
              </a:rPr>
              <a:t>0.5</a:t>
            </a:r>
            <a:r>
              <a:rPr kumimoji="1" lang="ko-KR" altLang="en-US" sz="2000" dirty="0">
                <a:sym typeface="Wingdings" pitchFamily="2" charset="2"/>
              </a:rPr>
              <a:t> 거의 예측하지 못함</a:t>
            </a:r>
            <a:r>
              <a:rPr kumimoji="1" lang="en-US" altLang="ko-KR" sz="2000" dirty="0">
                <a:sym typeface="Wingdings" pitchFamily="2" charset="2"/>
              </a:rPr>
              <a:t>)</a:t>
            </a:r>
          </a:p>
          <a:p>
            <a:pPr lvl="1"/>
            <a:r>
              <a:rPr kumimoji="1" lang="ko-KR" altLang="en-US" sz="2000" dirty="0" err="1">
                <a:sym typeface="Wingdings" pitchFamily="2" charset="2"/>
              </a:rPr>
              <a:t>텍스트키의</a:t>
            </a:r>
            <a:r>
              <a:rPr kumimoji="1" lang="ko-KR" altLang="en-US" sz="2000" dirty="0">
                <a:sym typeface="Wingdings" pitchFamily="2" charset="2"/>
              </a:rPr>
              <a:t> 경우 성공</a:t>
            </a:r>
            <a:br>
              <a:rPr kumimoji="1" lang="en-US" altLang="ko-KR" sz="2000" dirty="0">
                <a:sym typeface="Wingdings" pitchFamily="2" charset="2"/>
              </a:rPr>
            </a:br>
            <a:r>
              <a:rPr kumimoji="1" lang="en-US" altLang="ko-KR" sz="2000" dirty="0">
                <a:sym typeface="Wingdings" pitchFamily="2" charset="2"/>
              </a:rPr>
              <a:t>-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k3</a:t>
            </a:r>
            <a:r>
              <a:rPr kumimoji="1" lang="ko-KR" altLang="en-US" sz="2000" dirty="0">
                <a:sym typeface="Wingdings" pitchFamily="2" charset="2"/>
              </a:rPr>
              <a:t>에서 </a:t>
            </a:r>
            <a:r>
              <a:rPr kumimoji="1" lang="en-US" altLang="ko-KR" sz="2000" dirty="0">
                <a:sym typeface="Wingdings" pitchFamily="2" charset="2"/>
              </a:rPr>
              <a:t>BAP</a:t>
            </a:r>
            <a:r>
              <a:rPr kumimoji="1" lang="ko-KR" altLang="en-US" sz="2000" dirty="0">
                <a:sym typeface="Wingdings" pitchFamily="2" charset="2"/>
              </a:rPr>
              <a:t>가 </a:t>
            </a:r>
            <a:r>
              <a:rPr kumimoji="1" lang="en-US" altLang="ko-KR" sz="2000" dirty="0">
                <a:sym typeface="Wingdings" pitchFamily="2" charset="2"/>
              </a:rPr>
              <a:t>0.51607</a:t>
            </a:r>
            <a:r>
              <a:rPr kumimoji="1" lang="ko-KR" altLang="en-US" sz="2000" dirty="0">
                <a:sym typeface="Wingdings" pitchFamily="2" charset="2"/>
              </a:rPr>
              <a:t>로 가장 낮지만</a:t>
            </a:r>
            <a:r>
              <a:rPr kumimoji="1" lang="en-US" altLang="ko-KR" sz="2000" dirty="0">
                <a:sym typeface="Wingdings" pitchFamily="2" charset="2"/>
              </a:rPr>
              <a:t>,</a:t>
            </a:r>
            <a:r>
              <a:rPr kumimoji="1" lang="ko-KR" altLang="en-US" sz="2000" dirty="0">
                <a:sym typeface="Wingdings" pitchFamily="2" charset="2"/>
              </a:rPr>
              <a:t> 이는 발생 확률보다 </a:t>
            </a:r>
            <a:r>
              <a:rPr kumimoji="1" lang="en-US" altLang="ko-KR" sz="2000" dirty="0">
                <a:sym typeface="Wingdings" pitchFamily="2" charset="2"/>
              </a:rPr>
              <a:t>0.00044</a:t>
            </a:r>
            <a:r>
              <a:rPr kumimoji="1" lang="ko-KR" altLang="en-US" sz="2000" dirty="0">
                <a:sym typeface="Wingdings" pitchFamily="2" charset="2"/>
              </a:rPr>
              <a:t> 큰 값이므로 성공</a:t>
            </a:r>
            <a:br>
              <a:rPr kumimoji="1" lang="en-US" altLang="ko-KR" sz="2000" dirty="0">
                <a:sym typeface="Wingdings" pitchFamily="2" charset="2"/>
              </a:rPr>
            </a:br>
            <a:r>
              <a:rPr kumimoji="1" lang="en-US" altLang="ko-KR" sz="2000" dirty="0">
                <a:sym typeface="Wingdings" pitchFamily="2" charset="2"/>
              </a:rPr>
              <a:t>-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M = 2</a:t>
            </a:r>
            <a:r>
              <a:rPr kumimoji="1" lang="en-US" altLang="ko-KR" sz="2000" baseline="30000" dirty="0">
                <a:sym typeface="Wingdings" pitchFamily="2" charset="2"/>
              </a:rPr>
              <a:t>10.57</a:t>
            </a:r>
            <a:r>
              <a:rPr kumimoji="1" lang="ko-KR" altLang="en-US" sz="2000" dirty="0">
                <a:sym typeface="Wingdings" pitchFamily="2" charset="2"/>
              </a:rPr>
              <a:t>이면 </a:t>
            </a:r>
            <a:r>
              <a:rPr kumimoji="1" lang="en-US" altLang="ko-KR" sz="2000" dirty="0">
                <a:sym typeface="Wingdings" pitchFamily="2" charset="2"/>
              </a:rPr>
              <a:t>0.9</a:t>
            </a:r>
            <a:r>
              <a:rPr kumimoji="1" lang="ko-KR" altLang="en-US" sz="2000" dirty="0">
                <a:sym typeface="Wingdings" pitchFamily="2" charset="2"/>
              </a:rPr>
              <a:t>의 확률</a:t>
            </a:r>
            <a:r>
              <a:rPr kumimoji="1" lang="en-US" altLang="ko-KR" sz="2000" dirty="0">
                <a:sym typeface="Wingdings" pitchFamily="2" charset="2"/>
              </a:rPr>
              <a:t>,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M = 2</a:t>
            </a:r>
            <a:r>
              <a:rPr kumimoji="1" lang="en-US" altLang="ko-KR" sz="2000" baseline="30000" dirty="0">
                <a:sym typeface="Wingdings" pitchFamily="2" charset="2"/>
              </a:rPr>
              <a:t>12.33</a:t>
            </a:r>
            <a:r>
              <a:rPr kumimoji="1" lang="ko-KR" altLang="en-US" sz="2000" dirty="0">
                <a:sym typeface="Wingdings" pitchFamily="2" charset="2"/>
              </a:rPr>
              <a:t>이면 </a:t>
            </a:r>
            <a:r>
              <a:rPr kumimoji="1" lang="en-US" altLang="ko-KR" sz="2000" dirty="0">
                <a:sym typeface="Wingdings" pitchFamily="2" charset="2"/>
              </a:rPr>
              <a:t>0.99</a:t>
            </a:r>
            <a:r>
              <a:rPr kumimoji="1" lang="ko-KR" altLang="en-US" sz="2000" dirty="0">
                <a:sym typeface="Wingdings" pitchFamily="2" charset="2"/>
              </a:rPr>
              <a:t>의 확률로 키를 찾을 수 있음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4A1CF0-2333-6D41-93E1-D415E6140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3189828"/>
            <a:ext cx="3647028" cy="35157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1BE227-C47C-B74F-913E-7BF39207F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700" y="3189828"/>
            <a:ext cx="7162800" cy="3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2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566211-7A2C-234C-9DC3-A1D103F1DBDE}"/>
              </a:ext>
            </a:extLst>
          </p:cNvPr>
          <p:cNvSpPr/>
          <p:nvPr/>
        </p:nvSpPr>
        <p:spPr>
          <a:xfrm>
            <a:off x="3649362" y="2082113"/>
            <a:ext cx="4893276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dirty="0">
                <a:solidFill>
                  <a:srgbClr val="002060"/>
                </a:solidFill>
              </a:rPr>
              <a:t>감사합니다</a:t>
            </a:r>
            <a:r>
              <a:rPr kumimoji="1" lang="en-US" altLang="ko-KR" sz="3600" b="1" dirty="0">
                <a:solidFill>
                  <a:srgbClr val="002060"/>
                </a:solidFill>
              </a:rPr>
              <a:t>.</a:t>
            </a:r>
            <a:endParaRPr kumimoji="1"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3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ko-KR" dirty="0"/>
              <a:t>Deep Learning-Based Cryptanalysis of Lightweight Block Ciphers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 err="1"/>
              <a:t>딥러닝</a:t>
            </a:r>
            <a:r>
              <a:rPr kumimoji="1" lang="ko-KR" altLang="en-US" sz="2000" dirty="0"/>
              <a:t> 네트워크를 활용하여 </a:t>
            </a:r>
            <a:r>
              <a:rPr kumimoji="1" lang="ko-KR" altLang="en-US" sz="2000" dirty="0" err="1"/>
              <a:t>평문</a:t>
            </a:r>
            <a:r>
              <a:rPr kumimoji="1" lang="ko-KR" altLang="en-US" sz="2000" dirty="0"/>
              <a:t> 및 암호문쌍으로 키 값을 찾아내는 공격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en-US" altLang="ko-KR" sz="2000" dirty="0"/>
              <a:t>S-DES, SPECK, SIMON</a:t>
            </a:r>
            <a:r>
              <a:rPr kumimoji="1" lang="ko-KR" altLang="en-US" sz="2000" dirty="0"/>
              <a:t>에 대해 수행</a:t>
            </a:r>
            <a:endParaRPr kumimoji="1" lang="en-US" altLang="ko-KR" sz="2000" dirty="0"/>
          </a:p>
          <a:p>
            <a:pPr lvl="1">
              <a:lnSpc>
                <a:spcPct val="150000"/>
              </a:lnSpc>
            </a:pPr>
            <a:r>
              <a:rPr kumimoji="1" lang="en-US" altLang="ko-KR" sz="2000" dirty="0"/>
              <a:t>S-DES</a:t>
            </a:r>
            <a:br>
              <a:rPr kumimoji="1" lang="en-US" altLang="ko-KR" sz="2000" dirty="0"/>
            </a:br>
            <a:r>
              <a:rPr kumimoji="1" lang="ko-KR" altLang="en-US" sz="2000" dirty="0"/>
              <a:t>성공 </a:t>
            </a:r>
            <a:r>
              <a:rPr kumimoji="1" lang="en-US" altLang="ko-KR" sz="2000" dirty="0"/>
              <a:t>(</a:t>
            </a:r>
            <a:r>
              <a:rPr kumimoji="1" lang="ko-KR" altLang="en-US" sz="2000" dirty="0" err="1"/>
              <a:t>비트키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텍스트키</a:t>
            </a:r>
            <a:r>
              <a:rPr kumimoji="1" lang="en-US" altLang="ko-KR" sz="2000" dirty="0"/>
              <a:t>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2000" dirty="0"/>
              <a:t>SPECK, SIMON</a:t>
            </a:r>
            <a:br>
              <a:rPr kumimoji="1" lang="en-US" altLang="ko-KR" sz="2000" dirty="0"/>
            </a:br>
            <a:r>
              <a:rPr kumimoji="1" lang="ko-KR" altLang="en-US" sz="2000" dirty="0"/>
              <a:t>실패 </a:t>
            </a:r>
            <a:r>
              <a:rPr kumimoji="1" lang="en-US" altLang="ko-KR" sz="2000" dirty="0"/>
              <a:t>(</a:t>
            </a:r>
            <a:r>
              <a:rPr kumimoji="1" lang="ko-KR" altLang="en-US" sz="2000" dirty="0" err="1"/>
              <a:t>비트키</a:t>
            </a:r>
            <a:r>
              <a:rPr kumimoji="1" lang="en-US" altLang="ko-KR" sz="2000" dirty="0"/>
              <a:t>)</a:t>
            </a:r>
            <a:br>
              <a:rPr kumimoji="1" lang="en-US" altLang="ko-KR" sz="2000" dirty="0"/>
            </a:br>
            <a:r>
              <a:rPr kumimoji="1" lang="ko-KR" altLang="en-US" sz="2000" dirty="0"/>
              <a:t>성공</a:t>
            </a:r>
            <a:r>
              <a:rPr kumimoji="1" lang="en-US" altLang="ko-KR" sz="2000" dirty="0"/>
              <a:t>(</a:t>
            </a:r>
            <a:r>
              <a:rPr kumimoji="1" lang="ko-KR" altLang="en-US" sz="2000" dirty="0" err="1"/>
              <a:t>텍스트키</a:t>
            </a:r>
            <a:r>
              <a:rPr kumimoji="1" lang="en-US" altLang="ko-KR" sz="2000" dirty="0"/>
              <a:t>)</a:t>
            </a:r>
            <a:endParaRPr kumimoji="1" lang="ko-KR" altLang="en-US" sz="2000" dirty="0"/>
          </a:p>
          <a:p>
            <a:pPr>
              <a:lnSpc>
                <a:spcPct val="150000"/>
              </a:lnSpc>
            </a:pPr>
            <a:endParaRPr kumimoji="1"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250223-3D1C-E94B-A176-4CFF58A88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450" y="2252638"/>
            <a:ext cx="6051550" cy="256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2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Model architecture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EB5F256-724C-7945-92E6-BFAE07BC40F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ko-KR" altLang="en-US" sz="1800" dirty="0"/>
                  <a:t>입력 </a:t>
                </a:r>
                <a:r>
                  <a:rPr kumimoji="1" lang="ko-KR" altLang="en-US" sz="1800" dirty="0" err="1"/>
                  <a:t>평문</a:t>
                </a:r>
                <a:r>
                  <a:rPr kumimoji="1" lang="ko-KR" altLang="en-US" sz="1800" dirty="0"/>
                  <a:t> 및 암호문 쌍의 각 비트를 각 뉴런에 할당 </a:t>
                </a:r>
                <a:r>
                  <a:rPr kumimoji="1" lang="en-US" altLang="ko-KR" sz="1800" dirty="0"/>
                  <a:t>(</a:t>
                </a:r>
                <a:r>
                  <a:rPr kumimoji="1" lang="ko-KR" altLang="en-US" sz="1800" dirty="0"/>
                  <a:t>즉</a:t>
                </a:r>
                <a:r>
                  <a:rPr kumimoji="1" lang="en-US" altLang="ko-KR" sz="1800" dirty="0"/>
                  <a:t>,</a:t>
                </a:r>
                <a:r>
                  <a:rPr kumimoji="1" lang="ko-KR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ko-KR" altLang="en-US" sz="1800" dirty="0"/>
                  <a:t>비트의 </a:t>
                </a:r>
                <a:r>
                  <a:rPr kumimoji="1" lang="ko-KR" altLang="en-US" sz="1800" dirty="0" err="1"/>
                  <a:t>평문</a:t>
                </a:r>
                <a:r>
                  <a:rPr kumimoji="1" lang="en-US" altLang="ko-KR" sz="1800" dirty="0"/>
                  <a:t>-</a:t>
                </a:r>
                <a:r>
                  <a:rPr kumimoji="1" lang="ko-KR" altLang="en-US" sz="1800" dirty="0"/>
                  <a:t>암호문인 경우</a:t>
                </a:r>
                <a:r>
                  <a:rPr kumimoji="1" lang="en-US" altLang="ko-KR" sz="1800" dirty="0"/>
                  <a:t>,</a:t>
                </a:r>
                <a:r>
                  <a:rPr kumimoji="1" lang="ko-KR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1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ko-KR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ko-KR" altLang="en-US" sz="1800" dirty="0"/>
                  <a:t>개의 입력 뉴런</a:t>
                </a:r>
                <a:r>
                  <a:rPr kumimoji="1" lang="en-US" altLang="ko-KR" sz="1800" dirty="0"/>
                  <a:t>)</a:t>
                </a:r>
              </a:p>
              <a:p>
                <a:r>
                  <a:rPr kumimoji="1" lang="ko-KR" altLang="en-US" sz="1800" dirty="0"/>
                  <a:t>키의 각 비트를 출력 뉴런에 할당 </a:t>
                </a:r>
                <a:r>
                  <a:rPr kumimoji="1" lang="en-US" altLang="ko-KR" sz="18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sz="1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R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1800" dirty="0"/>
                  <a:t>비트의 키 사용 시</a:t>
                </a:r>
                <a:r>
                  <a:rPr kumimoji="1" lang="en-US" altLang="ko-KR" sz="1800" dirty="0"/>
                  <a:t>,</a:t>
                </a:r>
                <a:r>
                  <a:rPr kumimoji="1" lang="ko-KR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1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R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1800" dirty="0"/>
                  <a:t>개의 출력 뉴런</a:t>
                </a:r>
                <a:r>
                  <a:rPr kumimoji="1" lang="en-US" altLang="ko-KR" sz="1800" dirty="0"/>
                  <a:t>)</a:t>
                </a:r>
              </a:p>
              <a:p>
                <a:r>
                  <a:rPr kumimoji="1" lang="ko-KR" altLang="en-US" sz="1800" dirty="0"/>
                  <a:t>각 뉴런의 값 그대로 나오도록 </a:t>
                </a:r>
                <a:r>
                  <a:rPr kumimoji="1" lang="en-US" altLang="ko-KR" sz="1800" dirty="0" err="1"/>
                  <a:t>relu</a:t>
                </a:r>
                <a:r>
                  <a:rPr kumimoji="1" lang="ko-KR" altLang="en-US" sz="1800" dirty="0"/>
                  <a:t> 활성화 함수 적용 </a:t>
                </a:r>
                <a:endParaRPr kumimoji="1" lang="en-US" altLang="ko-KR" sz="1800" dirty="0"/>
              </a:p>
              <a:p>
                <a:r>
                  <a:rPr kumimoji="1" lang="en-US" altLang="ko-KR" sz="1800" dirty="0"/>
                  <a:t>MSE </a:t>
                </a:r>
                <a:r>
                  <a:rPr kumimoji="1" lang="ko-KR" altLang="en-US" sz="1800" dirty="0"/>
                  <a:t>손실 함수 사용</a:t>
                </a:r>
                <a:endParaRPr kumimoji="1" lang="en-US" altLang="ko-KR" sz="1800" dirty="0"/>
              </a:p>
              <a:p>
                <a:r>
                  <a:rPr kumimoji="1" lang="ko-KR" altLang="en-US" sz="1800" dirty="0" err="1"/>
                  <a:t>하이퍼</a:t>
                </a:r>
                <a:r>
                  <a:rPr kumimoji="1" lang="ko-KR" altLang="en-US" sz="1800" dirty="0"/>
                  <a:t> </a:t>
                </a:r>
                <a:r>
                  <a:rPr kumimoji="1" lang="ko-KR" altLang="en-US" sz="1800" dirty="0" err="1"/>
                  <a:t>파라미터</a:t>
                </a:r>
                <a:r>
                  <a:rPr kumimoji="1" lang="ko-KR" altLang="en-US" sz="1800" dirty="0"/>
                  <a:t> 최적화 방식은 그리드 </a:t>
                </a:r>
                <a:r>
                  <a:rPr kumimoji="1" lang="ko-KR" altLang="en-US" sz="1800" dirty="0" err="1"/>
                  <a:t>서치를</a:t>
                </a:r>
                <a:r>
                  <a:rPr kumimoji="1" lang="ko-KR" altLang="en-US" sz="1800" dirty="0"/>
                  <a:t> </a:t>
                </a:r>
                <a:r>
                  <a:rPr kumimoji="1" lang="ko-KR" altLang="en-US" sz="1800" dirty="0" err="1"/>
                  <a:t>사용한듯</a:t>
                </a:r>
                <a:br>
                  <a:rPr kumimoji="1" lang="en-US" altLang="ko-KR" sz="1800" dirty="0"/>
                </a:br>
                <a:r>
                  <a:rPr kumimoji="1" lang="en-US" altLang="ko-KR" sz="1800" dirty="0"/>
                  <a:t>(</a:t>
                </a:r>
                <a:r>
                  <a:rPr kumimoji="1" lang="ko-KR" altLang="en-US" sz="1800" dirty="0" err="1"/>
                  <a:t>히든</a:t>
                </a:r>
                <a:r>
                  <a:rPr kumimoji="1" lang="ko-KR" altLang="en-US" sz="1800" dirty="0"/>
                  <a:t> 뉴런 </a:t>
                </a:r>
                <a:r>
                  <a:rPr kumimoji="1" lang="en-US" altLang="ko-KR" sz="1800" dirty="0"/>
                  <a:t>128,</a:t>
                </a:r>
                <a:r>
                  <a:rPr kumimoji="1" lang="ko-KR" altLang="en-US" sz="1800" dirty="0"/>
                  <a:t> </a:t>
                </a:r>
                <a:r>
                  <a:rPr kumimoji="1" lang="en-US" altLang="ko-KR" sz="1800" dirty="0"/>
                  <a:t>256,</a:t>
                </a:r>
                <a:r>
                  <a:rPr kumimoji="1" lang="ko-KR" altLang="en-US" sz="1800" dirty="0"/>
                  <a:t> </a:t>
                </a:r>
                <a:r>
                  <a:rPr kumimoji="1" lang="en-US" altLang="ko-KR" sz="1800" dirty="0"/>
                  <a:t>512</a:t>
                </a:r>
                <a:r>
                  <a:rPr kumimoji="1" lang="ko-KR" altLang="en-US" sz="1800" dirty="0"/>
                  <a:t> </a:t>
                </a:r>
                <a:r>
                  <a:rPr kumimoji="1" lang="en-US" altLang="ko-KR" sz="1800" dirty="0"/>
                  <a:t>/</a:t>
                </a:r>
                <a:r>
                  <a:rPr kumimoji="1" lang="ko-KR" altLang="en-US" sz="1800" dirty="0"/>
                  <a:t> 레이어 수 </a:t>
                </a:r>
                <a:r>
                  <a:rPr kumimoji="1" lang="en-US" altLang="ko-KR" sz="1800" dirty="0"/>
                  <a:t>3,</a:t>
                </a:r>
                <a:r>
                  <a:rPr kumimoji="1" lang="ko-KR" altLang="en-US" sz="1800" dirty="0"/>
                  <a:t> </a:t>
                </a:r>
                <a:r>
                  <a:rPr kumimoji="1" lang="en-US" altLang="ko-KR" sz="1800" dirty="0"/>
                  <a:t>5,</a:t>
                </a:r>
                <a:r>
                  <a:rPr kumimoji="1" lang="ko-KR" altLang="en-US" sz="1800" dirty="0"/>
                  <a:t> </a:t>
                </a:r>
                <a:r>
                  <a:rPr kumimoji="1" lang="en-US" altLang="ko-KR" sz="1800" dirty="0"/>
                  <a:t>7</a:t>
                </a:r>
                <a:r>
                  <a:rPr kumimoji="1" lang="ko-KR" altLang="en-US" sz="1800" dirty="0"/>
                  <a:t> 의 모든 경우의 수에 대해 성능 평가한 후 가장 좋은 조합을 사용</a:t>
                </a:r>
                <a:r>
                  <a:rPr kumimoji="1" lang="en-US" altLang="ko-KR" sz="1800" dirty="0"/>
                  <a:t>)</a:t>
                </a:r>
                <a:endParaRPr kumimoji="1" lang="ko-KR" altLang="en-US" sz="18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EB5F256-724C-7945-92E6-BFAE07BC4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335" t="-1250" r="-2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A1D43026-0A7D-3B4B-8152-0E64036A60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123"/>
          <a:stretch/>
        </p:blipFill>
        <p:spPr>
          <a:xfrm>
            <a:off x="2468907" y="3189188"/>
            <a:ext cx="7254186" cy="366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9522B-503D-8F40-A50B-334450CE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Dataset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25C9D56-6675-BE4F-AF1B-AE67C17E14B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ko-KR" altLang="en-US" sz="2000" b="1" dirty="0" err="1"/>
                  <a:t>비트키</a:t>
                </a:r>
                <a:r>
                  <a:rPr kumimoji="1" lang="ko-KR" altLang="en-US" sz="2000" dirty="0" err="1"/>
                  <a:t>는</a:t>
                </a:r>
                <a:r>
                  <a:rPr kumimoji="1" lang="ko-KR" altLang="en-US" sz="2000" dirty="0"/>
                  <a:t> 공격 정확도가 높지 않고</a:t>
                </a:r>
                <a:r>
                  <a:rPr kumimoji="1" lang="en-US" altLang="ko-KR" sz="2000" dirty="0"/>
                  <a:t>,</a:t>
                </a:r>
                <a:br>
                  <a:rPr kumimoji="1" lang="en-US" altLang="ko-KR" sz="2000" dirty="0"/>
                </a:br>
                <a:r>
                  <a:rPr kumimoji="1" lang="en-US" altLang="ko-KR" sz="2000" dirty="0"/>
                  <a:t>SPECK</a:t>
                </a:r>
                <a:r>
                  <a:rPr kumimoji="1" lang="ko-KR" altLang="en-US" sz="2000" dirty="0"/>
                  <a:t>과 </a:t>
                </a:r>
                <a:r>
                  <a:rPr kumimoji="1" lang="en-US" altLang="ko-KR" sz="2000" dirty="0"/>
                  <a:t>SIMON</a:t>
                </a:r>
                <a:r>
                  <a:rPr kumimoji="1" lang="ko-KR" altLang="en-US" sz="2000" dirty="0"/>
                  <a:t>에서는 실패했기 때문에 </a:t>
                </a:r>
                <a:r>
                  <a:rPr kumimoji="1" lang="ko-KR" altLang="en-US" sz="2000" b="1" dirty="0" err="1"/>
                  <a:t>텍스트키</a:t>
                </a:r>
                <a:r>
                  <a:rPr kumimoji="1" lang="ko-KR" altLang="en-US" sz="2000" dirty="0"/>
                  <a:t> 사용</a:t>
                </a:r>
                <a:endParaRPr kumimoji="1" lang="en-US" altLang="ko-KR" sz="2000" dirty="0"/>
              </a:p>
              <a:p>
                <a:r>
                  <a:rPr kumimoji="1" lang="ko-KR" altLang="en-US" sz="2000" dirty="0" err="1"/>
                  <a:t>텍스트키는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A~Z, </a:t>
                </a:r>
                <a:r>
                  <a:rPr kumimoji="1" lang="en-US" altLang="ko-KR" sz="2000" dirty="0" err="1"/>
                  <a:t>a~z</a:t>
                </a:r>
                <a:r>
                  <a:rPr kumimoji="1" lang="en-US" altLang="ko-KR" sz="2000" dirty="0"/>
                  <a:t>, 0~9, !, @ : </a:t>
                </a:r>
                <a:r>
                  <a:rPr kumimoji="1" lang="ko-KR" altLang="en-US" sz="2000" b="1" dirty="0"/>
                  <a:t>총 </a:t>
                </a:r>
                <a:r>
                  <a:rPr kumimoji="1" lang="en-US" altLang="ko-KR" sz="2000" b="1" dirty="0"/>
                  <a:t>64</a:t>
                </a:r>
                <a:r>
                  <a:rPr kumimoji="1" lang="ko-KR" altLang="en-US" sz="2000" b="1" dirty="0"/>
                  <a:t>개</a:t>
                </a:r>
                <a:br>
                  <a:rPr kumimoji="1" lang="en-US" altLang="ko-KR" sz="2000" b="1" dirty="0"/>
                </a:br>
                <a:r>
                  <a:rPr kumimoji="1" lang="en-US" altLang="ko-KR" sz="2000" dirty="0"/>
                  <a:t>S-DES</a:t>
                </a:r>
                <a:r>
                  <a:rPr kumimoji="1" lang="ko-KR" altLang="en-US" sz="2000" dirty="0"/>
                  <a:t>는 </a:t>
                </a:r>
                <a:r>
                  <a:rPr kumimoji="1" lang="en-US" altLang="ko-KR" sz="2000" dirty="0"/>
                  <a:t>8-bit </a:t>
                </a:r>
                <a:r>
                  <a:rPr kumimoji="1" lang="ko-KR" altLang="en-US" sz="2000" dirty="0" err="1"/>
                  <a:t>평문</a:t>
                </a:r>
                <a:r>
                  <a:rPr kumimoji="1" lang="ko-KR" altLang="en-US" sz="2000" dirty="0"/>
                  <a:t> 및 </a:t>
                </a:r>
                <a:r>
                  <a:rPr kumimoji="1" lang="en-US" altLang="ko-KR" sz="2000" dirty="0"/>
                  <a:t>10-bit </a:t>
                </a:r>
                <a:r>
                  <a:rPr kumimoji="1" lang="ko-KR" altLang="en-US" sz="2000" dirty="0"/>
                  <a:t>키 사용</a:t>
                </a:r>
                <a:br>
                  <a:rPr kumimoji="1" lang="en-US" altLang="ko-KR" sz="2000" dirty="0"/>
                </a:br>
                <a:r>
                  <a:rPr kumimoji="1" lang="en-US" altLang="ko-KR" sz="2000" dirty="0">
                    <a:sym typeface="Wingdings" pitchFamily="2" charset="2"/>
                  </a:rPr>
                  <a:t></a:t>
                </a:r>
                <a:r>
                  <a:rPr kumimoji="1" lang="ko-KR" altLang="en-US" sz="2000" dirty="0">
                    <a:sym typeface="Wingdings" pitchFamily="2" charset="2"/>
                  </a:rPr>
                  <a:t> </a:t>
                </a:r>
                <a:r>
                  <a:rPr kumimoji="1" lang="ko-KR" altLang="en-US" sz="2000" b="1" dirty="0">
                    <a:sym typeface="Wingdings" pitchFamily="2" charset="2"/>
                  </a:rPr>
                  <a:t>랜덤 비트 </a:t>
                </a:r>
                <a:r>
                  <a:rPr kumimoji="1" lang="ko-KR" altLang="en-US" sz="2000" b="1" dirty="0" err="1">
                    <a:sym typeface="Wingdings" pitchFamily="2" charset="2"/>
                  </a:rPr>
                  <a:t>평문</a:t>
                </a:r>
                <a:r>
                  <a:rPr kumimoji="1" lang="en-US" altLang="ko-KR" sz="2000" b="1" dirty="0">
                    <a:sym typeface="Wingdings" pitchFamily="2" charset="2"/>
                  </a:rPr>
                  <a:t>-</a:t>
                </a:r>
                <a:r>
                  <a:rPr kumimoji="1" lang="ko-KR" altLang="en-US" sz="2000" b="1" dirty="0">
                    <a:sym typeface="Wingdings" pitchFamily="2" charset="2"/>
                  </a:rPr>
                  <a:t>암호문 </a:t>
                </a:r>
                <a:r>
                  <a:rPr kumimoji="1" lang="en-US" altLang="ko-KR" sz="2000" dirty="0">
                    <a:sym typeface="Wingdings" pitchFamily="2" charset="2"/>
                  </a:rPr>
                  <a:t>(8-bit)</a:t>
                </a:r>
                <a:r>
                  <a:rPr kumimoji="1" lang="ko-KR" altLang="en-US" sz="2000" dirty="0">
                    <a:sym typeface="Wingdings" pitchFamily="2" charset="2"/>
                  </a:rPr>
                  <a:t> 및 </a:t>
                </a:r>
                <a:r>
                  <a:rPr kumimoji="1" lang="ko-KR" altLang="en-US" sz="2000" b="1" dirty="0">
                    <a:sym typeface="Wingdings" pitchFamily="2" charset="2"/>
                  </a:rPr>
                  <a:t>텍스트 </a:t>
                </a:r>
                <a:r>
                  <a:rPr kumimoji="1" lang="en-US" altLang="ko-KR" sz="2000" b="1" dirty="0">
                    <a:sym typeface="Wingdings" pitchFamily="2" charset="2"/>
                  </a:rPr>
                  <a:t>+</a:t>
                </a:r>
                <a:r>
                  <a:rPr kumimoji="1" lang="ko-KR" altLang="en-US" sz="2000" b="1" dirty="0">
                    <a:sym typeface="Wingdings" pitchFamily="2" charset="2"/>
                  </a:rPr>
                  <a:t> </a:t>
                </a:r>
                <a:r>
                  <a:rPr kumimoji="1" lang="en-US" altLang="ko-KR" sz="2000" b="1" dirty="0">
                    <a:sym typeface="Wingdings" pitchFamily="2" charset="2"/>
                  </a:rPr>
                  <a:t>2</a:t>
                </a:r>
                <a:r>
                  <a:rPr kumimoji="1" lang="ko-KR" altLang="en-US" sz="2000" b="1" dirty="0">
                    <a:sym typeface="Wingdings" pitchFamily="2" charset="2"/>
                  </a:rPr>
                  <a:t> 비트의 키</a:t>
                </a:r>
                <a:r>
                  <a:rPr kumimoji="1" lang="en-US" altLang="ko-KR" sz="2000" dirty="0">
                    <a:sym typeface="Wingdings" pitchFamily="2" charset="2"/>
                  </a:rPr>
                  <a:t>(10-bit)</a:t>
                </a:r>
                <a:br>
                  <a:rPr kumimoji="1" lang="en-US" altLang="ko-KR" sz="2000" b="1" dirty="0"/>
                </a:br>
                <a:r>
                  <a:rPr kumimoji="1" lang="en-US" altLang="ko-KR" sz="2000" dirty="0">
                    <a:sym typeface="Wingdings" pitchFamily="2" charset="2"/>
                  </a:rPr>
                  <a:t></a:t>
                </a:r>
                <a:r>
                  <a:rPr kumimoji="1" lang="ko-KR" altLang="en-US" sz="2000" dirty="0">
                    <a:sym typeface="Wingdings" pitchFamily="2" charset="2"/>
                  </a:rPr>
                  <a:t> 실제 키 공간은</a:t>
                </a:r>
                <a:r>
                  <a:rPr kumimoji="1" lang="en-US" altLang="ko-KR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0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  <m:r>
                      <a:rPr kumimoji="1" lang="en-US" altLang="ko-KR" sz="2000" i="1" baseline="3000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6</m:t>
                    </m:r>
                  </m:oMath>
                </a14:m>
                <a:r>
                  <a:rPr kumimoji="1" lang="ko-KR" altLang="en-US" sz="2000" dirty="0">
                    <a:sym typeface="Wingdings" pitchFamily="2" charset="2"/>
                  </a:rPr>
                  <a:t>이므로 </a:t>
                </a:r>
                <a:r>
                  <a:rPr kumimoji="1" lang="en-US" altLang="ko-KR" sz="2000" dirty="0">
                    <a:sym typeface="Wingdings" pitchFamily="2" charset="2"/>
                  </a:rPr>
                  <a:t>6-bit </a:t>
                </a:r>
                <a:r>
                  <a:rPr kumimoji="1" lang="ko-KR" altLang="en-US" sz="2000" dirty="0" err="1">
                    <a:sym typeface="Wingdings" pitchFamily="2" charset="2"/>
                  </a:rPr>
                  <a:t>랜덤키와</a:t>
                </a:r>
                <a:r>
                  <a:rPr kumimoji="1" lang="ko-KR" altLang="en-US" sz="2000" dirty="0">
                    <a:sym typeface="Wingdings" pitchFamily="2" charset="2"/>
                  </a:rPr>
                  <a:t> </a:t>
                </a:r>
                <a:r>
                  <a:rPr kumimoji="1" lang="ko-KR" altLang="en-US" sz="2000" dirty="0" err="1">
                    <a:sym typeface="Wingdings" pitchFamily="2" charset="2"/>
                  </a:rPr>
                  <a:t>비슷</a:t>
                </a:r>
                <a:r>
                  <a:rPr kumimoji="1" lang="ko-KR" altLang="en-US" sz="2000" dirty="0">
                    <a:sym typeface="Wingdings" pitchFamily="2" charset="2"/>
                  </a:rPr>
                  <a:t> </a:t>
                </a:r>
                <a:br>
                  <a:rPr kumimoji="1" lang="en-US" altLang="ko-KR" sz="2000" dirty="0">
                    <a:sym typeface="Wingdings" pitchFamily="2" charset="2"/>
                  </a:rPr>
                </a:br>
                <a:r>
                  <a:rPr kumimoji="1" lang="en-US" altLang="ko-KR" sz="2000" dirty="0">
                    <a:sym typeface="Wingdings" pitchFamily="2" charset="2"/>
                  </a:rPr>
                  <a:t></a:t>
                </a:r>
                <a:r>
                  <a:rPr kumimoji="1" lang="ko-KR" altLang="en-US" sz="2000" dirty="0">
                    <a:sym typeface="Wingdings" pitchFamily="2" charset="2"/>
                  </a:rPr>
                  <a:t> 그러나 이 경우도</a:t>
                </a:r>
                <a:r>
                  <a:rPr kumimoji="1" lang="en-US" altLang="ko-KR" sz="2000" dirty="0">
                    <a:sym typeface="Wingdings" pitchFamily="2" charset="2"/>
                  </a:rPr>
                  <a:t>,</a:t>
                </a:r>
                <a:r>
                  <a:rPr kumimoji="1" lang="ko-KR" altLang="en-US" sz="2000" dirty="0">
                    <a:sym typeface="Wingdings" pitchFamily="2" charset="2"/>
                  </a:rPr>
                  <a:t> 해당 텍스트만 사용할 경우</a:t>
                </a:r>
                <a:br>
                  <a:rPr kumimoji="1" lang="en-US" altLang="ko-KR" sz="2000" dirty="0">
                    <a:sym typeface="Wingdings" pitchFamily="2" charset="2"/>
                  </a:rPr>
                </a:br>
                <a:r>
                  <a:rPr kumimoji="1" lang="ko-KR" altLang="en-US" sz="2000" dirty="0">
                    <a:sym typeface="Wingdings" pitchFamily="2" charset="2"/>
                  </a:rPr>
                  <a:t>    각 비트의 발생 확률이 다름</a:t>
                </a:r>
                <a:br>
                  <a:rPr kumimoji="1" lang="en-US" altLang="ko-KR" sz="2000" dirty="0">
                    <a:sym typeface="Wingdings" pitchFamily="2" charset="2"/>
                  </a:rPr>
                </a:br>
                <a:endParaRPr kumimoji="1" lang="ko-KR" altLang="en-US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25C9D56-6675-BE4F-AF1B-AE67C17E1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46" t="-1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8CD70945-FFCE-284B-9D17-415DAD44F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520" y="338353"/>
            <a:ext cx="3880650" cy="6311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A8B4DF-83BB-8A47-A0B8-6EA938E62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53" y="3658552"/>
            <a:ext cx="3920683" cy="3066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AB8F0B-64C5-F24E-BD22-735B27B4ECE5}"/>
              </a:ext>
            </a:extLst>
          </p:cNvPr>
          <p:cNvSpPr txBox="1"/>
          <p:nvPr/>
        </p:nvSpPr>
        <p:spPr>
          <a:xfrm>
            <a:off x="4730443" y="4222234"/>
            <a:ext cx="3454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800" dirty="0">
                <a:sym typeface="Wingdings" pitchFamily="2" charset="2"/>
              </a:rPr>
              <a:t>1</a:t>
            </a:r>
            <a:r>
              <a:rPr kumimoji="1" lang="ko-KR" altLang="en-US" sz="1800" dirty="0">
                <a:sym typeface="Wingdings" pitchFamily="2" charset="2"/>
              </a:rPr>
              <a:t>번째 비트는 아예 </a:t>
            </a:r>
            <a:r>
              <a:rPr kumimoji="1" lang="en-US" altLang="ko-KR" sz="1800" dirty="0">
                <a:sym typeface="Wingdings" pitchFamily="2" charset="2"/>
              </a:rPr>
              <a:t>0</a:t>
            </a:r>
            <a:r>
              <a:rPr kumimoji="1" lang="ko-KR" altLang="en-US" sz="1800" dirty="0" err="1">
                <a:sym typeface="Wingdings" pitchFamily="2" charset="2"/>
              </a:rPr>
              <a:t>으로</a:t>
            </a:r>
            <a:r>
              <a:rPr kumimoji="1" lang="ko-KR" altLang="en-US" sz="1800" dirty="0">
                <a:sym typeface="Wingdings" pitchFamily="2" charset="2"/>
              </a:rPr>
              <a:t> 고정</a:t>
            </a:r>
            <a:br>
              <a:rPr kumimoji="1" lang="en-US" altLang="ko-KR" sz="1800" dirty="0">
                <a:sym typeface="Wingdings" pitchFamily="2" charset="2"/>
              </a:rPr>
            </a:br>
            <a:r>
              <a:rPr kumimoji="1" lang="en-US" altLang="ko-KR" sz="1800" dirty="0">
                <a:sym typeface="Wingdings" pitchFamily="2" charset="2"/>
              </a:rPr>
              <a:t>2</a:t>
            </a:r>
            <a:r>
              <a:rPr kumimoji="1" lang="ko-KR" altLang="en-US" sz="1800" dirty="0">
                <a:sym typeface="Wingdings" pitchFamily="2" charset="2"/>
              </a:rPr>
              <a:t>번째 비트는 높은 확률로 </a:t>
            </a:r>
            <a:r>
              <a:rPr kumimoji="1" lang="en-US" altLang="ko-KR" sz="1800" dirty="0">
                <a:sym typeface="Wingdings" pitchFamily="2" charset="2"/>
              </a:rPr>
              <a:t>1</a:t>
            </a:r>
          </a:p>
          <a:p>
            <a:endParaRPr kumimoji="1" lang="en-US" altLang="ko-KR" dirty="0">
              <a:sym typeface="Wingdings" pitchFamily="2" charset="2"/>
            </a:endParaRPr>
          </a:p>
          <a:p>
            <a:endParaRPr kumimoji="1" lang="en-US" altLang="ko-KR" dirty="0">
              <a:sym typeface="Wingdings" pitchFamily="2" charset="2"/>
            </a:endParaRPr>
          </a:p>
          <a:p>
            <a:r>
              <a:rPr kumimoji="1" lang="ko-KR" altLang="en-US" b="1" dirty="0">
                <a:sym typeface="Wingdings" pitchFamily="2" charset="2"/>
              </a:rPr>
              <a:t>이러한 특성으로 인해</a:t>
            </a:r>
            <a:br>
              <a:rPr kumimoji="1" lang="en-US" altLang="ko-KR" b="1" dirty="0">
                <a:sym typeface="Wingdings" pitchFamily="2" charset="2"/>
              </a:rPr>
            </a:br>
            <a:r>
              <a:rPr kumimoji="1" lang="ko-KR" altLang="en-US" b="1" dirty="0">
                <a:sym typeface="Wingdings" pitchFamily="2" charset="2"/>
              </a:rPr>
              <a:t>예측하기 더 쉬울 것으로 생각</a:t>
            </a:r>
            <a:endParaRPr kumimoji="1" lang="en-US" altLang="ko-KR" b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325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13DC4-DF63-7141-A590-318AE304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Dataset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DAADA-82FE-2348-9D35-C2900B6D9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데이터</a:t>
            </a:r>
            <a:r>
              <a:rPr kumimoji="1" lang="en-US" altLang="ko-KR" sz="2000" dirty="0"/>
              <a:t>&amp;</a:t>
            </a:r>
            <a:r>
              <a:rPr kumimoji="1" lang="ko-KR" altLang="en-US" sz="2000" dirty="0"/>
              <a:t>모델의 세부사항 및 훈련</a:t>
            </a:r>
            <a:r>
              <a:rPr kumimoji="1" lang="en-US" altLang="ko-KR" sz="2000" dirty="0"/>
              <a:t>/</a:t>
            </a:r>
            <a:r>
              <a:rPr kumimoji="1" lang="ko-KR" altLang="en-US" sz="2000" dirty="0"/>
              <a:t>검증 데이터 개수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EAD1C11-0B1D-8F44-B757-1B130AF89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08548"/>
              </p:ext>
            </p:extLst>
          </p:nvPr>
        </p:nvGraphicFramePr>
        <p:xfrm>
          <a:off x="1600200" y="2754312"/>
          <a:ext cx="8559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4515531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997951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449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830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S-DES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Simon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Speck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07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Block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5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8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Round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51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Epoch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5000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17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layers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512 units, 5 hidden layers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4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The number of 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만</a:t>
                      </a:r>
                      <a:r>
                        <a:rPr lang="en-US" altLang="ko-KR" dirty="0"/>
                        <a:t>/1</a:t>
                      </a:r>
                      <a:r>
                        <a:rPr lang="ko-KR" altLang="en-US" dirty="0"/>
                        <a:t>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r>
                        <a:rPr lang="ko-KR" altLang="en-US" dirty="0"/>
                        <a:t>만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100</a:t>
                      </a:r>
                      <a:r>
                        <a:rPr lang="ko-KR" altLang="en-US" dirty="0"/>
                        <a:t>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27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97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28CA0-9099-FA47-BDE5-1FC5392B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평가 지표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448DED-DCA9-E54A-A47C-B5E208A8EA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1800" b="1" dirty="0"/>
              <a:t>Bit Accuracy Probability(BAP)</a:t>
            </a:r>
            <a:br>
              <a:rPr kumimoji="1" lang="en-US" altLang="ko-KR" sz="1800" b="1" dirty="0"/>
            </a:br>
            <a:r>
              <a:rPr kumimoji="1" lang="en-US" altLang="ko-KR" sz="1800" dirty="0"/>
              <a:t>: </a:t>
            </a:r>
            <a:r>
              <a:rPr kumimoji="1" lang="ko-KR" altLang="en-US" sz="1800" dirty="0"/>
              <a:t>전체 데이터에 대한 예측 성공  확률</a:t>
            </a:r>
            <a:br>
              <a:rPr kumimoji="1" lang="en-US" altLang="ko-KR" sz="1800" dirty="0"/>
            </a:br>
            <a:r>
              <a:rPr kumimoji="1" lang="ko-KR" altLang="en-US" sz="1800" dirty="0"/>
              <a:t>   </a:t>
            </a:r>
            <a:r>
              <a:rPr kumimoji="1" lang="en-US" altLang="ko-KR" sz="1800" dirty="0">
                <a:sym typeface="Wingdings" pitchFamily="2" charset="2"/>
              </a:rPr>
              <a:t></a:t>
            </a:r>
            <a:r>
              <a:rPr kumimoji="1" lang="ko-KR" altLang="en-US" sz="1800" dirty="0">
                <a:sym typeface="Wingdings" pitchFamily="2" charset="2"/>
              </a:rPr>
              <a:t> </a:t>
            </a:r>
            <a:r>
              <a:rPr kumimoji="1" lang="en-US" altLang="ko-KR" sz="1800" dirty="0"/>
              <a:t>1</a:t>
            </a:r>
            <a:r>
              <a:rPr kumimoji="1" lang="ko-KR" altLang="en-US" sz="1800" dirty="0"/>
              <a:t>번째 비트가 </a:t>
            </a:r>
            <a:r>
              <a:rPr kumimoji="1" lang="en-US" altLang="ko-KR" sz="1800" dirty="0"/>
              <a:t>100</a:t>
            </a:r>
            <a:r>
              <a:rPr kumimoji="1" lang="ko-KR" altLang="en-US" sz="1800" dirty="0"/>
              <a:t>개의 데이터 중에서 </a:t>
            </a:r>
            <a:r>
              <a:rPr kumimoji="1" lang="en-US" altLang="ko-KR" sz="1800" dirty="0"/>
              <a:t>80</a:t>
            </a:r>
            <a:r>
              <a:rPr kumimoji="1" lang="ko-KR" altLang="en-US" sz="1800" dirty="0"/>
              <a:t>개를 예측 성공했다면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0.8</a:t>
            </a:r>
          </a:p>
          <a:p>
            <a:endParaRPr kumimoji="1" lang="en-US" altLang="ko-KR" sz="1800" dirty="0"/>
          </a:p>
          <a:p>
            <a:endParaRPr kumimoji="1" lang="en-US" altLang="ko-KR" sz="1800" dirty="0"/>
          </a:p>
          <a:p>
            <a:endParaRPr kumimoji="1" lang="en-US" altLang="ko-KR" sz="1800" dirty="0"/>
          </a:p>
          <a:p>
            <a:r>
              <a:rPr kumimoji="1" lang="en-US" altLang="ko-KR" sz="1800" b="1" dirty="0"/>
              <a:t>Deviation </a:t>
            </a:r>
            <a:br>
              <a:rPr kumimoji="1" lang="en-US" altLang="ko-KR" sz="1800" dirty="0"/>
            </a:br>
            <a:r>
              <a:rPr kumimoji="1" lang="en-US" altLang="ko-KR" sz="1800" dirty="0"/>
              <a:t>: BAP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-</a:t>
            </a:r>
            <a:r>
              <a:rPr kumimoji="1" lang="ko-KR" altLang="en-US" sz="1800" dirty="0"/>
              <a:t> 키 발생 확률</a:t>
            </a:r>
            <a:r>
              <a:rPr kumimoji="1" lang="en-US" altLang="ko-KR" sz="1800" dirty="0"/>
              <a:t> ; </a:t>
            </a:r>
            <a:r>
              <a:rPr kumimoji="1" lang="ko-KR" altLang="en-US" sz="1800" dirty="0"/>
              <a:t>실제 키 발생 빈도가 다르므로 제거하고 판단하기 위함</a:t>
            </a:r>
            <a:br>
              <a:rPr kumimoji="1" lang="en-US" altLang="ko-KR" sz="1800" dirty="0"/>
            </a:br>
            <a:br>
              <a:rPr kumimoji="1" lang="en-US" altLang="ko-KR" sz="1800" dirty="0"/>
            </a:br>
            <a:br>
              <a:rPr kumimoji="1" lang="en-US" altLang="ko-KR" sz="1800" dirty="0"/>
            </a:br>
            <a:br>
              <a:rPr kumimoji="1" lang="en-US" altLang="ko-KR" sz="1800" dirty="0"/>
            </a:br>
            <a:r>
              <a:rPr kumimoji="1" lang="en-US" altLang="ko-KR" sz="1800" dirty="0"/>
              <a:t>  </a:t>
            </a:r>
            <a:r>
              <a:rPr kumimoji="1" lang="ko-KR" altLang="en-US" sz="1800" dirty="0"/>
              <a:t>해당 값이 양수이면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공격 성공  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예측 확률이 발생 확률보다 낮을 경우 공격 실패</a:t>
            </a:r>
            <a:r>
              <a:rPr kumimoji="1" lang="en-US" altLang="ko-KR" sz="1800" dirty="0"/>
              <a:t>)</a:t>
            </a:r>
            <a:br>
              <a:rPr kumimoji="1" lang="en-US" altLang="ko-KR" sz="1800" dirty="0"/>
            </a:br>
            <a:endParaRPr kumimoji="1" lang="en-US" altLang="ko-KR" sz="1800" dirty="0"/>
          </a:p>
          <a:p>
            <a:endParaRPr kumimoji="1"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6CEAEC-CD73-E241-9FDD-5C0C4372F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62" y="2033535"/>
            <a:ext cx="2717800" cy="7747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FA83956-6A3E-8A4D-B8C9-5D84E5895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39" y="3748141"/>
            <a:ext cx="2288801" cy="60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2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393AD-7C60-674C-92E4-68E5BB80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실험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7EDDFB-0F6C-6647-AA53-9A3377E705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b="1" dirty="0"/>
              <a:t>S-DES</a:t>
            </a:r>
            <a:br>
              <a:rPr kumimoji="1" lang="en-US" altLang="ko-KR" sz="2000" dirty="0"/>
            </a:br>
            <a:r>
              <a:rPr kumimoji="1" lang="en-US" altLang="ko-KR" sz="2000" dirty="0"/>
              <a:t>-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</a:t>
            </a:r>
            <a:r>
              <a:rPr kumimoji="1" lang="ko-KR" altLang="en-US" sz="2000" dirty="0"/>
              <a:t>번째 비트 </a:t>
            </a:r>
            <a:r>
              <a:rPr kumimoji="1" lang="en-US" altLang="ko-KR" sz="2000" dirty="0"/>
              <a:t>1.00</a:t>
            </a:r>
            <a:r>
              <a:rPr kumimoji="1" lang="ko-KR" altLang="en-US" sz="2000" dirty="0"/>
              <a:t> </a:t>
            </a: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원래 발생</a:t>
            </a:r>
            <a:r>
              <a:rPr kumimoji="1" lang="en-US" altLang="ko-KR" sz="2000" dirty="0">
                <a:sym typeface="Wingdings" pitchFamily="2" charset="2"/>
              </a:rPr>
              <a:t> </a:t>
            </a:r>
            <a:r>
              <a:rPr kumimoji="1" lang="ko-KR" altLang="en-US" sz="2000" dirty="0">
                <a:sym typeface="Wingdings" pitchFamily="2" charset="2"/>
              </a:rPr>
              <a:t>확률 </a:t>
            </a:r>
            <a:r>
              <a:rPr kumimoji="1" lang="en-US" altLang="ko-KR" sz="2000" dirty="0">
                <a:sym typeface="Wingdings" pitchFamily="2" charset="2"/>
              </a:rPr>
              <a:t>1</a:t>
            </a:r>
            <a:r>
              <a:rPr kumimoji="1" lang="ko-KR" altLang="en-US" sz="2000" dirty="0">
                <a:sym typeface="Wingdings" pitchFamily="2" charset="2"/>
              </a:rPr>
              <a:t>로 값이 </a:t>
            </a:r>
            <a:r>
              <a:rPr kumimoji="1" lang="en-US" altLang="ko-KR" sz="2000" dirty="0">
                <a:sym typeface="Wingdings" pitchFamily="2" charset="2"/>
              </a:rPr>
              <a:t>0</a:t>
            </a:r>
            <a:r>
              <a:rPr kumimoji="1" lang="ko-KR" altLang="en-US" sz="2000" dirty="0">
                <a:sym typeface="Wingdings" pitchFamily="2" charset="2"/>
              </a:rPr>
              <a:t>인 비트</a:t>
            </a:r>
            <a:br>
              <a:rPr kumimoji="1" lang="en-US" altLang="ko-KR" sz="2000" dirty="0">
                <a:sym typeface="Wingdings" pitchFamily="2" charset="2"/>
              </a:rPr>
            </a:br>
            <a:r>
              <a:rPr kumimoji="1" lang="en-US" altLang="ko-KR" sz="2000" dirty="0">
                <a:sym typeface="Wingdings" pitchFamily="2" charset="2"/>
              </a:rPr>
              <a:t>-</a:t>
            </a:r>
            <a:r>
              <a:rPr kumimoji="1" lang="ko-KR" altLang="en-US" sz="2000" dirty="0">
                <a:sym typeface="Wingdings" pitchFamily="2" charset="2"/>
              </a:rPr>
              <a:t> 비트보다 텍스트 키의 경우 더 잘 </a:t>
            </a:r>
            <a:r>
              <a:rPr kumimoji="1" lang="ko-KR" altLang="en-US" sz="2000" dirty="0" err="1">
                <a:sym typeface="Wingdings" pitchFamily="2" charset="2"/>
              </a:rPr>
              <a:t>예측해냄</a:t>
            </a:r>
            <a:br>
              <a:rPr kumimoji="1" lang="en-US" altLang="ko-KR" sz="2000" dirty="0">
                <a:sym typeface="Wingdings" pitchFamily="2" charset="2"/>
              </a:rPr>
            </a:br>
            <a:r>
              <a:rPr kumimoji="1" lang="en-US" altLang="ko-KR" sz="2000" dirty="0">
                <a:sym typeface="Wingdings" pitchFamily="2" charset="2"/>
              </a:rPr>
              <a:t>-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b="1" dirty="0">
                <a:sym typeface="Wingdings" pitchFamily="2" charset="2"/>
              </a:rPr>
              <a:t>BAP</a:t>
            </a:r>
            <a:r>
              <a:rPr kumimoji="1" lang="ko-KR" altLang="en-US" sz="2000" dirty="0" err="1">
                <a:sym typeface="Wingdings" pitchFamily="2" charset="2"/>
              </a:rPr>
              <a:t>를</a:t>
            </a:r>
            <a:r>
              <a:rPr kumimoji="1" lang="ko-KR" altLang="en-US" sz="2000" dirty="0">
                <a:sym typeface="Wingdings" pitchFamily="2" charset="2"/>
              </a:rPr>
              <a:t> 보면</a:t>
            </a:r>
            <a:r>
              <a:rPr kumimoji="1" lang="en-US" altLang="ko-KR" sz="2000" dirty="0">
                <a:sym typeface="Wingdings" pitchFamily="2" charset="2"/>
              </a:rPr>
              <a:t>,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1,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5,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8</a:t>
            </a:r>
            <a:r>
              <a:rPr kumimoji="1" lang="ko-KR" altLang="en-US" sz="2000" dirty="0">
                <a:sym typeface="Wingdings" pitchFamily="2" charset="2"/>
              </a:rPr>
              <a:t>번째 비트는 암호 분석에 취약</a:t>
            </a:r>
            <a:r>
              <a:rPr kumimoji="1" lang="en-US" altLang="ko-KR" sz="2000" dirty="0">
                <a:sym typeface="Wingdings" pitchFamily="2" charset="2"/>
              </a:rPr>
              <a:t>,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b="1" dirty="0">
                <a:sym typeface="Wingdings" pitchFamily="2" charset="2"/>
              </a:rPr>
              <a:t>6</a:t>
            </a:r>
            <a:r>
              <a:rPr kumimoji="1" lang="ko-KR" altLang="en-US" sz="2000" b="1" dirty="0">
                <a:sym typeface="Wingdings" pitchFamily="2" charset="2"/>
              </a:rPr>
              <a:t>번째 비트는 안전</a:t>
            </a:r>
            <a:br>
              <a:rPr kumimoji="1" lang="en-US" altLang="ko-KR" sz="2000" dirty="0">
                <a:sym typeface="Wingdings" pitchFamily="2" charset="2"/>
              </a:rPr>
            </a:br>
            <a:r>
              <a:rPr kumimoji="1" lang="en-US" altLang="ko-KR" sz="2000" dirty="0">
                <a:sym typeface="Wingdings" pitchFamily="2" charset="2"/>
              </a:rPr>
              <a:t>-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b="1" dirty="0">
                <a:sym typeface="Wingdings" pitchFamily="2" charset="2"/>
              </a:rPr>
              <a:t>Deviation</a:t>
            </a:r>
            <a:r>
              <a:rPr kumimoji="1" lang="ko-KR" altLang="en-US" sz="2000" dirty="0">
                <a:sym typeface="Wingdings" pitchFamily="2" charset="2"/>
              </a:rPr>
              <a:t>을 보면</a:t>
            </a:r>
            <a:r>
              <a:rPr kumimoji="1" lang="en-US" altLang="ko-KR" sz="2000" dirty="0">
                <a:sym typeface="Wingdings" pitchFamily="2" charset="2"/>
              </a:rPr>
              <a:t>,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b="1" dirty="0">
                <a:sym typeface="Wingdings" pitchFamily="2" charset="2"/>
              </a:rPr>
              <a:t>2,5,8</a:t>
            </a:r>
            <a:r>
              <a:rPr kumimoji="1" lang="ko-KR" altLang="en-US" sz="2000" b="1" dirty="0">
                <a:sym typeface="Wingdings" pitchFamily="2" charset="2"/>
              </a:rPr>
              <a:t> </a:t>
            </a:r>
            <a:r>
              <a:rPr kumimoji="1" lang="en-US" altLang="ko-KR" sz="2000" b="1" dirty="0">
                <a:sym typeface="Wingdings" pitchFamily="2" charset="2"/>
              </a:rPr>
              <a:t>(</a:t>
            </a:r>
            <a:r>
              <a:rPr kumimoji="1" lang="ko-KR" altLang="en-US" sz="2000" b="1" dirty="0">
                <a:sym typeface="Wingdings" pitchFamily="2" charset="2"/>
              </a:rPr>
              <a:t>텍스트 키</a:t>
            </a:r>
            <a:r>
              <a:rPr kumimoji="1" lang="en-US" altLang="ko-KR" sz="2000" b="1" dirty="0">
                <a:sym typeface="Wingdings" pitchFamily="2" charset="2"/>
              </a:rPr>
              <a:t>),</a:t>
            </a:r>
            <a:r>
              <a:rPr kumimoji="1" lang="ko-KR" altLang="en-US" sz="2000" b="1" dirty="0">
                <a:sym typeface="Wingdings" pitchFamily="2" charset="2"/>
              </a:rPr>
              <a:t> </a:t>
            </a:r>
            <a:r>
              <a:rPr kumimoji="1" lang="en-US" altLang="ko-KR" sz="2000" b="1" dirty="0">
                <a:sym typeface="Wingdings" pitchFamily="2" charset="2"/>
              </a:rPr>
              <a:t>1,5,8(</a:t>
            </a:r>
            <a:r>
              <a:rPr kumimoji="1" lang="ko-KR" altLang="en-US" sz="2000" b="1" dirty="0" err="1">
                <a:sym typeface="Wingdings" pitchFamily="2" charset="2"/>
              </a:rPr>
              <a:t>비트키</a:t>
            </a:r>
            <a:r>
              <a:rPr kumimoji="1" lang="en-US" altLang="ko-KR" sz="2000" b="1" dirty="0">
                <a:sym typeface="Wingdings" pitchFamily="2" charset="2"/>
              </a:rPr>
              <a:t>)</a:t>
            </a:r>
            <a:r>
              <a:rPr kumimoji="1" lang="ko-KR" altLang="en-US" sz="2000" b="1" dirty="0">
                <a:sym typeface="Wingdings" pitchFamily="2" charset="2"/>
              </a:rPr>
              <a:t>는 공격에 취약</a:t>
            </a:r>
            <a:br>
              <a:rPr kumimoji="1" lang="en-US" altLang="ko-KR" sz="2000" dirty="0">
                <a:sym typeface="Wingdings" pitchFamily="2" charset="2"/>
              </a:rPr>
            </a:br>
            <a:r>
              <a:rPr kumimoji="1" lang="ko-KR" altLang="en-US" sz="2000" dirty="0">
                <a:sym typeface="Wingdings" pitchFamily="2" charset="2"/>
              </a:rPr>
              <a:t>  </a:t>
            </a:r>
            <a:r>
              <a:rPr kumimoji="1" lang="en-US" altLang="ko-KR" sz="2000" dirty="0">
                <a:sym typeface="Wingdings" pitchFamily="2" charset="2"/>
              </a:rPr>
              <a:t>(</a:t>
            </a:r>
            <a:r>
              <a:rPr kumimoji="1" lang="en-US" altLang="ko-KR" sz="2000" dirty="0" err="1">
                <a:sym typeface="Wingdings" pitchFamily="2" charset="2"/>
              </a:rPr>
              <a:t>i</a:t>
            </a:r>
            <a:r>
              <a:rPr kumimoji="1" lang="ko-KR" altLang="en-US" sz="2000" dirty="0">
                <a:sym typeface="Wingdings" pitchFamily="2" charset="2"/>
              </a:rPr>
              <a:t>번째 </a:t>
            </a:r>
            <a:r>
              <a:rPr kumimoji="1" lang="ko-KR" altLang="en-US" sz="2000" dirty="0" err="1">
                <a:sym typeface="Wingdings" pitchFamily="2" charset="2"/>
              </a:rPr>
              <a:t>키비트에</a:t>
            </a:r>
            <a:r>
              <a:rPr kumimoji="1" lang="ko-KR" altLang="en-US" sz="2000" dirty="0">
                <a:sym typeface="Wingdings" pitchFamily="2" charset="2"/>
              </a:rPr>
              <a:t> 대한 예측 확률이 낮아야 </a:t>
            </a:r>
            <a:r>
              <a:rPr kumimoji="1" lang="en-US" altLang="ko-KR" sz="2000" dirty="0">
                <a:sym typeface="Wingdings" pitchFamily="2" charset="2"/>
              </a:rPr>
              <a:t>deviation</a:t>
            </a:r>
            <a:r>
              <a:rPr kumimoji="1" lang="ko-KR" altLang="en-US" sz="2000" dirty="0">
                <a:sym typeface="Wingdings" pitchFamily="2" charset="2"/>
              </a:rPr>
              <a:t>이 낮아짐</a:t>
            </a:r>
            <a:r>
              <a:rPr kumimoji="1" lang="en-US" altLang="ko-KR" sz="2000" dirty="0">
                <a:sym typeface="Wingdings" pitchFamily="2" charset="2"/>
              </a:rPr>
              <a:t>)</a:t>
            </a:r>
            <a:endParaRPr kumimoji="1" lang="ko-KR" altLang="en-US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03DFFB-CAB9-0A4F-B16D-0E25E1534A44}"/>
              </a:ext>
            </a:extLst>
          </p:cNvPr>
          <p:cNvGrpSpPr/>
          <p:nvPr/>
        </p:nvGrpSpPr>
        <p:grpSpPr>
          <a:xfrm>
            <a:off x="651530" y="2952750"/>
            <a:ext cx="8699306" cy="3790950"/>
            <a:chOff x="1235730" y="2935503"/>
            <a:chExt cx="8699306" cy="37909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78588E6-B4DF-4F46-B384-F138FEC55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5730" y="3024179"/>
              <a:ext cx="4447520" cy="318612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68471A1-A900-0B42-9606-C1EB2284D6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282"/>
            <a:stretch/>
          </p:blipFill>
          <p:spPr>
            <a:xfrm>
              <a:off x="5683250" y="2935503"/>
              <a:ext cx="4251786" cy="3790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81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393AD-7C60-674C-92E4-68E5BB80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실험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7EDDFB-0F6C-6647-AA53-9A3377E705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b="1" dirty="0"/>
              <a:t>S-DES</a:t>
            </a:r>
            <a:br>
              <a:rPr kumimoji="1" lang="en-US" altLang="ko-KR" sz="2000" dirty="0"/>
            </a:br>
            <a:r>
              <a:rPr kumimoji="1" lang="ko-KR" altLang="en-US" sz="2000" dirty="0"/>
              <a:t>동일한 키로 암호화 된 </a:t>
            </a:r>
            <a:r>
              <a:rPr kumimoji="1" lang="en-US" altLang="ko-KR" sz="2000" dirty="0"/>
              <a:t>M</a:t>
            </a:r>
            <a:r>
              <a:rPr kumimoji="1" lang="ko-KR" altLang="en-US" sz="2000" dirty="0"/>
              <a:t>개의 </a:t>
            </a:r>
            <a:r>
              <a:rPr kumimoji="1" lang="ko-KR" altLang="en-US" sz="2000" dirty="0" err="1"/>
              <a:t>평문</a:t>
            </a:r>
            <a:r>
              <a:rPr kumimoji="1" lang="en-US" altLang="ko-KR" sz="2000" dirty="0"/>
              <a:t>-</a:t>
            </a:r>
            <a:r>
              <a:rPr kumimoji="1" lang="ko-KR" altLang="en-US" sz="2000" dirty="0"/>
              <a:t>암호문 쌍이라고 할 경우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(dataset </a:t>
            </a:r>
            <a:r>
              <a:rPr kumimoji="1" lang="ko-KR" altLang="en-US" sz="2000" dirty="0"/>
              <a:t>개수 아님</a:t>
            </a:r>
            <a:r>
              <a:rPr kumimoji="1" lang="en-US" altLang="ko-KR" sz="2000" dirty="0"/>
              <a:t>)</a:t>
            </a:r>
            <a:br>
              <a:rPr kumimoji="1" lang="en-US" altLang="ko-KR" sz="2000" dirty="0"/>
            </a:br>
            <a:r>
              <a:rPr kumimoji="1" lang="ko-KR" altLang="en-US" sz="2000" dirty="0">
                <a:sym typeface="Wingdings" pitchFamily="2" charset="2"/>
              </a:rPr>
              <a:t>모든 키 비트에 대해 특정 성공확률을 달성하기 위해 필요한 최소 </a:t>
            </a:r>
            <a:r>
              <a:rPr kumimoji="1" lang="en-US" altLang="ko-KR" sz="2000" dirty="0">
                <a:sym typeface="Wingdings" pitchFamily="2" charset="2"/>
              </a:rPr>
              <a:t>M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(</a:t>
            </a:r>
            <a:r>
              <a:rPr kumimoji="1" lang="ko-KR" altLang="en-US" sz="2000" dirty="0"/>
              <a:t>다음 수식에 의해 계산</a:t>
            </a:r>
            <a:r>
              <a:rPr kumimoji="1" lang="en-US" altLang="ko-KR" sz="2000" dirty="0"/>
              <a:t>)</a:t>
            </a:r>
            <a:br>
              <a:rPr kumimoji="1" lang="en-US" altLang="ko-KR" sz="2000" dirty="0"/>
            </a:br>
            <a:endParaRPr kumimoji="1" lang="en-US" altLang="ko-KR" sz="2000" dirty="0"/>
          </a:p>
          <a:p>
            <a:pPr lvl="1"/>
            <a:r>
              <a:rPr kumimoji="1" lang="ko-KR" altLang="en-US" sz="2000" b="1" dirty="0"/>
              <a:t>비트 키</a:t>
            </a:r>
            <a:r>
              <a:rPr kumimoji="1" lang="ko-KR" altLang="en-US" sz="2000" dirty="0"/>
              <a:t> </a:t>
            </a:r>
            <a:br>
              <a:rPr kumimoji="1" lang="en-US" altLang="ko-KR" sz="2000" dirty="0"/>
            </a:br>
            <a:r>
              <a:rPr kumimoji="1" lang="en-US" altLang="ko-KR" sz="2000" dirty="0"/>
              <a:t>BAP</a:t>
            </a:r>
            <a:r>
              <a:rPr kumimoji="1" lang="ko-KR" altLang="en-US" sz="2000" dirty="0"/>
              <a:t>의 최소 값이 </a:t>
            </a:r>
            <a:r>
              <a:rPr kumimoji="1" lang="en-US" altLang="ko-KR" sz="2000" dirty="0"/>
              <a:t>0.5389</a:t>
            </a:r>
            <a:br>
              <a:rPr kumimoji="1" lang="en-US" altLang="ko-KR" sz="2000" dirty="0"/>
            </a:b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/>
              <a:t>0.9</a:t>
            </a:r>
            <a:r>
              <a:rPr kumimoji="1" lang="ko-KR" altLang="en-US" sz="2000" dirty="0"/>
              <a:t>의 성공 확률을 얻기 위해 </a:t>
            </a:r>
            <a:r>
              <a:rPr kumimoji="1" lang="en-US" altLang="ko-KR" sz="2000" dirty="0"/>
              <a:t>M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=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271,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0.99</a:t>
            </a:r>
            <a:r>
              <a:rPr kumimoji="1" lang="ko-KR" altLang="en-US" sz="2000" dirty="0"/>
              <a:t>는 </a:t>
            </a:r>
            <a:r>
              <a:rPr kumimoji="1" lang="en-US" altLang="ko-KR" sz="2000" dirty="0"/>
              <a:t>M=891</a:t>
            </a:r>
          </a:p>
          <a:p>
            <a:pPr lvl="1"/>
            <a:r>
              <a:rPr kumimoji="1" lang="ko-KR" altLang="en-US" sz="2000" b="1" dirty="0"/>
              <a:t>텍스트 키</a:t>
            </a:r>
            <a:br>
              <a:rPr kumimoji="1" lang="en-US" altLang="ko-KR" sz="2000" dirty="0"/>
            </a:br>
            <a:r>
              <a:rPr kumimoji="1" lang="en-US" altLang="ko-KR" sz="2000" dirty="0"/>
              <a:t>BAP</a:t>
            </a:r>
            <a:r>
              <a:rPr kumimoji="1" lang="ko-KR" altLang="en-US" sz="2000" dirty="0"/>
              <a:t>의 최소값이 </a:t>
            </a:r>
            <a:r>
              <a:rPr kumimoji="1" lang="en-US" altLang="ko-KR" sz="2000" dirty="0"/>
              <a:t>0.6484</a:t>
            </a:r>
            <a:br>
              <a:rPr kumimoji="1" lang="en-US" altLang="ko-KR" sz="2000" dirty="0"/>
            </a:b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0.9</a:t>
            </a:r>
            <a:r>
              <a:rPr kumimoji="1" lang="ko-KR" altLang="en-US" sz="2000" dirty="0">
                <a:sym typeface="Wingdings" pitchFamily="2" charset="2"/>
              </a:rPr>
              <a:t>의 성공 확률 얻기 위해 </a:t>
            </a:r>
            <a:r>
              <a:rPr kumimoji="1" lang="en-US" altLang="ko-KR" sz="2000" dirty="0">
                <a:sym typeface="Wingdings" pitchFamily="2" charset="2"/>
              </a:rPr>
              <a:t>M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=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19,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0.99</a:t>
            </a:r>
            <a:r>
              <a:rPr kumimoji="1" lang="ko-KR" altLang="en-US" sz="2000" dirty="0">
                <a:sym typeface="Wingdings" pitchFamily="2" charset="2"/>
              </a:rPr>
              <a:t>는 </a:t>
            </a:r>
            <a:r>
              <a:rPr kumimoji="1" lang="en-US" altLang="ko-KR" sz="2000" dirty="0">
                <a:sym typeface="Wingdings" pitchFamily="2" charset="2"/>
              </a:rPr>
              <a:t>M = 59</a:t>
            </a:r>
            <a:br>
              <a:rPr kumimoji="1" lang="en-US" altLang="ko-KR" sz="2000" dirty="0"/>
            </a:br>
            <a:endParaRPr kumimoji="1" lang="ko-KR" altLang="en-US" sz="2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609F11C-CCE2-F944-B298-207B0872BA38}"/>
              </a:ext>
            </a:extLst>
          </p:cNvPr>
          <p:cNvGrpSpPr/>
          <p:nvPr/>
        </p:nvGrpSpPr>
        <p:grpSpPr>
          <a:xfrm>
            <a:off x="7881180" y="2839938"/>
            <a:ext cx="3759200" cy="2293144"/>
            <a:chOff x="3632200" y="2995612"/>
            <a:chExt cx="3759200" cy="229314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A0F486B-E4F3-0E4A-9903-A67FFF5AB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2200" y="2995612"/>
              <a:ext cx="3759200" cy="13716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6D1CFC4-5367-B141-8E62-4CD4B142E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9900" y="4526756"/>
              <a:ext cx="2463800" cy="762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102113-61B6-4042-B14E-E829CD7D4732}"/>
                  </a:ext>
                </a:extLst>
              </p:cNvPr>
              <p:cNvSpPr txBox="1"/>
              <p:nvPr/>
            </p:nvSpPr>
            <p:spPr>
              <a:xfrm>
                <a:off x="1231900" y="5593854"/>
                <a:ext cx="10782300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600" dirty="0">
                    <a:sym typeface="Wingdings" pitchFamily="2" charset="2"/>
                  </a:rPr>
                  <a:t>*</a:t>
                </a:r>
                <a14:m>
                  <m:oMath xmlns:m="http://schemas.openxmlformats.org/officeDocument/2006/math">
                    <m:r>
                      <a:rPr kumimoji="1" lang="en-US" altLang="ko-KR" sz="16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kumimoji="1" lang="ko-KR" altLang="en-US" sz="1600" dirty="0">
                    <a:sym typeface="Wingdings" pitchFamily="2" charset="2"/>
                  </a:rPr>
                  <a:t>번째 비트에 대한 </a:t>
                </a:r>
                <a:r>
                  <a:rPr kumimoji="1" lang="en-US" altLang="ko-KR" sz="1600" dirty="0">
                    <a:sym typeface="Wingdings" pitchFamily="2" charset="2"/>
                  </a:rPr>
                  <a:t>BAP</a:t>
                </a:r>
                <a:r>
                  <a:rPr kumimoji="1" lang="ko-KR" altLang="en-US" sz="1600" dirty="0" err="1">
                    <a:sym typeface="Wingdings" pitchFamily="2" charset="2"/>
                  </a:rPr>
                  <a:t>를</a:t>
                </a:r>
                <a:r>
                  <a:rPr kumimoji="1" lang="ko-KR" altLang="en-US" sz="1600" dirty="0">
                    <a:sym typeface="Wingdings" pitchFamily="2" charset="2"/>
                  </a:rPr>
                  <a:t> </a:t>
                </a:r>
                <a:r>
                  <a:rPr kumimoji="1" lang="en-US" altLang="ko-KR" sz="1600" dirty="0">
                    <a:sym typeface="Wingdings" pitchFamily="2" charset="2"/>
                  </a:rPr>
                  <a:t>p</a:t>
                </a:r>
                <a:r>
                  <a:rPr kumimoji="1" lang="ko-KR" altLang="en-US" sz="1600" dirty="0">
                    <a:sym typeface="Wingdings" pitchFamily="2" charset="2"/>
                  </a:rPr>
                  <a:t>로 가지는 이항 분포를 나타냄</a:t>
                </a:r>
                <a:endParaRPr kumimoji="1" lang="en-US" altLang="ko-KR" sz="1600" dirty="0">
                  <a:sym typeface="Wingdings" pitchFamily="2" charset="2"/>
                </a:endParaRPr>
              </a:p>
              <a:p>
                <a:r>
                  <a:rPr kumimoji="1" lang="en-US" altLang="ko-KR" sz="1600" dirty="0">
                    <a:sym typeface="Wingdings" pitchFamily="2" charset="2"/>
                  </a:rPr>
                  <a:t>M</a:t>
                </a:r>
                <a:r>
                  <a:rPr kumimoji="1" lang="ko-KR" altLang="en-US" sz="1600" dirty="0">
                    <a:sym typeface="Wingdings" pitchFamily="2" charset="2"/>
                  </a:rPr>
                  <a:t>개 중 절반 이상 성공할 경우에 대한 확률 </a:t>
                </a:r>
                <a:r>
                  <a:rPr kumimoji="1" lang="en-US" altLang="ko-KR" sz="1600" dirty="0">
                    <a:sym typeface="Wingdings" pitchFamily="2" charset="2"/>
                  </a:rPr>
                  <a:t>=</a:t>
                </a:r>
                <a:r>
                  <a:rPr kumimoji="1" lang="ko-KR" altLang="en-US" sz="1600" dirty="0">
                    <a:sym typeface="Wingdings" pitchFamily="2" charset="2"/>
                  </a:rPr>
                  <a:t> </a:t>
                </a:r>
                <a:r>
                  <a:rPr kumimoji="1" lang="en-US" altLang="ko-KR" sz="1600" dirty="0">
                    <a:sym typeface="Wingdings" pitchFamily="2" charset="2"/>
                  </a:rPr>
                  <a:t>1-(0</a:t>
                </a:r>
                <a:r>
                  <a:rPr kumimoji="1" lang="ko-KR" altLang="en-US" sz="1600" dirty="0">
                    <a:sym typeface="Wingdings" pitchFamily="2" charset="2"/>
                  </a:rPr>
                  <a:t>개 맞출 확률 </a:t>
                </a:r>
                <a:r>
                  <a:rPr kumimoji="1" lang="en-US" altLang="ko-KR" sz="1600" dirty="0">
                    <a:sym typeface="Wingdings" pitchFamily="2" charset="2"/>
                  </a:rPr>
                  <a:t>+</a:t>
                </a:r>
                <a:r>
                  <a:rPr kumimoji="1" lang="ko-KR" altLang="en-US" sz="1600" dirty="0">
                    <a:sym typeface="Wingdings" pitchFamily="2" charset="2"/>
                  </a:rPr>
                  <a:t> </a:t>
                </a:r>
                <a:r>
                  <a:rPr kumimoji="1" lang="en-US" altLang="ko-KR" sz="1600" dirty="0">
                    <a:sym typeface="Wingdings" pitchFamily="2" charset="2"/>
                  </a:rPr>
                  <a:t>…</a:t>
                </a:r>
                <a:r>
                  <a:rPr kumimoji="1" lang="ko-KR" altLang="en-US" sz="1600" dirty="0">
                    <a:sym typeface="Wingdings" pitchFamily="2" charset="2"/>
                  </a:rPr>
                  <a:t> </a:t>
                </a:r>
                <a:r>
                  <a:rPr kumimoji="1" lang="en-US" altLang="ko-KR" sz="1600" dirty="0">
                    <a:sym typeface="Wingdings" pitchFamily="2" charset="2"/>
                  </a:rPr>
                  <a:t>+</a:t>
                </a:r>
                <a:r>
                  <a:rPr kumimoji="1" lang="ko-KR" altLang="en-US" sz="1600" dirty="0">
                    <a:sym typeface="Wingdings" pitchFamily="2" charset="2"/>
                  </a:rPr>
                  <a:t> </a:t>
                </a:r>
                <a:r>
                  <a:rPr kumimoji="1" lang="en-US" altLang="ko-KR" sz="1600" dirty="0">
                    <a:sym typeface="Wingdings" pitchFamily="2" charset="2"/>
                  </a:rPr>
                  <a:t>M/2</a:t>
                </a:r>
                <a:r>
                  <a:rPr kumimoji="1" lang="ko-KR" altLang="en-US" sz="1600" dirty="0">
                    <a:sym typeface="Wingdings" pitchFamily="2" charset="2"/>
                  </a:rPr>
                  <a:t>개 맞출 확률</a:t>
                </a:r>
                <a:r>
                  <a:rPr kumimoji="1" lang="en-US" altLang="ko-KR" sz="1600" dirty="0">
                    <a:sym typeface="Wingdings" pitchFamily="2" charset="2"/>
                  </a:rPr>
                  <a:t>)</a:t>
                </a:r>
              </a:p>
              <a:p>
                <a:r>
                  <a:rPr kumimoji="1" lang="ko-KR" altLang="en-US" sz="1600" dirty="0">
                    <a:sym typeface="Wingdings" pitchFamily="2" charset="2"/>
                  </a:rPr>
                  <a:t>즉 </a:t>
                </a:r>
                <a14:m>
                  <m:oMath xmlns:m="http://schemas.openxmlformats.org/officeDocument/2006/math"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𝛼</m:t>
                    </m:r>
                    <m:r>
                      <a:rPr kumimoji="1" lang="en-US" altLang="ko-KR" sz="1600" b="0" i="1" baseline="-25000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kumimoji="1" lang="ko-KR" altLang="en-US" sz="1600" dirty="0">
                    <a:sym typeface="Wingdings" pitchFamily="2" charset="2"/>
                  </a:rPr>
                  <a:t> 는 절반 이상을 맞출 수 있는 확률이 특정 성공 확률 보다 커질 때의 최소값</a:t>
                </a:r>
                <a:endParaRPr kumimoji="1" lang="en-US" altLang="ko-KR" sz="1600" dirty="0">
                  <a:sym typeface="Wingdings" pitchFamily="2" charset="2"/>
                </a:endParaRPr>
              </a:p>
              <a:p>
                <a:r>
                  <a:rPr kumimoji="1" lang="ko-KR" altLang="en-US" sz="1600" dirty="0">
                    <a:sym typeface="Wingdings" pitchFamily="2" charset="2"/>
                  </a:rPr>
                  <a:t>동일 키로 암호화된 </a:t>
                </a:r>
                <a:r>
                  <a:rPr kumimoji="1" lang="ko-KR" altLang="en-US" sz="1600" dirty="0" err="1">
                    <a:sym typeface="Wingdings" pitchFamily="2" charset="2"/>
                  </a:rPr>
                  <a:t>평문</a:t>
                </a:r>
                <a:r>
                  <a:rPr kumimoji="1" lang="en-US" altLang="ko-KR" sz="1600" dirty="0">
                    <a:sym typeface="Wingdings" pitchFamily="2" charset="2"/>
                  </a:rPr>
                  <a:t>-</a:t>
                </a:r>
                <a:r>
                  <a:rPr kumimoji="1" lang="ko-KR" altLang="en-US" sz="1600" dirty="0">
                    <a:sym typeface="Wingdings" pitchFamily="2" charset="2"/>
                  </a:rPr>
                  <a:t>암호문 쌍이 </a:t>
                </a:r>
                <a:r>
                  <a:rPr kumimoji="1" lang="en-US" altLang="ko-KR" sz="1600" dirty="0">
                    <a:sym typeface="Wingdings" pitchFamily="2" charset="2"/>
                  </a:rPr>
                  <a:t>M</a:t>
                </a:r>
                <a:r>
                  <a:rPr kumimoji="1" lang="ko-KR" altLang="en-US" sz="1600" dirty="0">
                    <a:sym typeface="Wingdings" pitchFamily="2" charset="2"/>
                  </a:rPr>
                  <a:t>이 </a:t>
                </a:r>
                <a:r>
                  <a:rPr kumimoji="1" lang="en-US" altLang="ko-KR" sz="1600" dirty="0">
                    <a:sym typeface="Wingdings" pitchFamily="2" charset="2"/>
                  </a:rPr>
                  <a:t>271</a:t>
                </a:r>
                <a:r>
                  <a:rPr kumimoji="1" lang="ko-KR" altLang="en-US" sz="1600" dirty="0">
                    <a:sym typeface="Wingdings" pitchFamily="2" charset="2"/>
                  </a:rPr>
                  <a:t>개면 </a:t>
                </a:r>
                <a:r>
                  <a:rPr kumimoji="1" lang="en-US" altLang="ko-KR" sz="1600" dirty="0">
                    <a:sym typeface="Wingdings" pitchFamily="2" charset="2"/>
                  </a:rPr>
                  <a:t>137</a:t>
                </a:r>
                <a:r>
                  <a:rPr kumimoji="1" lang="ko-KR" altLang="en-US" sz="1600" dirty="0">
                    <a:sym typeface="Wingdings" pitchFamily="2" charset="2"/>
                  </a:rPr>
                  <a:t>개 이상을 맞출 수 있으며</a:t>
                </a:r>
                <a:r>
                  <a:rPr kumimoji="1" lang="en-US" altLang="ko-KR" sz="1600" dirty="0">
                    <a:sym typeface="Wingdings" pitchFamily="2" charset="2"/>
                  </a:rPr>
                  <a:t>,</a:t>
                </a:r>
                <a:r>
                  <a:rPr kumimoji="1" lang="ko-KR" altLang="en-US" sz="1600" dirty="0">
                    <a:sym typeface="Wingdings" pitchFamily="2" charset="2"/>
                  </a:rPr>
                  <a:t> </a:t>
                </a:r>
                <a:r>
                  <a:rPr kumimoji="1" lang="en-US" altLang="ko-KR" sz="1600" dirty="0">
                    <a:sym typeface="Wingdings" pitchFamily="2" charset="2"/>
                  </a:rPr>
                  <a:t>0.9</a:t>
                </a:r>
                <a:r>
                  <a:rPr kumimoji="1" lang="ko-KR" altLang="en-US" sz="1600" dirty="0">
                    <a:sym typeface="Wingdings" pitchFamily="2" charset="2"/>
                  </a:rPr>
                  <a:t>의 성공확률을 가진다고 이해</a:t>
                </a:r>
                <a:r>
                  <a:rPr kumimoji="1" lang="en-US" altLang="ko-KR" sz="1600" dirty="0">
                    <a:sym typeface="Wingdings" pitchFamily="2" charset="2"/>
                  </a:rPr>
                  <a:t>..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102113-61B6-4042-B14E-E829CD7D4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900" y="5593854"/>
                <a:ext cx="10782300" cy="1077218"/>
              </a:xfrm>
              <a:prstGeom prst="rect">
                <a:avLst/>
              </a:prstGeom>
              <a:blipFill>
                <a:blip r:embed="rId5"/>
                <a:stretch>
                  <a:fillRect l="-235" t="-1163" b="-58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39D77690-0D38-AC49-8197-F9713A368C8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7961529" y="3794603"/>
            <a:ext cx="460772" cy="31377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53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393AD-7C60-674C-92E4-68E5BB80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실험 결과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F7EDDFB-0F6C-6647-AA53-9A3377E705F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ko-KR" sz="2000" b="1" dirty="0"/>
                  <a:t>Simon , Speck</a:t>
                </a:r>
                <a:br>
                  <a:rPr kumimoji="1" lang="en-US" altLang="ko-KR" sz="2000" dirty="0"/>
                </a:br>
                <a:r>
                  <a:rPr kumimoji="1" lang="en-US" altLang="ko-KR" sz="2000" dirty="0"/>
                  <a:t>-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64bit </a:t>
                </a:r>
                <a:r>
                  <a:rPr kumimoji="1" lang="ko-KR" altLang="en-US" sz="2000" dirty="0"/>
                  <a:t>키</a:t>
                </a:r>
                <a:r>
                  <a:rPr kumimoji="1" lang="en-US" altLang="ko-KR" sz="2000" dirty="0"/>
                  <a:t> </a:t>
                </a:r>
                <a:r>
                  <a:rPr kumimoji="1" lang="en-US" altLang="ko-KR" sz="2000" dirty="0">
                    <a:sym typeface="Wingdings" pitchFamily="2" charset="2"/>
                  </a:rPr>
                  <a:t> </a:t>
                </a:r>
                <a:r>
                  <a:rPr kumimoji="1" lang="ko-KR" altLang="en-US" sz="2000" dirty="0" err="1"/>
                  <a:t>텍스트키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8</a:t>
                </a:r>
                <a:r>
                  <a:rPr kumimoji="1" lang="ko-KR" altLang="en-US" sz="2000" dirty="0"/>
                  <a:t>개 </a:t>
                </a:r>
                <a:r>
                  <a:rPr kumimoji="1" lang="en-US" altLang="ko-KR" sz="2000" dirty="0">
                    <a:sym typeface="Wingdings" pitchFamily="2" charset="2"/>
                  </a:rPr>
                  <a:t></a:t>
                </a:r>
                <a:r>
                  <a:rPr kumimoji="1" lang="ko-KR" altLang="en-US" sz="2000" dirty="0">
                    <a:sym typeface="Wingdings" pitchFamily="2" charset="2"/>
                  </a:rPr>
                  <a:t> </a:t>
                </a:r>
                <a:r>
                  <a:rPr kumimoji="1" lang="ko-KR" altLang="en-US" sz="2000" b="1" dirty="0">
                    <a:sym typeface="Wingdings" pitchFamily="2" charset="2"/>
                  </a:rPr>
                  <a:t>실제 키 공간은 </a:t>
                </a:r>
                <a14:m>
                  <m:oMath xmlns:m="http://schemas.openxmlformats.org/officeDocument/2006/math">
                    <m:r>
                      <a:rPr kumimoji="1" lang="en-US" altLang="ko-KR" sz="20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𝟐</m:t>
                    </m:r>
                    <m:r>
                      <a:rPr kumimoji="1" lang="en-US" altLang="ko-KR" sz="2000" b="1" i="1" baseline="3000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𝟒𝟖</m:t>
                    </m:r>
                  </m:oMath>
                </a14:m>
                <a:br>
                  <a:rPr kumimoji="1" lang="en-US" altLang="ko-KR" sz="2000" dirty="0"/>
                </a:br>
                <a:r>
                  <a:rPr kumimoji="1" lang="en-US" altLang="ko-KR" sz="2000" dirty="0"/>
                  <a:t>-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full-round speck, </a:t>
                </a:r>
                <a:r>
                  <a:rPr kumimoji="1" lang="en-US" altLang="ko-KR" sz="2000" dirty="0" err="1"/>
                  <a:t>simon</a:t>
                </a:r>
                <a:r>
                  <a:rPr kumimoji="1" lang="ko-KR" altLang="en-US" sz="2000" dirty="0"/>
                  <a:t>에 대한 </a:t>
                </a:r>
                <a:r>
                  <a:rPr kumimoji="1" lang="ko-KR" altLang="en-US" sz="2000" dirty="0" err="1"/>
                  <a:t>암호분석</a:t>
                </a:r>
                <a:r>
                  <a:rPr kumimoji="1" lang="ko-KR" altLang="en-US" sz="2000" dirty="0"/>
                  <a:t> 연구 결과 </a:t>
                </a:r>
                <a:r>
                  <a:rPr kumimoji="1" lang="en-US" altLang="ko-KR" sz="2000" dirty="0"/>
                  <a:t>X</a:t>
                </a:r>
                <a:br>
                  <a:rPr kumimoji="1" lang="en-US" altLang="ko-KR" sz="2000" dirty="0"/>
                </a:br>
                <a:r>
                  <a:rPr kumimoji="1" lang="en-US" altLang="ko-KR" sz="2000" dirty="0"/>
                  <a:t>-</a:t>
                </a:r>
                <a:r>
                  <a:rPr kumimoji="1" lang="ko-KR" altLang="en-US" sz="2000" dirty="0"/>
                  <a:t> 이전 연구들에서 </a:t>
                </a:r>
                <a:r>
                  <a:rPr kumimoji="1" lang="en-US" altLang="ko-KR" sz="2000" dirty="0"/>
                  <a:t>24</a:t>
                </a:r>
                <a:r>
                  <a:rPr kumimoji="1" lang="ko-KR" altLang="en-US" sz="2000" dirty="0"/>
                  <a:t>라운드 </a:t>
                </a:r>
                <a:r>
                  <a:rPr kumimoji="1" lang="en-US" altLang="ko-KR" sz="2000" dirty="0" err="1"/>
                  <a:t>simon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>
                    <a:sym typeface="Wingdings" pitchFamily="2" charset="2"/>
                  </a:rPr>
                  <a:t></a:t>
                </a:r>
                <a:r>
                  <a:rPr kumimoji="1" lang="ko-KR" altLang="en-US" sz="2000" dirty="0">
                    <a:sym typeface="Wingdings" pitchFamily="2" charset="2"/>
                  </a:rPr>
                  <a:t> </a:t>
                </a:r>
                <a:r>
                  <a:rPr kumimoji="1" lang="en-US" altLang="ko-KR" sz="2000" dirty="0">
                    <a:sym typeface="Wingdings" pitchFamily="2" charset="2"/>
                  </a:rPr>
                  <a:t>2</a:t>
                </a:r>
                <a:r>
                  <a:rPr kumimoji="1" lang="en-US" altLang="ko-KR" sz="2000" baseline="30000" dirty="0">
                    <a:sym typeface="Wingdings" pitchFamily="2" charset="2"/>
                  </a:rPr>
                  <a:t>63</a:t>
                </a:r>
                <a:r>
                  <a:rPr kumimoji="1" lang="ko-KR" altLang="en-US" sz="2000" dirty="0">
                    <a:sym typeface="Wingdings" pitchFamily="2" charset="2"/>
                  </a:rPr>
                  <a:t>에서 </a:t>
                </a:r>
                <a:r>
                  <a:rPr kumimoji="1" lang="en-US" altLang="ko-KR" sz="2000" dirty="0">
                    <a:sym typeface="Wingdings" pitchFamily="2" charset="2"/>
                  </a:rPr>
                  <a:t>2</a:t>
                </a:r>
                <a:r>
                  <a:rPr kumimoji="1" lang="en-US" altLang="ko-KR" sz="2000" baseline="30000" dirty="0">
                    <a:sym typeface="Wingdings" pitchFamily="2" charset="2"/>
                  </a:rPr>
                  <a:t>32</a:t>
                </a:r>
                <a:r>
                  <a:rPr kumimoji="1" lang="ko-KR" altLang="en-US" sz="2000" dirty="0">
                    <a:sym typeface="Wingdings" pitchFamily="2" charset="2"/>
                  </a:rPr>
                  <a:t>로 감소</a:t>
                </a:r>
                <a:br>
                  <a:rPr kumimoji="1" lang="en-US" altLang="ko-KR" sz="2000" dirty="0">
                    <a:sym typeface="Wingdings" pitchFamily="2" charset="2"/>
                  </a:rPr>
                </a:br>
                <a:r>
                  <a:rPr kumimoji="1" lang="en-US" altLang="ko-KR" sz="2000" dirty="0">
                    <a:sym typeface="Wingdings" pitchFamily="2" charset="2"/>
                  </a:rPr>
                  <a:t>		</a:t>
                </a:r>
                <a:r>
                  <a:rPr kumimoji="1" lang="ko-KR" altLang="en-US" sz="2000" dirty="0">
                    <a:sym typeface="Wingdings" pitchFamily="2" charset="2"/>
                  </a:rPr>
                  <a:t>    </a:t>
                </a:r>
                <a:r>
                  <a:rPr kumimoji="1" lang="ko-KR" altLang="en-US" sz="1100" dirty="0">
                    <a:sym typeface="Wingdings" pitchFamily="2" charset="2"/>
                  </a:rPr>
                  <a:t>     </a:t>
                </a:r>
                <a:r>
                  <a:rPr kumimoji="1" lang="en-US" altLang="ko-KR" sz="2000" dirty="0">
                    <a:sym typeface="Wingdings" pitchFamily="2" charset="2"/>
                  </a:rPr>
                  <a:t>14</a:t>
                </a:r>
                <a:r>
                  <a:rPr kumimoji="1" lang="ko-KR" altLang="en-US" sz="2000" dirty="0">
                    <a:sym typeface="Wingdings" pitchFamily="2" charset="2"/>
                  </a:rPr>
                  <a:t>라운드 </a:t>
                </a:r>
                <a:r>
                  <a:rPr kumimoji="1" lang="en-US" altLang="ko-KR" sz="2000" dirty="0">
                    <a:sym typeface="Wingdings" pitchFamily="2" charset="2"/>
                  </a:rPr>
                  <a:t>speck  2</a:t>
                </a:r>
                <a:r>
                  <a:rPr kumimoji="1" lang="en-US" altLang="ko-KR" sz="2000" baseline="30000" dirty="0">
                    <a:sym typeface="Wingdings" pitchFamily="2" charset="2"/>
                  </a:rPr>
                  <a:t>63</a:t>
                </a:r>
                <a:r>
                  <a:rPr kumimoji="1" lang="ko-KR" altLang="en-US" sz="2000" dirty="0">
                    <a:sym typeface="Wingdings" pitchFamily="2" charset="2"/>
                  </a:rPr>
                  <a:t>에서</a:t>
                </a:r>
                <a:r>
                  <a:rPr kumimoji="1" lang="en-US" altLang="ko-KR" sz="2000" dirty="0">
                    <a:sym typeface="Wingdings" pitchFamily="2" charset="2"/>
                  </a:rPr>
                  <a:t> 2</a:t>
                </a:r>
                <a:r>
                  <a:rPr kumimoji="1" lang="en-US" altLang="ko-KR" sz="2000" baseline="30000" dirty="0">
                    <a:sym typeface="Wingdings" pitchFamily="2" charset="2"/>
                  </a:rPr>
                  <a:t>31</a:t>
                </a:r>
                <a:r>
                  <a:rPr kumimoji="1" lang="ko-KR" altLang="en-US" sz="2000" dirty="0">
                    <a:sym typeface="Wingdings" pitchFamily="2" charset="2"/>
                  </a:rPr>
                  <a:t>로 감소</a:t>
                </a:r>
                <a:endParaRPr kumimoji="1" lang="en-US" altLang="ko-KR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br>
                  <a:rPr kumimoji="1" lang="en-US" altLang="ko-KR" sz="1600" dirty="0">
                    <a:sym typeface="Wingdings" pitchFamily="2" charset="2"/>
                  </a:rPr>
                </a:br>
                <a:endParaRPr kumimoji="1" lang="en-US" altLang="ko-KR" sz="1600" dirty="0">
                  <a:sym typeface="Wingdings" pitchFamily="2" charset="2"/>
                </a:endParaRPr>
              </a:p>
              <a:p>
                <a:endParaRPr kumimoji="1" lang="ko-KR" altLang="en-US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F7EDDFB-0F6C-6647-AA53-9A3377E70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46" t="-1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560595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893</Words>
  <Application>Microsoft Macintosh PowerPoint</Application>
  <PresentationFormat>와이드스크린</PresentationFormat>
  <Paragraphs>74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Cambria Math</vt:lpstr>
      <vt:lpstr>제목 테마</vt:lpstr>
      <vt:lpstr>Deep Learning-Based Cryptanalysis of Lightweight Block Ciphers</vt:lpstr>
      <vt:lpstr>Deep Learning-Based Cryptanalysis of Lightweight Block Ciphers</vt:lpstr>
      <vt:lpstr>Model architecture</vt:lpstr>
      <vt:lpstr>Dataset</vt:lpstr>
      <vt:lpstr>Dataset</vt:lpstr>
      <vt:lpstr>평가 지표</vt:lpstr>
      <vt:lpstr>실험 결과</vt:lpstr>
      <vt:lpstr>실험 결과</vt:lpstr>
      <vt:lpstr>실험 결과</vt:lpstr>
      <vt:lpstr>실험 결과</vt:lpstr>
      <vt:lpstr>실험 결과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kim hyunji</cp:lastModifiedBy>
  <cp:revision>333</cp:revision>
  <dcterms:created xsi:type="dcterms:W3CDTF">2019-03-05T04:29:07Z</dcterms:created>
  <dcterms:modified xsi:type="dcterms:W3CDTF">2022-04-03T20:06:09Z</dcterms:modified>
</cp:coreProperties>
</file>