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7" r:id="rId4"/>
    <p:sldId id="282" r:id="rId5"/>
    <p:sldId id="280" r:id="rId6"/>
    <p:sldId id="281" r:id="rId7"/>
    <p:sldId id="285" r:id="rId8"/>
    <p:sldId id="286" r:id="rId9"/>
    <p:sldId id="284" r:id="rId10"/>
    <p:sldId id="283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A6E4B0-530D-1940-8315-3ED2ACA64A35}" v="222" dt="2022-04-03T16:16:10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4" autoAdjust="0"/>
    <p:restoredTop sz="96327"/>
  </p:normalViewPr>
  <p:slideViewPr>
    <p:cSldViewPr snapToGrid="0">
      <p:cViewPr>
        <p:scale>
          <a:sx n="118" d="100"/>
          <a:sy n="118" d="100"/>
        </p:scale>
        <p:origin x="125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2022. 4. 3.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2022. 4. 3.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_TkFk38-4Y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ARM64</a:t>
            </a:r>
            <a:r>
              <a:rPr lang="ko-KR" altLang="en-US" dirty="0"/>
              <a:t> 상에서의 </a:t>
            </a:r>
            <a:r>
              <a:rPr lang="en-US" altLang="ko-KR" dirty="0"/>
              <a:t>LSH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https://youtu.be/E_TkFk38-4Y</a:t>
            </a:r>
            <a:r>
              <a:rPr lang="en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2AAC6-E306-2A41-9295-4680CADD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LSH(Lightweight Secure Hash)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4FB0FA8-3D18-F144-8AE7-64698DF80A2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ko-Kore-KR" sz="2000" dirty="0"/>
                  <a:t>2014</a:t>
                </a:r>
                <a:r>
                  <a:rPr kumimoji="1" lang="ko-KR" altLang="en-US" sz="2000" dirty="0"/>
                  <a:t>년에 개발된 국산 해시</a:t>
                </a:r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함수</a:t>
                </a:r>
                <a:endParaRPr kumimoji="1" lang="en-US" altLang="ko-Kore-KR" sz="2000" dirty="0"/>
              </a:p>
              <a:p>
                <a:endParaRPr kumimoji="1" lang="en-US" altLang="ko-KR" sz="2000" dirty="0"/>
              </a:p>
              <a:p>
                <a:r>
                  <a:rPr kumimoji="1" lang="en-US" altLang="ko-KR" sz="2000" dirty="0"/>
                  <a:t>LSH-8w-n(w </a:t>
                </a:r>
                <a:r>
                  <a:rPr kumimoji="1" lang="ko-KR" altLang="en-US" sz="2000" dirty="0"/>
                  <a:t>비트 워드 단위로 동작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n</a:t>
                </a:r>
                <a:r>
                  <a:rPr lang="ko-KR" altLang="en-US" sz="2000" dirty="0"/>
                  <a:t> </a:t>
                </a:r>
                <a:r>
                  <a:rPr kumimoji="1" lang="ko-KR" altLang="en-US" sz="2000" dirty="0"/>
                  <a:t>비트의 </a:t>
                </a:r>
                <a:r>
                  <a:rPr kumimoji="1" lang="ko-KR" altLang="en-US" sz="2000" dirty="0" err="1"/>
                  <a:t>출력값</a:t>
                </a:r>
                <a:r>
                  <a:rPr kumimoji="1" lang="en-US" altLang="ko-KR" sz="2000" dirty="0"/>
                  <a:t>)</a:t>
                </a:r>
              </a:p>
              <a:p>
                <a:pPr lvl="1"/>
                <a:r>
                  <a:rPr kumimoji="1" lang="en-US" altLang="ko-KR" sz="1600" dirty="0"/>
                  <a:t>w : 32, 64 / 8w : 256, 512</a:t>
                </a:r>
              </a:p>
              <a:p>
                <a:pPr lvl="1"/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 ≤ 8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ko-KR" altLang="en-US" sz="1600" dirty="0"/>
                  <a:t> </a:t>
                </a:r>
                <a:endParaRPr kumimoji="1" lang="en-US" altLang="ko-KR" sz="1600" dirty="0"/>
              </a:p>
              <a:p>
                <a:pPr lvl="2"/>
                <a:r>
                  <a:rPr kumimoji="1" lang="en-US" altLang="ko-KR" sz="1200" dirty="0"/>
                  <a:t>224,</a:t>
                </a:r>
                <a:r>
                  <a:rPr kumimoji="1" lang="ko-KR" altLang="en-US" sz="1200" dirty="0"/>
                  <a:t> </a:t>
                </a:r>
                <a:r>
                  <a:rPr kumimoji="1" lang="en-US" altLang="ko-KR" sz="1200" dirty="0"/>
                  <a:t>256,</a:t>
                </a:r>
                <a:r>
                  <a:rPr kumimoji="1" lang="ko-KR" altLang="en-US" sz="1200" dirty="0"/>
                  <a:t> </a:t>
                </a:r>
                <a:r>
                  <a:rPr kumimoji="1" lang="en-US" altLang="ko-KR" sz="1200" dirty="0"/>
                  <a:t>384,</a:t>
                </a:r>
                <a:r>
                  <a:rPr kumimoji="1" lang="ko-KR" altLang="en-US" sz="1200" dirty="0"/>
                  <a:t> </a:t>
                </a:r>
                <a:r>
                  <a:rPr kumimoji="1" lang="en-US" altLang="ko-KR" sz="1200" dirty="0"/>
                  <a:t>512</a:t>
                </a:r>
              </a:p>
              <a:p>
                <a:endParaRPr kumimoji="1" lang="en-US" altLang="ko-KR" sz="2000" dirty="0"/>
              </a:p>
              <a:p>
                <a:r>
                  <a:rPr kumimoji="1" lang="en-US" altLang="ko-KR" sz="2000" dirty="0"/>
                  <a:t>3</a:t>
                </a:r>
                <a:r>
                  <a:rPr kumimoji="1" lang="ko-KR" altLang="en-US" sz="2000" dirty="0"/>
                  <a:t>단계를 통해 </a:t>
                </a:r>
                <a:r>
                  <a:rPr kumimoji="1" lang="ko-KR" altLang="en-US" sz="2000" dirty="0" err="1"/>
                  <a:t>해시값</a:t>
                </a:r>
                <a:r>
                  <a:rPr kumimoji="1" lang="ko-KR" altLang="en-US" sz="2000" dirty="0"/>
                  <a:t> 출력</a:t>
                </a:r>
                <a:endParaRPr kumimoji="1" lang="en-US" altLang="ko-KR" sz="2000" dirty="0"/>
              </a:p>
              <a:p>
                <a:pPr lvl="1"/>
                <a:r>
                  <a:rPr kumimoji="1" lang="en-US" altLang="ko-KR" sz="1600" dirty="0"/>
                  <a:t>Initialization(</a:t>
                </a:r>
                <a:r>
                  <a:rPr kumimoji="1" lang="ko-KR" altLang="en-US" sz="1600" dirty="0"/>
                  <a:t>초기화</a:t>
                </a:r>
                <a:r>
                  <a:rPr kumimoji="1" lang="en-US" altLang="ko-KR" sz="1600" dirty="0"/>
                  <a:t>)</a:t>
                </a:r>
              </a:p>
              <a:p>
                <a:pPr lvl="2"/>
                <a:r>
                  <a:rPr kumimoji="1" lang="ko-KR" altLang="en-US" sz="1200" dirty="0" err="1"/>
                  <a:t>입력메시지</a:t>
                </a:r>
                <a:r>
                  <a:rPr kumimoji="1" lang="en-US" altLang="ko-KR" sz="1200" dirty="0"/>
                  <a:t>(m)</a:t>
                </a:r>
                <a:r>
                  <a:rPr kumimoji="1" lang="ko-KR" altLang="en-US" sz="1200" dirty="0" err="1"/>
                  <a:t>를</a:t>
                </a:r>
                <a:r>
                  <a:rPr kumimoji="1" lang="ko-KR" altLang="en-US" sz="1200" dirty="0"/>
                  <a:t> 메시지 블록 비트 길이의 배수</a:t>
                </a:r>
                <a:r>
                  <a:rPr kumimoji="1" lang="en-US" altLang="ko-KR" sz="1200" dirty="0"/>
                  <a:t>(1024,</a:t>
                </a:r>
                <a:r>
                  <a:rPr kumimoji="1" lang="ko-KR" altLang="en-US" sz="1200" dirty="0"/>
                  <a:t> </a:t>
                </a:r>
                <a:r>
                  <a:rPr kumimoji="1" lang="en-US" altLang="ko-KR" sz="1200" dirty="0"/>
                  <a:t>2048)</a:t>
                </a:r>
                <a:r>
                  <a:rPr kumimoji="1" lang="ko-KR" altLang="en-US" sz="1200" dirty="0"/>
                  <a:t>가 되도록 패딩 후</a:t>
                </a:r>
                <a:r>
                  <a:rPr kumimoji="1" lang="en-US" altLang="ko-KR" sz="1200" dirty="0"/>
                  <a:t>,</a:t>
                </a:r>
                <a:r>
                  <a:rPr kumimoji="1" lang="ko-KR" altLang="en-US" sz="1200" dirty="0"/>
                  <a:t> 메시지 블록 단위로 분할</a:t>
                </a:r>
                <a:endParaRPr kumimoji="1" lang="en-US" altLang="ko-KR" sz="1600" dirty="0"/>
              </a:p>
              <a:p>
                <a:pPr lvl="2"/>
                <a:r>
                  <a:rPr kumimoji="1" lang="ko-KR" altLang="en-US" sz="1200" dirty="0"/>
                  <a:t>연결 변수를 </a:t>
                </a:r>
                <a:r>
                  <a:rPr kumimoji="1" lang="en-US" altLang="ko-KR" sz="1200" dirty="0"/>
                  <a:t>IV</a:t>
                </a:r>
                <a:r>
                  <a:rPr kumimoji="1" lang="ko-KR" altLang="en-US" sz="1200" dirty="0"/>
                  <a:t>로 초기화</a:t>
                </a:r>
                <a:endParaRPr kumimoji="1" lang="en-US" altLang="ko-KR" sz="1200" dirty="0"/>
              </a:p>
              <a:p>
                <a:pPr lvl="1"/>
                <a:endParaRPr kumimoji="1" lang="en-US" altLang="ko-KR" sz="1600" dirty="0"/>
              </a:p>
              <a:p>
                <a:pPr lvl="1"/>
                <a:r>
                  <a:rPr kumimoji="1" lang="en-US" altLang="ko-KR" sz="1600" dirty="0"/>
                  <a:t>Compression(</a:t>
                </a:r>
                <a:r>
                  <a:rPr kumimoji="1" lang="ko-KR" altLang="en-US" sz="1600" dirty="0"/>
                  <a:t>압축</a:t>
                </a:r>
                <a:r>
                  <a:rPr kumimoji="1" lang="en-US" altLang="ko-KR" sz="1600" dirty="0"/>
                  <a:t>)</a:t>
                </a:r>
              </a:p>
              <a:p>
                <a:pPr lvl="2"/>
                <a:r>
                  <a:rPr kumimoji="1" lang="en-US" altLang="ko-KR" sz="1200" dirty="0"/>
                  <a:t>32w</a:t>
                </a:r>
                <a:r>
                  <a:rPr kumimoji="1" lang="ko-KR" altLang="en-US" sz="1200" dirty="0"/>
                  <a:t> 배열 메시지 블록을 입력으로 사용하여 얻은 </a:t>
                </a:r>
                <a:r>
                  <a:rPr kumimoji="1" lang="ko-KR" altLang="en-US" sz="1200" dirty="0" err="1"/>
                  <a:t>출력값을</a:t>
                </a:r>
                <a:r>
                  <a:rPr kumimoji="1" lang="ko-KR" altLang="en-US" sz="1200" dirty="0"/>
                  <a:t> 연결 변수로 사용하여 마지막 블록까지 반복하여 압축 함수 실행</a:t>
                </a:r>
                <a:endParaRPr kumimoji="1" lang="en-US" altLang="ko-KR" sz="1600" dirty="0"/>
              </a:p>
              <a:p>
                <a:pPr lvl="1"/>
                <a:endParaRPr kumimoji="1" lang="en-US" altLang="ko-KR" sz="1600" dirty="0"/>
              </a:p>
              <a:p>
                <a:pPr lvl="1"/>
                <a:r>
                  <a:rPr kumimoji="1" lang="en-US" altLang="ko-KR" sz="1600" dirty="0"/>
                  <a:t>Finalization(</a:t>
                </a:r>
                <a:r>
                  <a:rPr kumimoji="1" lang="ko-KR" altLang="en-US" sz="1600" dirty="0"/>
                  <a:t>완료</a:t>
                </a:r>
                <a:r>
                  <a:rPr kumimoji="1" lang="en-US" altLang="ko-KR" sz="1600" dirty="0"/>
                  <a:t>)</a:t>
                </a:r>
              </a:p>
              <a:p>
                <a:pPr lvl="2"/>
                <a:r>
                  <a:rPr kumimoji="1" lang="ko-KR" altLang="en-US" sz="1200" dirty="0"/>
                  <a:t>연결 변수에 최종 저장된 값으로부터 </a:t>
                </a:r>
                <a:r>
                  <a:rPr kumimoji="1" lang="en-US" altLang="ko-KR" sz="1200" dirty="0"/>
                  <a:t>n </a:t>
                </a:r>
                <a:r>
                  <a:rPr kumimoji="1" lang="ko-KR" altLang="en-US" sz="1200" dirty="0"/>
                  <a:t>비트 길이의 </a:t>
                </a:r>
                <a:r>
                  <a:rPr kumimoji="1" lang="ko-KR" altLang="en-US" sz="1200" dirty="0" err="1"/>
                  <a:t>출력값</a:t>
                </a:r>
                <a:r>
                  <a:rPr kumimoji="1" lang="ko-KR" altLang="en-US" sz="1200" dirty="0"/>
                  <a:t> 생성</a:t>
                </a:r>
                <a:endParaRPr kumimoji="1" lang="en-US" altLang="ko-KR" sz="1600" dirty="0"/>
              </a:p>
              <a:p>
                <a:endParaRPr kumimoji="1" lang="ko-Kore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4FB0FA8-3D18-F144-8AE7-64698DF80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CA4F8B00-A6F4-CF4C-A616-8DDE8DDE60ED}"/>
              </a:ext>
            </a:extLst>
          </p:cNvPr>
          <p:cNvGrpSpPr/>
          <p:nvPr/>
        </p:nvGrpSpPr>
        <p:grpSpPr>
          <a:xfrm>
            <a:off x="6879012" y="1418210"/>
            <a:ext cx="5312988" cy="2010790"/>
            <a:chOff x="6467092" y="3948066"/>
            <a:chExt cx="5312988" cy="20107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FC0B25F-59D7-C74F-A891-6A6F036B9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7092" y="3948066"/>
              <a:ext cx="5312988" cy="2006569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827798-676C-854C-BAAD-EA09246ED6A7}"/>
                </a:ext>
              </a:extLst>
            </p:cNvPr>
            <p:cNvSpPr/>
            <p:nvPr/>
          </p:nvSpPr>
          <p:spPr>
            <a:xfrm>
              <a:off x="6467092" y="3948066"/>
              <a:ext cx="4451279" cy="808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1434F41-376A-3546-92B7-3A591D8187CE}"/>
                </a:ext>
              </a:extLst>
            </p:cNvPr>
            <p:cNvSpPr/>
            <p:nvPr/>
          </p:nvSpPr>
          <p:spPr>
            <a:xfrm>
              <a:off x="7659946" y="5149865"/>
              <a:ext cx="2927279" cy="80899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334F44-D585-B544-B38E-B83964AA7F51}"/>
                </a:ext>
              </a:extLst>
            </p:cNvPr>
            <p:cNvSpPr/>
            <p:nvPr/>
          </p:nvSpPr>
          <p:spPr>
            <a:xfrm>
              <a:off x="10689771" y="5149865"/>
              <a:ext cx="228600" cy="80899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62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ore-KR" sz="2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2000" dirty="0"/>
                  <a:t> : Compress</a:t>
                </a:r>
                <a:r>
                  <a:rPr lang="ko-KR" altLang="en-US" sz="2000" dirty="0"/>
                  <a:t> 함수 내 </a:t>
                </a:r>
                <a:r>
                  <a:rPr lang="en-US" altLang="ko-KR" sz="2000" dirty="0"/>
                  <a:t>Step </a:t>
                </a:r>
                <a:r>
                  <a:rPr lang="ko-KR" altLang="en-US" sz="2000" dirty="0"/>
                  <a:t>함수의 반복 횟수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≤ 8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256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or 512)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LSH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6E73A232-5666-9B43-A310-6E99E44FF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380340"/>
                  </p:ext>
                </p:extLst>
              </p:nvPr>
            </p:nvGraphicFramePr>
            <p:xfrm>
              <a:off x="1451427" y="1996440"/>
              <a:ext cx="9289146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8191">
                      <a:extLst>
                        <a:ext uri="{9D8B030D-6E8A-4147-A177-3AD203B41FA5}">
                          <a16:colId xmlns:a16="http://schemas.microsoft.com/office/drawing/2014/main" val="911762019"/>
                        </a:ext>
                      </a:extLst>
                    </a:gridCol>
                    <a:gridCol w="1548191">
                      <a:extLst>
                        <a:ext uri="{9D8B030D-6E8A-4147-A177-3AD203B41FA5}">
                          <a16:colId xmlns:a16="http://schemas.microsoft.com/office/drawing/2014/main" val="2716345951"/>
                        </a:ext>
                      </a:extLst>
                    </a:gridCol>
                    <a:gridCol w="1548191">
                      <a:extLst>
                        <a:ext uri="{9D8B030D-6E8A-4147-A177-3AD203B41FA5}">
                          <a16:colId xmlns:a16="http://schemas.microsoft.com/office/drawing/2014/main" val="1136883500"/>
                        </a:ext>
                      </a:extLst>
                    </a:gridCol>
                    <a:gridCol w="1548191">
                      <a:extLst>
                        <a:ext uri="{9D8B030D-6E8A-4147-A177-3AD203B41FA5}">
                          <a16:colId xmlns:a16="http://schemas.microsoft.com/office/drawing/2014/main" val="16008973"/>
                        </a:ext>
                      </a:extLst>
                    </a:gridCol>
                    <a:gridCol w="1548191">
                      <a:extLst>
                        <a:ext uri="{9D8B030D-6E8A-4147-A177-3AD203B41FA5}">
                          <a16:colId xmlns:a16="http://schemas.microsoft.com/office/drawing/2014/main" val="4118301079"/>
                        </a:ext>
                      </a:extLst>
                    </a:gridCol>
                    <a:gridCol w="1548191">
                      <a:extLst>
                        <a:ext uri="{9D8B030D-6E8A-4147-A177-3AD203B41FA5}">
                          <a16:colId xmlns:a16="http://schemas.microsoft.com/office/drawing/2014/main" val="12251953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18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altLang="ko-Kore-KR" sz="18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sz="1800" dirty="0"/>
                            <a:t>연쇄</a:t>
                          </a:r>
                          <a:r>
                            <a:rPr lang="ko-KR" altLang="en-US" sz="1800" dirty="0"/>
                            <a:t> 변수 </a:t>
                          </a:r>
                          <a:endParaRPr lang="en-US" altLang="ko-KR" sz="1800" dirty="0"/>
                        </a:p>
                        <a:p>
                          <a:pPr algn="ctr"/>
                          <a:r>
                            <a:rPr lang="ko-KR" altLang="en-US" sz="1800" dirty="0"/>
                            <a:t>비트 길이</a:t>
                          </a:r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sz="1800" dirty="0"/>
                            <a:t>메시지</a:t>
                          </a:r>
                          <a:r>
                            <a:rPr lang="ko-KR" altLang="en-US" sz="1800" dirty="0"/>
                            <a:t> 블록 </a:t>
                          </a:r>
                          <a:endParaRPr lang="en-US" altLang="ko-KR" sz="1800" dirty="0"/>
                        </a:p>
                        <a:p>
                          <a:pPr algn="ctr"/>
                          <a:r>
                            <a:rPr lang="ko-KR" altLang="en-US" sz="1800" dirty="0"/>
                            <a:t>비트 길이</a:t>
                          </a:r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4182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LSH-224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dirty="0"/>
                            <a:t>512</a:t>
                          </a:r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dirty="0"/>
                            <a:t>1024</a:t>
                          </a:r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186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LSH-2</a:t>
                          </a:r>
                          <a:r>
                            <a:rPr lang="en-US" altLang="ko-KR" dirty="0"/>
                            <a:t>56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256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512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1024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532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LSH-512-224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1024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2048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12401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LSH-512-256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256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1024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2048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410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LSH-284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384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1024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2048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01787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LSH-512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512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1024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2048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73686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6E73A232-5666-9B43-A310-6E99E44FFD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7380340"/>
                  </p:ext>
                </p:extLst>
              </p:nvPr>
            </p:nvGraphicFramePr>
            <p:xfrm>
              <a:off x="1451427" y="1996440"/>
              <a:ext cx="9289146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8191">
                      <a:extLst>
                        <a:ext uri="{9D8B030D-6E8A-4147-A177-3AD203B41FA5}">
                          <a16:colId xmlns:a16="http://schemas.microsoft.com/office/drawing/2014/main" val="911762019"/>
                        </a:ext>
                      </a:extLst>
                    </a:gridCol>
                    <a:gridCol w="1548191">
                      <a:extLst>
                        <a:ext uri="{9D8B030D-6E8A-4147-A177-3AD203B41FA5}">
                          <a16:colId xmlns:a16="http://schemas.microsoft.com/office/drawing/2014/main" val="2716345951"/>
                        </a:ext>
                      </a:extLst>
                    </a:gridCol>
                    <a:gridCol w="1548191">
                      <a:extLst>
                        <a:ext uri="{9D8B030D-6E8A-4147-A177-3AD203B41FA5}">
                          <a16:colId xmlns:a16="http://schemas.microsoft.com/office/drawing/2014/main" val="1136883500"/>
                        </a:ext>
                      </a:extLst>
                    </a:gridCol>
                    <a:gridCol w="1548191">
                      <a:extLst>
                        <a:ext uri="{9D8B030D-6E8A-4147-A177-3AD203B41FA5}">
                          <a16:colId xmlns:a16="http://schemas.microsoft.com/office/drawing/2014/main" val="16008973"/>
                        </a:ext>
                      </a:extLst>
                    </a:gridCol>
                    <a:gridCol w="1548191">
                      <a:extLst>
                        <a:ext uri="{9D8B030D-6E8A-4147-A177-3AD203B41FA5}">
                          <a16:colId xmlns:a16="http://schemas.microsoft.com/office/drawing/2014/main" val="4118301079"/>
                        </a:ext>
                      </a:extLst>
                    </a:gridCol>
                    <a:gridCol w="1548191">
                      <a:extLst>
                        <a:ext uri="{9D8B030D-6E8A-4147-A177-3AD203B41FA5}">
                          <a16:colId xmlns:a16="http://schemas.microsoft.com/office/drawing/2014/main" val="122519530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20" t="-4000" r="-402459" b="-3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20" t="-4000" r="-302459" b="-3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20" t="-4000" r="-202459" b="-3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sz="1800" dirty="0"/>
                            <a:t>연쇄</a:t>
                          </a:r>
                          <a:r>
                            <a:rPr lang="ko-KR" altLang="en-US" sz="1800" dirty="0"/>
                            <a:t> 변수 </a:t>
                          </a:r>
                          <a:endParaRPr lang="en-US" altLang="ko-KR" sz="1800" dirty="0"/>
                        </a:p>
                        <a:p>
                          <a:pPr algn="ctr"/>
                          <a:r>
                            <a:rPr lang="ko-KR" altLang="en-US" sz="1800" dirty="0"/>
                            <a:t>비트 길이</a:t>
                          </a:r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ore-KR" altLang="en-US" sz="1800" dirty="0"/>
                            <a:t>메시지</a:t>
                          </a:r>
                          <a:r>
                            <a:rPr lang="ko-KR" altLang="en-US" sz="1800" dirty="0"/>
                            <a:t> 블록 </a:t>
                          </a:r>
                          <a:endParaRPr lang="en-US" altLang="ko-KR" sz="1800" dirty="0"/>
                        </a:p>
                        <a:p>
                          <a:pPr algn="ctr"/>
                          <a:r>
                            <a:rPr lang="ko-KR" altLang="en-US" sz="1800" dirty="0"/>
                            <a:t>비트 길이</a:t>
                          </a:r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4182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LSH-224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dirty="0"/>
                            <a:t>512</a:t>
                          </a:r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dirty="0"/>
                            <a:t>1024</a:t>
                          </a:r>
                          <a:endParaRPr lang="ko-Kore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41863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LSH-2</a:t>
                          </a:r>
                          <a:r>
                            <a:rPr lang="en-US" altLang="ko-KR" dirty="0"/>
                            <a:t>56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256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512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1024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5320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LSH-512-224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1024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2048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12401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LSH-512-256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256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1024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2048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84101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LSH-284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384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1024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2048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01787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LSH-512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512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1024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2048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7368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388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LSH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1D85EBD-F02F-2340-AB02-867665C034B5}"/>
              </a:ext>
            </a:extLst>
          </p:cNvPr>
          <p:cNvGrpSpPr/>
          <p:nvPr/>
        </p:nvGrpSpPr>
        <p:grpSpPr>
          <a:xfrm>
            <a:off x="411162" y="1179349"/>
            <a:ext cx="6669278" cy="2580702"/>
            <a:chOff x="411162" y="1152525"/>
            <a:chExt cx="6669278" cy="25807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C931066-2CE5-8544-B119-403A18645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162" y="1152525"/>
              <a:ext cx="6669278" cy="2518801"/>
            </a:xfrm>
            <a:prstGeom prst="rect">
              <a:avLst/>
            </a:prstGeom>
          </p:spPr>
        </p:pic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8CCD0DF7-AA06-C141-B862-C71C97D99863}"/>
                </a:ext>
              </a:extLst>
            </p:cNvPr>
            <p:cNvSpPr/>
            <p:nvPr/>
          </p:nvSpPr>
          <p:spPr>
            <a:xfrm>
              <a:off x="1766923" y="2411925"/>
              <a:ext cx="3870730" cy="132130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1F0EDBF-2A8C-5141-A2E5-EFAE0AA5D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82" y="3942666"/>
            <a:ext cx="4498828" cy="21607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F1FD2D-2DEC-CA44-A82A-207ECAD48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440" y="2169599"/>
            <a:ext cx="4721655" cy="25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ARM64</a:t>
            </a:r>
            <a:r>
              <a:rPr lang="ko-KR" altLang="en-US" dirty="0"/>
              <a:t> 상에서의 </a:t>
            </a:r>
            <a:r>
              <a:rPr lang="en-US" altLang="ko-KR" dirty="0"/>
              <a:t>LSH </a:t>
            </a:r>
            <a:r>
              <a:rPr lang="ko-KR" altLang="en-US" dirty="0"/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9AC6D6-41D8-EB4B-BAAC-58C86961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80" y="1676400"/>
            <a:ext cx="4013200" cy="1752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CC1289-5EE9-8348-8438-65FE23422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78" y="1224730"/>
            <a:ext cx="5419238" cy="27339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EF16E4-925E-0145-A878-29EB67EAB8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39254"/>
          <a:stretch/>
        </p:blipFill>
        <p:spPr>
          <a:xfrm>
            <a:off x="5516527" y="4513742"/>
            <a:ext cx="6263553" cy="918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8F5E2B-8486-B441-949C-D6A55020C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33" y="4244619"/>
            <a:ext cx="4922838" cy="153049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2ECFD81-92FA-8340-BF99-57E36954F321}"/>
              </a:ext>
            </a:extLst>
          </p:cNvPr>
          <p:cNvSpPr/>
          <p:nvPr/>
        </p:nvSpPr>
        <p:spPr>
          <a:xfrm>
            <a:off x="1034143" y="3025141"/>
            <a:ext cx="1023257" cy="239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7D4B9B-FF0D-2441-8BFE-A3611847ED3F}"/>
              </a:ext>
            </a:extLst>
          </p:cNvPr>
          <p:cNvSpPr/>
          <p:nvPr/>
        </p:nvSpPr>
        <p:spPr>
          <a:xfrm>
            <a:off x="1034142" y="2100400"/>
            <a:ext cx="1023257" cy="239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46F4043F-F4C5-BD4B-82C7-2A61EE43475F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2057399" y="2220143"/>
            <a:ext cx="3950979" cy="371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0CFCEA5B-FF46-734B-9A54-0DA7CE22F8ED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H="1" flipV="1">
            <a:off x="1034142" y="3144883"/>
            <a:ext cx="1936409" cy="1099735"/>
          </a:xfrm>
          <a:prstGeom prst="bentConnector4">
            <a:avLst>
              <a:gd name="adj1" fmla="val -11805"/>
              <a:gd name="adj2" fmla="val 55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34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0F7480A-9CF5-F648-A1E0-8CFE8B332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295400"/>
            <a:ext cx="5483535" cy="49816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ARM64</a:t>
            </a:r>
            <a:r>
              <a:rPr lang="ko-KR" altLang="en-US" dirty="0"/>
              <a:t> 상에서의 </a:t>
            </a:r>
            <a:r>
              <a:rPr lang="en-US" altLang="ko-KR" dirty="0"/>
              <a:t>LSH </a:t>
            </a:r>
            <a:r>
              <a:rPr lang="ko-KR" altLang="en-US" dirty="0"/>
              <a:t>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752534-2DB6-EE4C-91EA-E2DDD0918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591" y="43057"/>
            <a:ext cx="4341489" cy="6314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03AB88-3985-C041-8918-2EF32B61F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003" y="2791169"/>
            <a:ext cx="3540551" cy="170052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D0B1C8C-9E20-8A42-817D-566B73252031}"/>
              </a:ext>
            </a:extLst>
          </p:cNvPr>
          <p:cNvSpPr/>
          <p:nvPr/>
        </p:nvSpPr>
        <p:spPr>
          <a:xfrm>
            <a:off x="761999" y="4169229"/>
            <a:ext cx="3320142" cy="1534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786D78F-32B9-B54A-B077-CF0DA7874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585"/>
              </p:ext>
            </p:extLst>
          </p:nvPr>
        </p:nvGraphicFramePr>
        <p:xfrm>
          <a:off x="3002720" y="6268542"/>
          <a:ext cx="859971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82">
                  <a:extLst>
                    <a:ext uri="{9D8B030D-6E8A-4147-A177-3AD203B41FA5}">
                      <a16:colId xmlns:a16="http://schemas.microsoft.com/office/drawing/2014/main" val="4020114645"/>
                    </a:ext>
                  </a:extLst>
                </a:gridCol>
                <a:gridCol w="537482">
                  <a:extLst>
                    <a:ext uri="{9D8B030D-6E8A-4147-A177-3AD203B41FA5}">
                      <a16:colId xmlns:a16="http://schemas.microsoft.com/office/drawing/2014/main" val="1404311310"/>
                    </a:ext>
                  </a:extLst>
                </a:gridCol>
                <a:gridCol w="537482">
                  <a:extLst>
                    <a:ext uri="{9D8B030D-6E8A-4147-A177-3AD203B41FA5}">
                      <a16:colId xmlns:a16="http://schemas.microsoft.com/office/drawing/2014/main" val="2306153884"/>
                    </a:ext>
                  </a:extLst>
                </a:gridCol>
                <a:gridCol w="537482">
                  <a:extLst>
                    <a:ext uri="{9D8B030D-6E8A-4147-A177-3AD203B41FA5}">
                      <a16:colId xmlns:a16="http://schemas.microsoft.com/office/drawing/2014/main" val="2500896915"/>
                    </a:ext>
                  </a:extLst>
                </a:gridCol>
                <a:gridCol w="537482">
                  <a:extLst>
                    <a:ext uri="{9D8B030D-6E8A-4147-A177-3AD203B41FA5}">
                      <a16:colId xmlns:a16="http://schemas.microsoft.com/office/drawing/2014/main" val="1718964500"/>
                    </a:ext>
                  </a:extLst>
                </a:gridCol>
                <a:gridCol w="537482">
                  <a:extLst>
                    <a:ext uri="{9D8B030D-6E8A-4147-A177-3AD203B41FA5}">
                      <a16:colId xmlns:a16="http://schemas.microsoft.com/office/drawing/2014/main" val="3532097955"/>
                    </a:ext>
                  </a:extLst>
                </a:gridCol>
                <a:gridCol w="537482">
                  <a:extLst>
                    <a:ext uri="{9D8B030D-6E8A-4147-A177-3AD203B41FA5}">
                      <a16:colId xmlns:a16="http://schemas.microsoft.com/office/drawing/2014/main" val="2470499369"/>
                    </a:ext>
                  </a:extLst>
                </a:gridCol>
                <a:gridCol w="537482">
                  <a:extLst>
                    <a:ext uri="{9D8B030D-6E8A-4147-A177-3AD203B41FA5}">
                      <a16:colId xmlns:a16="http://schemas.microsoft.com/office/drawing/2014/main" val="2262403354"/>
                    </a:ext>
                  </a:extLst>
                </a:gridCol>
                <a:gridCol w="537482">
                  <a:extLst>
                    <a:ext uri="{9D8B030D-6E8A-4147-A177-3AD203B41FA5}">
                      <a16:colId xmlns:a16="http://schemas.microsoft.com/office/drawing/2014/main" val="3293602133"/>
                    </a:ext>
                  </a:extLst>
                </a:gridCol>
                <a:gridCol w="537482">
                  <a:extLst>
                    <a:ext uri="{9D8B030D-6E8A-4147-A177-3AD203B41FA5}">
                      <a16:colId xmlns:a16="http://schemas.microsoft.com/office/drawing/2014/main" val="1691709815"/>
                    </a:ext>
                  </a:extLst>
                </a:gridCol>
                <a:gridCol w="537482">
                  <a:extLst>
                    <a:ext uri="{9D8B030D-6E8A-4147-A177-3AD203B41FA5}">
                      <a16:colId xmlns:a16="http://schemas.microsoft.com/office/drawing/2014/main" val="4135500238"/>
                    </a:ext>
                  </a:extLst>
                </a:gridCol>
                <a:gridCol w="537482">
                  <a:extLst>
                    <a:ext uri="{9D8B030D-6E8A-4147-A177-3AD203B41FA5}">
                      <a16:colId xmlns:a16="http://schemas.microsoft.com/office/drawing/2014/main" val="3845061022"/>
                    </a:ext>
                  </a:extLst>
                </a:gridCol>
                <a:gridCol w="537482">
                  <a:extLst>
                    <a:ext uri="{9D8B030D-6E8A-4147-A177-3AD203B41FA5}">
                      <a16:colId xmlns:a16="http://schemas.microsoft.com/office/drawing/2014/main" val="574366681"/>
                    </a:ext>
                  </a:extLst>
                </a:gridCol>
                <a:gridCol w="537482">
                  <a:extLst>
                    <a:ext uri="{9D8B030D-6E8A-4147-A177-3AD203B41FA5}">
                      <a16:colId xmlns:a16="http://schemas.microsoft.com/office/drawing/2014/main" val="843822873"/>
                    </a:ext>
                  </a:extLst>
                </a:gridCol>
                <a:gridCol w="537482">
                  <a:extLst>
                    <a:ext uri="{9D8B030D-6E8A-4147-A177-3AD203B41FA5}">
                      <a16:colId xmlns:a16="http://schemas.microsoft.com/office/drawing/2014/main" val="788719179"/>
                    </a:ext>
                  </a:extLst>
                </a:gridCol>
                <a:gridCol w="537482">
                  <a:extLst>
                    <a:ext uri="{9D8B030D-6E8A-4147-A177-3AD203B41FA5}">
                      <a16:colId xmlns:a16="http://schemas.microsoft.com/office/drawing/2014/main" val="3654138537"/>
                    </a:ext>
                  </a:extLst>
                </a:gridCol>
              </a:tblGrid>
              <a:tr h="1938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chemeClr val="bg1"/>
                          </a:solidFill>
                        </a:rPr>
                        <a:t>T[0]</a:t>
                      </a:r>
                      <a:endParaRPr lang="ko-Kore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T[1]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T[2]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T[3]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T[4]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T[5]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T[6]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T[7]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T[8]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T[9]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T[10]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T[11]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T[12]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T[13]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T[14]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T[15]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978292"/>
                  </a:ext>
                </a:extLst>
              </a:tr>
              <a:tr h="21976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chemeClr val="bg1"/>
                          </a:solidFill>
                        </a:rPr>
                        <a:t>L[0]</a:t>
                      </a:r>
                      <a:endParaRPr lang="ko-Kore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L[1]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L[2]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L[3]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L[4]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L[5]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L[6]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L[7]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chemeClr val="bg1"/>
                          </a:solidFill>
                        </a:rPr>
                        <a:t>R[0]</a:t>
                      </a:r>
                      <a:endParaRPr lang="ko-Kore-KR" altLang="en-US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R[1]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R[2]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R[3]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R[4]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R[5]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R[6]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05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R[7]</a:t>
                      </a:r>
                      <a:endParaRPr kumimoji="0" lang="ko-Kore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96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36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96CC4E-DD56-F446-9C41-E8D8CCDDE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820" y="1152525"/>
            <a:ext cx="1870194" cy="55105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ARM64</a:t>
            </a:r>
            <a:r>
              <a:rPr lang="ko-KR" altLang="en-US" dirty="0"/>
              <a:t> 상에서의 </a:t>
            </a:r>
            <a:r>
              <a:rPr lang="en-US" altLang="ko-KR" dirty="0"/>
              <a:t>LSH </a:t>
            </a:r>
            <a:r>
              <a:rPr lang="ko-KR" altLang="en-US" dirty="0"/>
              <a:t>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AA8478-CB0D-9449-B536-FC6EF48246A2}"/>
              </a:ext>
            </a:extLst>
          </p:cNvPr>
          <p:cNvGrpSpPr/>
          <p:nvPr/>
        </p:nvGrpSpPr>
        <p:grpSpPr>
          <a:xfrm>
            <a:off x="411162" y="1152525"/>
            <a:ext cx="4664530" cy="2927807"/>
            <a:chOff x="734784" y="2329993"/>
            <a:chExt cx="4664530" cy="29278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85B2CE6-CE71-9F40-905C-447FD7DC2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785" y="2329993"/>
              <a:ext cx="4380648" cy="292780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1B7CF1-B779-0942-9A92-BCE06118573D}"/>
                </a:ext>
              </a:extLst>
            </p:cNvPr>
            <p:cNvSpPr/>
            <p:nvPr/>
          </p:nvSpPr>
          <p:spPr>
            <a:xfrm>
              <a:off x="734784" y="2623457"/>
              <a:ext cx="4664529" cy="5987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427287-1175-1940-B3F3-A8326490F0D5}"/>
                </a:ext>
              </a:extLst>
            </p:cNvPr>
            <p:cNvSpPr/>
            <p:nvPr/>
          </p:nvSpPr>
          <p:spPr>
            <a:xfrm>
              <a:off x="734785" y="3907791"/>
              <a:ext cx="4664529" cy="5987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C53A1B5-D1E7-B743-BA60-F2AA16DDE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6467"/>
              </p:ext>
            </p:extLst>
          </p:nvPr>
        </p:nvGraphicFramePr>
        <p:xfrm>
          <a:off x="569237" y="4654558"/>
          <a:ext cx="3000260" cy="155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65">
                  <a:extLst>
                    <a:ext uri="{9D8B030D-6E8A-4147-A177-3AD203B41FA5}">
                      <a16:colId xmlns:a16="http://schemas.microsoft.com/office/drawing/2014/main" val="3778102972"/>
                    </a:ext>
                  </a:extLst>
                </a:gridCol>
                <a:gridCol w="750065">
                  <a:extLst>
                    <a:ext uri="{9D8B030D-6E8A-4147-A177-3AD203B41FA5}">
                      <a16:colId xmlns:a16="http://schemas.microsoft.com/office/drawing/2014/main" val="1481396387"/>
                    </a:ext>
                  </a:extLst>
                </a:gridCol>
                <a:gridCol w="750065">
                  <a:extLst>
                    <a:ext uri="{9D8B030D-6E8A-4147-A177-3AD203B41FA5}">
                      <a16:colId xmlns:a16="http://schemas.microsoft.com/office/drawing/2014/main" val="1459260960"/>
                    </a:ext>
                  </a:extLst>
                </a:gridCol>
                <a:gridCol w="750065">
                  <a:extLst>
                    <a:ext uri="{9D8B030D-6E8A-4147-A177-3AD203B41FA5}">
                      <a16:colId xmlns:a16="http://schemas.microsoft.com/office/drawing/2014/main" val="3102922046"/>
                    </a:ext>
                  </a:extLst>
                </a:gridCol>
              </a:tblGrid>
              <a:tr h="519108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</a:rPr>
                        <a:t>L[0~3]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633612"/>
                  </a:ext>
                </a:extLst>
              </a:tr>
              <a:tr h="5191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</a:rPr>
                        <a:t>L[0]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R[0]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65635"/>
                  </a:ext>
                </a:extLst>
              </a:tr>
              <a:tr h="5191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</a:rPr>
                        <a:t>L[1]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R[1]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1752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D18DADE-658F-0E47-A989-9912C9AFF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49270"/>
              </p:ext>
            </p:extLst>
          </p:nvPr>
        </p:nvGraphicFramePr>
        <p:xfrm>
          <a:off x="3804872" y="4654558"/>
          <a:ext cx="3000260" cy="155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65">
                  <a:extLst>
                    <a:ext uri="{9D8B030D-6E8A-4147-A177-3AD203B41FA5}">
                      <a16:colId xmlns:a16="http://schemas.microsoft.com/office/drawing/2014/main" val="2224216731"/>
                    </a:ext>
                  </a:extLst>
                </a:gridCol>
                <a:gridCol w="750065">
                  <a:extLst>
                    <a:ext uri="{9D8B030D-6E8A-4147-A177-3AD203B41FA5}">
                      <a16:colId xmlns:a16="http://schemas.microsoft.com/office/drawing/2014/main" val="1399574371"/>
                    </a:ext>
                  </a:extLst>
                </a:gridCol>
                <a:gridCol w="750065">
                  <a:extLst>
                    <a:ext uri="{9D8B030D-6E8A-4147-A177-3AD203B41FA5}">
                      <a16:colId xmlns:a16="http://schemas.microsoft.com/office/drawing/2014/main" val="3446072020"/>
                    </a:ext>
                  </a:extLst>
                </a:gridCol>
                <a:gridCol w="750065">
                  <a:extLst>
                    <a:ext uri="{9D8B030D-6E8A-4147-A177-3AD203B41FA5}">
                      <a16:colId xmlns:a16="http://schemas.microsoft.com/office/drawing/2014/main" val="4062327102"/>
                    </a:ext>
                  </a:extLst>
                </a:gridCol>
              </a:tblGrid>
              <a:tr h="5191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R[0~3]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040028"/>
                  </a:ext>
                </a:extLst>
              </a:tr>
              <a:tr h="5191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L[2]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R[2]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66948"/>
                  </a:ext>
                </a:extLst>
              </a:tr>
              <a:tr h="5191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L[3]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R[3]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13044"/>
                  </a:ext>
                </a:extLst>
              </a:tr>
            </a:tbl>
          </a:graphicData>
        </a:graphic>
      </p:graphicFrame>
      <p:sp>
        <p:nvSpPr>
          <p:cNvPr id="11" name="왼쪽 중괄호[L] 10">
            <a:extLst>
              <a:ext uri="{FF2B5EF4-FFF2-40B4-BE49-F238E27FC236}">
                <a16:creationId xmlns:a16="http://schemas.microsoft.com/office/drawing/2014/main" id="{2B5E2262-FB9C-FD47-9E7D-3A51E98A2337}"/>
              </a:ext>
            </a:extLst>
          </p:cNvPr>
          <p:cNvSpPr/>
          <p:nvPr/>
        </p:nvSpPr>
        <p:spPr>
          <a:xfrm rot="16200000">
            <a:off x="839406" y="5983129"/>
            <a:ext cx="193793" cy="761747"/>
          </a:xfrm>
          <a:prstGeom prst="leftBrace">
            <a:avLst>
              <a:gd name="adj1" fmla="val 8333"/>
              <a:gd name="adj2" fmla="val 51456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왼쪽 중괄호[L] 11">
            <a:extLst>
              <a:ext uri="{FF2B5EF4-FFF2-40B4-BE49-F238E27FC236}">
                <a16:creationId xmlns:a16="http://schemas.microsoft.com/office/drawing/2014/main" id="{9F61A66C-575E-AF4A-BB04-446DF0A2EAB1}"/>
              </a:ext>
            </a:extLst>
          </p:cNvPr>
          <p:cNvSpPr/>
          <p:nvPr/>
        </p:nvSpPr>
        <p:spPr>
          <a:xfrm rot="5400000">
            <a:off x="1936670" y="3032385"/>
            <a:ext cx="265394" cy="300025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3B617-96E4-A74B-9B10-38E467B61425}"/>
              </a:ext>
            </a:extLst>
          </p:cNvPr>
          <p:cNvSpPr txBox="1"/>
          <p:nvPr/>
        </p:nvSpPr>
        <p:spPr>
          <a:xfrm>
            <a:off x="1624373" y="40387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28-bit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A12E0F-D9FE-7E4D-8651-0A34FB1B3786}"/>
              </a:ext>
            </a:extLst>
          </p:cNvPr>
          <p:cNvSpPr txBox="1"/>
          <p:nvPr/>
        </p:nvSpPr>
        <p:spPr>
          <a:xfrm>
            <a:off x="609862" y="646089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32-bit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2548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ARM64</a:t>
            </a:r>
            <a:r>
              <a:rPr lang="ko-KR" altLang="en-US" dirty="0"/>
              <a:t> 상에서의 </a:t>
            </a:r>
            <a:r>
              <a:rPr lang="en-US" altLang="ko-KR" dirty="0"/>
              <a:t>LSH </a:t>
            </a:r>
            <a:r>
              <a:rPr lang="ko-KR" altLang="en-US" dirty="0"/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E05446-9F32-C14C-9C7D-08B19DDBA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589" y="0"/>
            <a:ext cx="409322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C813AB-16E8-B047-96DD-CE454E56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93" y="1223240"/>
            <a:ext cx="5419238" cy="27339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ED2BA4-6633-8447-ABE6-4BC49AB84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39254"/>
          <a:stretch/>
        </p:blipFill>
        <p:spPr>
          <a:xfrm>
            <a:off x="698535" y="4787246"/>
            <a:ext cx="6263553" cy="9182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C103404-B592-4543-833A-83DAE1EA8DF0}"/>
              </a:ext>
            </a:extLst>
          </p:cNvPr>
          <p:cNvSpPr/>
          <p:nvPr/>
        </p:nvSpPr>
        <p:spPr>
          <a:xfrm>
            <a:off x="7717971" y="429986"/>
            <a:ext cx="3537858" cy="8586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9F0C69-436B-364E-AD70-906CED5D942D}"/>
              </a:ext>
            </a:extLst>
          </p:cNvPr>
          <p:cNvSpPr/>
          <p:nvPr/>
        </p:nvSpPr>
        <p:spPr>
          <a:xfrm>
            <a:off x="7717971" y="103414"/>
            <a:ext cx="3537858" cy="272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862AFD-891D-EB4E-896F-D3BD2C2EA74B}"/>
              </a:ext>
            </a:extLst>
          </p:cNvPr>
          <p:cNvSpPr/>
          <p:nvPr/>
        </p:nvSpPr>
        <p:spPr>
          <a:xfrm>
            <a:off x="7717970" y="1366157"/>
            <a:ext cx="3929839" cy="272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EA9500-917A-F044-BCBE-BC4BD0B074C0}"/>
              </a:ext>
            </a:extLst>
          </p:cNvPr>
          <p:cNvSpPr/>
          <p:nvPr/>
        </p:nvSpPr>
        <p:spPr>
          <a:xfrm>
            <a:off x="7717971" y="1715860"/>
            <a:ext cx="3537858" cy="272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772361-074E-F947-965A-F61A581D84B6}"/>
              </a:ext>
            </a:extLst>
          </p:cNvPr>
          <p:cNvSpPr/>
          <p:nvPr/>
        </p:nvSpPr>
        <p:spPr>
          <a:xfrm>
            <a:off x="7717971" y="2065563"/>
            <a:ext cx="3537858" cy="830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D757C7-6DD8-374B-B8D6-4C234B0109C7}"/>
              </a:ext>
            </a:extLst>
          </p:cNvPr>
          <p:cNvSpPr/>
          <p:nvPr/>
        </p:nvSpPr>
        <p:spPr>
          <a:xfrm>
            <a:off x="7717971" y="3307893"/>
            <a:ext cx="3537858" cy="2979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9EE27F-F1A1-FB46-AD73-03D0FDFE5D2F}"/>
              </a:ext>
            </a:extLst>
          </p:cNvPr>
          <p:cNvSpPr/>
          <p:nvPr/>
        </p:nvSpPr>
        <p:spPr>
          <a:xfrm>
            <a:off x="7717971" y="2965675"/>
            <a:ext cx="3537858" cy="2721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373E99-6DA2-9843-B3B2-2546B10A3B5E}"/>
              </a:ext>
            </a:extLst>
          </p:cNvPr>
          <p:cNvSpPr/>
          <p:nvPr/>
        </p:nvSpPr>
        <p:spPr>
          <a:xfrm>
            <a:off x="3385457" y="4787246"/>
            <a:ext cx="566057" cy="1134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E6E272-6446-0541-814C-66B6AF7DFA46}"/>
              </a:ext>
            </a:extLst>
          </p:cNvPr>
          <p:cNvSpPr/>
          <p:nvPr/>
        </p:nvSpPr>
        <p:spPr>
          <a:xfrm>
            <a:off x="5834743" y="4795434"/>
            <a:ext cx="566057" cy="1134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180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ARM64</a:t>
            </a:r>
            <a:r>
              <a:rPr lang="ko-KR" altLang="en-US" dirty="0"/>
              <a:t> 상에서의 </a:t>
            </a:r>
            <a:r>
              <a:rPr lang="en-US" altLang="ko-KR" dirty="0"/>
              <a:t>LSH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9B5C8501-F1F3-F64A-B408-23982807D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86284"/>
              </p:ext>
            </p:extLst>
          </p:nvPr>
        </p:nvGraphicFramePr>
        <p:xfrm>
          <a:off x="411162" y="4349669"/>
          <a:ext cx="10877552" cy="241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856">
                  <a:extLst>
                    <a:ext uri="{9D8B030D-6E8A-4147-A177-3AD203B41FA5}">
                      <a16:colId xmlns:a16="http://schemas.microsoft.com/office/drawing/2014/main" val="3171848394"/>
                    </a:ext>
                  </a:extLst>
                </a:gridCol>
                <a:gridCol w="639856">
                  <a:extLst>
                    <a:ext uri="{9D8B030D-6E8A-4147-A177-3AD203B41FA5}">
                      <a16:colId xmlns:a16="http://schemas.microsoft.com/office/drawing/2014/main" val="1126584427"/>
                    </a:ext>
                  </a:extLst>
                </a:gridCol>
                <a:gridCol w="639856">
                  <a:extLst>
                    <a:ext uri="{9D8B030D-6E8A-4147-A177-3AD203B41FA5}">
                      <a16:colId xmlns:a16="http://schemas.microsoft.com/office/drawing/2014/main" val="2229700463"/>
                    </a:ext>
                  </a:extLst>
                </a:gridCol>
                <a:gridCol w="639856">
                  <a:extLst>
                    <a:ext uri="{9D8B030D-6E8A-4147-A177-3AD203B41FA5}">
                      <a16:colId xmlns:a16="http://schemas.microsoft.com/office/drawing/2014/main" val="1144733071"/>
                    </a:ext>
                  </a:extLst>
                </a:gridCol>
                <a:gridCol w="639856">
                  <a:extLst>
                    <a:ext uri="{9D8B030D-6E8A-4147-A177-3AD203B41FA5}">
                      <a16:colId xmlns:a16="http://schemas.microsoft.com/office/drawing/2014/main" val="2323788294"/>
                    </a:ext>
                  </a:extLst>
                </a:gridCol>
                <a:gridCol w="639856">
                  <a:extLst>
                    <a:ext uri="{9D8B030D-6E8A-4147-A177-3AD203B41FA5}">
                      <a16:colId xmlns:a16="http://schemas.microsoft.com/office/drawing/2014/main" val="1668542223"/>
                    </a:ext>
                  </a:extLst>
                </a:gridCol>
                <a:gridCol w="639856">
                  <a:extLst>
                    <a:ext uri="{9D8B030D-6E8A-4147-A177-3AD203B41FA5}">
                      <a16:colId xmlns:a16="http://schemas.microsoft.com/office/drawing/2014/main" val="3665697861"/>
                    </a:ext>
                  </a:extLst>
                </a:gridCol>
                <a:gridCol w="639856">
                  <a:extLst>
                    <a:ext uri="{9D8B030D-6E8A-4147-A177-3AD203B41FA5}">
                      <a16:colId xmlns:a16="http://schemas.microsoft.com/office/drawing/2014/main" val="2118583491"/>
                    </a:ext>
                  </a:extLst>
                </a:gridCol>
                <a:gridCol w="639856">
                  <a:extLst>
                    <a:ext uri="{9D8B030D-6E8A-4147-A177-3AD203B41FA5}">
                      <a16:colId xmlns:a16="http://schemas.microsoft.com/office/drawing/2014/main" val="3836489433"/>
                    </a:ext>
                  </a:extLst>
                </a:gridCol>
                <a:gridCol w="639856">
                  <a:extLst>
                    <a:ext uri="{9D8B030D-6E8A-4147-A177-3AD203B41FA5}">
                      <a16:colId xmlns:a16="http://schemas.microsoft.com/office/drawing/2014/main" val="3243908110"/>
                    </a:ext>
                  </a:extLst>
                </a:gridCol>
                <a:gridCol w="639856">
                  <a:extLst>
                    <a:ext uri="{9D8B030D-6E8A-4147-A177-3AD203B41FA5}">
                      <a16:colId xmlns:a16="http://schemas.microsoft.com/office/drawing/2014/main" val="3707970261"/>
                    </a:ext>
                  </a:extLst>
                </a:gridCol>
                <a:gridCol w="639856">
                  <a:extLst>
                    <a:ext uri="{9D8B030D-6E8A-4147-A177-3AD203B41FA5}">
                      <a16:colId xmlns:a16="http://schemas.microsoft.com/office/drawing/2014/main" val="3360407818"/>
                    </a:ext>
                  </a:extLst>
                </a:gridCol>
                <a:gridCol w="639856">
                  <a:extLst>
                    <a:ext uri="{9D8B030D-6E8A-4147-A177-3AD203B41FA5}">
                      <a16:colId xmlns:a16="http://schemas.microsoft.com/office/drawing/2014/main" val="2654418546"/>
                    </a:ext>
                  </a:extLst>
                </a:gridCol>
                <a:gridCol w="639856">
                  <a:extLst>
                    <a:ext uri="{9D8B030D-6E8A-4147-A177-3AD203B41FA5}">
                      <a16:colId xmlns:a16="http://schemas.microsoft.com/office/drawing/2014/main" val="537651828"/>
                    </a:ext>
                  </a:extLst>
                </a:gridCol>
                <a:gridCol w="639856">
                  <a:extLst>
                    <a:ext uri="{9D8B030D-6E8A-4147-A177-3AD203B41FA5}">
                      <a16:colId xmlns:a16="http://schemas.microsoft.com/office/drawing/2014/main" val="2963766918"/>
                    </a:ext>
                  </a:extLst>
                </a:gridCol>
                <a:gridCol w="639856">
                  <a:extLst>
                    <a:ext uri="{9D8B030D-6E8A-4147-A177-3AD203B41FA5}">
                      <a16:colId xmlns:a16="http://schemas.microsoft.com/office/drawing/2014/main" val="934627417"/>
                    </a:ext>
                  </a:extLst>
                </a:gridCol>
                <a:gridCol w="639856">
                  <a:extLst>
                    <a:ext uri="{9D8B030D-6E8A-4147-A177-3AD203B41FA5}">
                      <a16:colId xmlns:a16="http://schemas.microsoft.com/office/drawing/2014/main" val="730474915"/>
                    </a:ext>
                  </a:extLst>
                </a:gridCol>
              </a:tblGrid>
              <a:tr h="48277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bg1"/>
                          </a:solidFill>
                        </a:rPr>
                        <a:t>전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</a:rPr>
                        <a:t>T[0]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T[1]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T[2]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T[3]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T[4]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T[5]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T[6]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T[7]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T[8]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T[9]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T[10]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T[11]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T[12]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T[13]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T[14]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T[15]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346288"/>
                  </a:ext>
                </a:extLst>
              </a:tr>
              <a:tr h="4827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전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</a:rPr>
                        <a:t>L[0]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L[1]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L[2]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L[3]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L[4]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L[5]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L[6]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L[7]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</a:rPr>
                        <a:t>R[0]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R[1]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R[2]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R[3]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R[4]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R[5]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R[6]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R[7]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41057"/>
                  </a:ext>
                </a:extLst>
              </a:tr>
              <a:tr h="48277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</a:rPr>
                        <a:t>후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L[6]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L[4]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L[5]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L[7]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R[4]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R[7]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R[6]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R[5]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L[2]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L[0]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L[1]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L[3]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R[0]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R[3]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R[2]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R[1]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623639"/>
                  </a:ext>
                </a:extLst>
              </a:tr>
              <a:tr h="482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전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’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</a:rPr>
                        <a:t>L[0]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L[1]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L[2]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L[3]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L’[0]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L’[1]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L’[2]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L’[3]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bg1"/>
                          </a:solidFill>
                        </a:rPr>
                        <a:t>R[0]</a:t>
                      </a:r>
                      <a:endParaRPr lang="ko-Kore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R[1]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R[2]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R[3]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R’[0]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R’[1]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R’[2]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R’[3]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68882"/>
                  </a:ext>
                </a:extLst>
              </a:tr>
              <a:tr h="48277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400" b="1" dirty="0">
                          <a:solidFill>
                            <a:schemeClr val="tx1"/>
                          </a:solidFill>
                        </a:rPr>
                        <a:t>후</a:t>
                      </a: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’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L’[2]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L’[0]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L’[1]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L’[3]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R’[0]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R’[3]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R’[2]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R’[1]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L[2]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L[0]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L[1]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L[3]</a:t>
                      </a:r>
                      <a:endParaRPr kumimoji="0" lang="ko-Kore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R[0]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R[3]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R[2]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>
                          <a:solidFill>
                            <a:schemeClr val="tx1"/>
                          </a:solidFill>
                        </a:rPr>
                        <a:t>R[1]</a:t>
                      </a:r>
                      <a:endParaRPr lang="ko-Kore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984886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B6F5660D-4BA2-D949-8994-83513A8C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872"/>
            <a:ext cx="7924800" cy="2463800"/>
          </a:xfrm>
          <a:prstGeom prst="rect">
            <a:avLst/>
          </a:prstGeom>
        </p:spPr>
      </p:pic>
      <p:sp>
        <p:nvSpPr>
          <p:cNvPr id="20" name="왼쪽 대괄호[L] 19">
            <a:extLst>
              <a:ext uri="{FF2B5EF4-FFF2-40B4-BE49-F238E27FC236}">
                <a16:creationId xmlns:a16="http://schemas.microsoft.com/office/drawing/2014/main" id="{A99AAD46-AE83-3245-AF81-D43C2BF8765E}"/>
              </a:ext>
            </a:extLst>
          </p:cNvPr>
          <p:cNvSpPr/>
          <p:nvPr/>
        </p:nvSpPr>
        <p:spPr>
          <a:xfrm>
            <a:off x="206828" y="5093458"/>
            <a:ext cx="204333" cy="36454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7A6041B-5E6C-DD42-A86A-267CF3D2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95" y="1152525"/>
            <a:ext cx="3115019" cy="292445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08AFFD-373B-1347-AD0C-BF1FF65F1273}"/>
              </a:ext>
            </a:extLst>
          </p:cNvPr>
          <p:cNvSpPr/>
          <p:nvPr/>
        </p:nvSpPr>
        <p:spPr>
          <a:xfrm>
            <a:off x="206828" y="5790786"/>
            <a:ext cx="11212286" cy="1005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2832831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8C68638E-4867-E749-8486-D39A28E80D84}" vid="{6C0921E3-463B-8043-88E7-28D1BBB440D6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8C68638E-4867-E749-8486-D39A28E80D84}" vid="{EF4CA654-8630-AD43-99D8-2157A50053C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CryptoCraft 테마</Template>
  <TotalTime>441</TotalTime>
  <Words>724</Words>
  <Application>Microsoft Macintosh PowerPoint</Application>
  <PresentationFormat>와이드스크린</PresentationFormat>
  <Paragraphs>213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CryptoCraft 테마</vt:lpstr>
      <vt:lpstr>제목 테마</vt:lpstr>
      <vt:lpstr>ARM64 상에서의 LSH 구현</vt:lpstr>
      <vt:lpstr>LSH(Lightweight Secure Hash)</vt:lpstr>
      <vt:lpstr>LSH</vt:lpstr>
      <vt:lpstr>LSH</vt:lpstr>
      <vt:lpstr>ARM64 상에서의 LSH 구현</vt:lpstr>
      <vt:lpstr>ARM64 상에서의 LSH 구현</vt:lpstr>
      <vt:lpstr>ARM64 상에서의 LSH 구현</vt:lpstr>
      <vt:lpstr>ARM64 상에서의 LSH 구현</vt:lpstr>
      <vt:lpstr>ARM64 상에서의 LSH 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ARM64 상에서의 LSH 구현</dc:title>
  <dc:creator>심민주</dc:creator>
  <cp:lastModifiedBy>심민주</cp:lastModifiedBy>
  <cp:revision>2</cp:revision>
  <dcterms:created xsi:type="dcterms:W3CDTF">2022-03-30T03:40:31Z</dcterms:created>
  <dcterms:modified xsi:type="dcterms:W3CDTF">2022-04-03T16:16:27Z</dcterms:modified>
</cp:coreProperties>
</file>