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75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5" r:id="rId15"/>
    <p:sldId id="294" r:id="rId16"/>
    <p:sldId id="293" r:id="rId17"/>
    <p:sldId id="298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0d_F-lyKH7Q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R-CNN </a:t>
            </a:r>
            <a:r>
              <a:rPr lang="ko-KR" altLang="en-US" dirty="0"/>
              <a:t>계열 알고리즘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https://youtu.be/0d_F-lyKH7Q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9D735-B694-4434-83B5-EA2D5AD3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R-CNN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8E18AC-13A8-4D52-91AC-DD457511E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60" y="1934299"/>
            <a:ext cx="5041059" cy="326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C8800C-FC75-4A48-B911-D92849C8327B}"/>
              </a:ext>
            </a:extLst>
          </p:cNvPr>
          <p:cNvSpPr txBox="1"/>
          <p:nvPr/>
        </p:nvSpPr>
        <p:spPr>
          <a:xfrm>
            <a:off x="6064624" y="2367171"/>
            <a:ext cx="61273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FF0000"/>
                </a:solidFill>
                <a:effectLst/>
                <a:latin typeface="Noto Serif KR"/>
              </a:rPr>
              <a:t>2. CNN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Warp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작업을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region proposal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모두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227x227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크기로 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CNN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모델에 넣음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Alexnet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을 가져와 사용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-&gt;fine tuning)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을 거쳐 각각의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region proposal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로부터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4096-dimentional feature vector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를 뽑아내고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고정길이의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Feature Vector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erif KR"/>
              </a:rPr>
              <a:t>만</a:t>
            </a:r>
            <a:r>
              <a:rPr lang="ko-KR" altLang="en-US" dirty="0" err="1">
                <a:solidFill>
                  <a:srgbClr val="000000"/>
                </a:solidFill>
                <a:latin typeface="Noto Serif KR"/>
              </a:rPr>
              <a:t>듬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18916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44264-E54B-45BF-B2B9-5B2511E2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R-CNN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F0B908-7726-4651-8903-C309743F3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83" y="1208835"/>
            <a:ext cx="52863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DB3664-7D5F-4F28-B567-0ADE44F99992}"/>
              </a:ext>
            </a:extLst>
          </p:cNvPr>
          <p:cNvSpPr txBox="1"/>
          <p:nvPr/>
        </p:nvSpPr>
        <p:spPr>
          <a:xfrm>
            <a:off x="5932394" y="1371164"/>
            <a:ext cx="612737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Noto Serif KR"/>
              </a:rPr>
              <a:t>3.SVM +bounding</a:t>
            </a:r>
            <a:r>
              <a:rPr lang="ko-KR" altLang="en-US" sz="2400" dirty="0">
                <a:solidFill>
                  <a:srgbClr val="FF0000"/>
                </a:solidFill>
                <a:latin typeface="Noto Serif KR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Noto Serif KR"/>
              </a:rPr>
              <a:t>box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모델로부터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feature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가 추출되면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Linear SVM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을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classification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을 진행</a:t>
            </a:r>
            <a:endParaRPr lang="en-US" altLang="ko-KR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Selective search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로 만든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bounding box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는 정확하지 않기 때문에 물체를 정확히 감싸도록 조정해주는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bounding box regression(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선형회귀 모델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 </a:t>
            </a:r>
            <a:r>
              <a:rPr lang="ko-KR" altLang="en-US" dirty="0">
                <a:latin typeface="Noto Serif KR"/>
              </a:rPr>
              <a:t>사용 </a:t>
            </a:r>
            <a:r>
              <a:rPr lang="en-US" altLang="ko-KR" dirty="0">
                <a:latin typeface="Noto Serif KR"/>
              </a:rPr>
              <a:t>(</a:t>
            </a:r>
            <a:r>
              <a:rPr lang="en-US" altLang="ko-KR" i="0" dirty="0">
                <a:effectLst/>
                <a:latin typeface="Noto Serif KR"/>
              </a:rPr>
              <a:t>CNN</a:t>
            </a:r>
            <a:r>
              <a:rPr lang="ko-KR" altLang="en-US" i="0" dirty="0">
                <a:effectLst/>
                <a:latin typeface="Noto Serif KR"/>
              </a:rPr>
              <a:t>을 거치기 전의 </a:t>
            </a:r>
            <a:r>
              <a:rPr lang="en-US" altLang="ko-KR" i="0" dirty="0">
                <a:effectLst/>
                <a:latin typeface="Noto Serif KR"/>
              </a:rPr>
              <a:t>region proposal </a:t>
            </a:r>
            <a:r>
              <a:rPr lang="ko-KR" altLang="en-US" i="0" dirty="0">
                <a:effectLst/>
                <a:latin typeface="Noto Serif KR"/>
              </a:rPr>
              <a:t>데이터 사용</a:t>
            </a:r>
            <a:r>
              <a:rPr lang="en-US" altLang="ko-KR" i="0" dirty="0">
                <a:effectLst/>
                <a:latin typeface="Noto Serif KR"/>
              </a:rPr>
              <a:t>)</a:t>
            </a:r>
            <a:endParaRPr lang="ko-KR" altLang="en-US" i="0" dirty="0">
              <a:effectLst/>
              <a:latin typeface="Noto Sans KR"/>
            </a:endParaRP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00B92-3340-43A3-AAE5-A0AE93D3BF14}"/>
              </a:ext>
            </a:extLst>
          </p:cNvPr>
          <p:cNvSpPr txBox="1"/>
          <p:nvPr/>
        </p:nvSpPr>
        <p:spPr>
          <a:xfrm>
            <a:off x="5932394" y="4034152"/>
            <a:ext cx="612737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i="0" dirty="0">
                <a:solidFill>
                  <a:srgbClr val="FF0000"/>
                </a:solidFill>
                <a:effectLst/>
                <a:latin typeface="Noto Serif KR"/>
              </a:rPr>
              <a:t>R-CNN </a:t>
            </a:r>
            <a:r>
              <a:rPr lang="ko-KR" altLang="en-US" sz="2000" i="0" dirty="0">
                <a:solidFill>
                  <a:srgbClr val="FF0000"/>
                </a:solidFill>
                <a:effectLst/>
                <a:latin typeface="Noto Serif KR"/>
              </a:rPr>
              <a:t>단점</a:t>
            </a:r>
            <a:r>
              <a:rPr lang="en-US" altLang="ko-KR" sz="2000" i="0" dirty="0">
                <a:solidFill>
                  <a:srgbClr val="FF0000"/>
                </a:solidFill>
                <a:effectLst/>
                <a:latin typeface="Noto Serif KR"/>
              </a:rPr>
              <a:t>!</a:t>
            </a:r>
          </a:p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Noto Serif KR"/>
              </a:rPr>
              <a:t>1.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Noto Serif KR"/>
              </a:rPr>
              <a:t>느리다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Noto Serif KR"/>
              </a:rPr>
              <a:t>- 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Noto Serif KR"/>
              </a:rPr>
              <a:t> 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Noto Serif KR"/>
              </a:rPr>
              <a:t> selective search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Noto Serif KR"/>
              </a:rPr>
              <a:t>로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Noto Serif KR"/>
              </a:rPr>
              <a:t>2000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Noto Serif KR"/>
              </a:rPr>
              <a:t>개의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Noto Serif KR"/>
              </a:rPr>
              <a:t>region proposal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Noto Serif KR"/>
              </a:rPr>
              <a:t>을 뽑고 각 영역마다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Noto Serif KR"/>
              </a:rPr>
              <a:t>CNN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Noto Serif KR"/>
              </a:rPr>
              <a:t>을 수행하기 때문에</a:t>
            </a:r>
            <a:endParaRPr lang="ko-KR" altLang="en-US" sz="160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Noto Serif KR"/>
              </a:rPr>
              <a:t>CNN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Noto Serif KR"/>
              </a:rPr>
              <a:t>연산 *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Noto Serif KR"/>
              </a:rPr>
              <a:t>2000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Noto Serif KR"/>
              </a:rPr>
              <a:t> 만큼의 시간이 걸려 수행시간이 매우 느리다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Noto Serif KR"/>
              </a:rPr>
              <a:t>. </a:t>
            </a:r>
            <a:endParaRPr lang="ko-KR" altLang="en-US" sz="160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ko-KR" altLang="en-US" sz="1600" i="0" dirty="0">
                <a:solidFill>
                  <a:srgbClr val="000000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Noto Serif KR"/>
              </a:rPr>
              <a:t>2.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Noto Serif KR"/>
              </a:rPr>
              <a:t>복잡하다</a:t>
            </a:r>
            <a:endParaRPr lang="en-US" altLang="ko-KR" sz="1600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Noto Serif KR"/>
              </a:rPr>
              <a:t> CNN, SVM, Bounding Box Regression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Noto Serif KR"/>
              </a:rPr>
              <a:t>총 세가지의 모델이 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Noto Serif KR"/>
              </a:rPr>
              <a:t>multi-stage pipelines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Noto Serif KR"/>
              </a:rPr>
              <a:t>으로 한 번에 학습되지 않는다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  <a:br>
              <a:rPr lang="ko-KR" altLang="en-US" sz="160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sz="1600" i="0" dirty="0">
                <a:solidFill>
                  <a:srgbClr val="000000"/>
                </a:solidFill>
                <a:effectLst/>
                <a:latin typeface="Noto Serif KR"/>
              </a:rPr>
              <a:t>end-to-end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Noto Serif KR"/>
              </a:rPr>
              <a:t>로 학습할 수 없다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  <a:endParaRPr lang="ko-KR" altLang="en-US" sz="160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06588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E9AA-E17C-4D0A-ACB6-22FC389F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R-CNN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FA58C77-7C5D-431E-B791-90E926BC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40" y="1557338"/>
            <a:ext cx="5135969" cy="20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1AFB6B-0DED-47C9-B6E7-34ACDD44103A}"/>
              </a:ext>
            </a:extLst>
          </p:cNvPr>
          <p:cNvSpPr txBox="1"/>
          <p:nvPr/>
        </p:nvSpPr>
        <p:spPr>
          <a:xfrm>
            <a:off x="5950323" y="1441000"/>
            <a:ext cx="612737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i="0" dirty="0">
                <a:effectLst/>
                <a:latin typeface="Noto Serif KR"/>
              </a:rPr>
              <a:t>1-1. R-CNN</a:t>
            </a:r>
            <a:r>
              <a:rPr lang="ko-KR" altLang="en-US" sz="1600" i="0" dirty="0">
                <a:effectLst/>
                <a:latin typeface="Noto Serif KR"/>
              </a:rPr>
              <a:t>에서와 마찬가지로 </a:t>
            </a:r>
            <a:r>
              <a:rPr lang="en-US" altLang="ko-KR" sz="1600" i="0" dirty="0">
                <a:effectLst/>
                <a:latin typeface="Noto Serif KR"/>
              </a:rPr>
              <a:t>Selective Search</a:t>
            </a:r>
            <a:r>
              <a:rPr lang="ko-KR" altLang="en-US" sz="1600" i="0" dirty="0">
                <a:effectLst/>
                <a:latin typeface="Noto Serif KR"/>
              </a:rPr>
              <a:t>를 통해 </a:t>
            </a:r>
            <a:r>
              <a:rPr lang="en-US" altLang="ko-KR" sz="1600" i="0" dirty="0" err="1">
                <a:effectLst/>
                <a:latin typeface="Noto Serif KR"/>
              </a:rPr>
              <a:t>RoI</a:t>
            </a:r>
            <a:r>
              <a:rPr lang="ko-KR" altLang="en-US" sz="1600" i="0" dirty="0">
                <a:effectLst/>
                <a:latin typeface="Noto Serif KR"/>
              </a:rPr>
              <a:t>를 찾음</a:t>
            </a:r>
            <a:endParaRPr lang="ko-KR" altLang="en-US" sz="1600" i="0" dirty="0">
              <a:effectLst/>
              <a:latin typeface="Noto Sans KR"/>
            </a:endParaRPr>
          </a:p>
          <a:p>
            <a:pPr algn="l"/>
            <a:r>
              <a:rPr lang="en-US" altLang="ko-KR" sz="1600" i="0" dirty="0">
                <a:effectLst/>
                <a:latin typeface="Noto Serif KR"/>
              </a:rPr>
              <a:t>1-2. </a:t>
            </a:r>
            <a:r>
              <a:rPr lang="ko-KR" altLang="en-US" sz="1600" i="0" dirty="0">
                <a:effectLst/>
                <a:latin typeface="Noto Serif KR"/>
              </a:rPr>
              <a:t>전체 이미지를 </a:t>
            </a:r>
            <a:r>
              <a:rPr lang="en-US" altLang="ko-KR" sz="1600" i="0" dirty="0">
                <a:effectLst/>
                <a:latin typeface="Noto Serif KR"/>
              </a:rPr>
              <a:t>CNN</a:t>
            </a:r>
            <a:r>
              <a:rPr lang="ko-KR" altLang="en-US" sz="1600" i="0" dirty="0">
                <a:effectLst/>
                <a:latin typeface="Noto Serif KR"/>
              </a:rPr>
              <a:t>에 통과시켜 </a:t>
            </a:r>
            <a:r>
              <a:rPr lang="en-US" altLang="ko-KR" sz="1600" i="0" dirty="0">
                <a:effectLst/>
                <a:latin typeface="Noto Serif KR"/>
              </a:rPr>
              <a:t>feature map</a:t>
            </a:r>
            <a:r>
              <a:rPr lang="ko-KR" altLang="en-US" sz="1600" i="0" dirty="0">
                <a:effectLst/>
                <a:latin typeface="Noto Serif KR"/>
              </a:rPr>
              <a:t>을 추출</a:t>
            </a:r>
            <a:endParaRPr lang="en-US" altLang="ko-KR" sz="1600" i="0" dirty="0">
              <a:effectLst/>
              <a:latin typeface="Noto Serif KR"/>
            </a:endParaRPr>
          </a:p>
          <a:p>
            <a:pPr algn="l"/>
            <a:endParaRPr lang="ko-KR" altLang="en-US" sz="1600" i="0" dirty="0">
              <a:effectLst/>
              <a:latin typeface="Noto Sans KR"/>
            </a:endParaRPr>
          </a:p>
          <a:p>
            <a:pPr algn="l"/>
            <a:r>
              <a:rPr lang="en-US" altLang="ko-KR" sz="1600" dirty="0">
                <a:latin typeface="Noto Serif KR"/>
              </a:rPr>
              <a:t>2</a:t>
            </a:r>
            <a:r>
              <a:rPr lang="en-US" altLang="ko-KR" sz="1600" i="0" dirty="0">
                <a:effectLst/>
                <a:latin typeface="Noto Serif KR"/>
              </a:rPr>
              <a:t>.</a:t>
            </a:r>
            <a:r>
              <a:rPr lang="en-US" altLang="ko-KR" sz="1600" i="0" dirty="0">
                <a:effectLst/>
                <a:latin typeface="Spoqa Han Sans"/>
              </a:rPr>
              <a:t> Selective Search</a:t>
            </a:r>
            <a:r>
              <a:rPr lang="ko-KR" altLang="en-US" sz="1600" i="0" dirty="0">
                <a:effectLst/>
                <a:latin typeface="Spoqa Han Sans"/>
              </a:rPr>
              <a:t>를 통해서 찾은 각각의 </a:t>
            </a:r>
            <a:r>
              <a:rPr lang="en-US" altLang="ko-KR" sz="1600" i="0" dirty="0" err="1">
                <a:effectLst/>
                <a:latin typeface="Noto Serif KR"/>
              </a:rPr>
              <a:t>RoI</a:t>
            </a:r>
            <a:r>
              <a:rPr lang="ko-KR" altLang="en-US" sz="1600" i="0" dirty="0">
                <a:effectLst/>
                <a:latin typeface="Noto Serif KR"/>
              </a:rPr>
              <a:t>에 대해 </a:t>
            </a:r>
            <a:r>
              <a:rPr lang="en-US" altLang="ko-KR" sz="1600" i="0" dirty="0" err="1">
                <a:effectLst/>
                <a:latin typeface="Noto Serif KR"/>
              </a:rPr>
              <a:t>RoI</a:t>
            </a:r>
            <a:r>
              <a:rPr lang="en-US" altLang="ko-KR" sz="1600" i="0" dirty="0">
                <a:effectLst/>
                <a:latin typeface="Noto Serif KR"/>
              </a:rPr>
              <a:t> Pooling</a:t>
            </a:r>
            <a:r>
              <a:rPr lang="ko-KR" altLang="en-US" sz="1600" i="0" dirty="0">
                <a:effectLst/>
                <a:latin typeface="Noto Serif KR"/>
              </a:rPr>
              <a:t>을 진행하여 고정된 크기의 </a:t>
            </a:r>
            <a:r>
              <a:rPr lang="en-US" altLang="ko-KR" sz="1600" i="0" dirty="0">
                <a:effectLst/>
                <a:latin typeface="Noto Serif KR"/>
              </a:rPr>
              <a:t>feature vector</a:t>
            </a:r>
            <a:r>
              <a:rPr lang="ko-KR" altLang="en-US" sz="1600" i="0" dirty="0">
                <a:effectLst/>
                <a:latin typeface="Noto Serif KR"/>
              </a:rPr>
              <a:t>를 </a:t>
            </a:r>
            <a:r>
              <a:rPr lang="ko-KR" altLang="en-US" sz="1600" dirty="0">
                <a:latin typeface="Noto Serif KR"/>
              </a:rPr>
              <a:t>얻음</a:t>
            </a:r>
            <a:endParaRPr lang="en-US" altLang="ko-KR" sz="1600" dirty="0">
              <a:latin typeface="Noto Serif KR"/>
            </a:endParaRPr>
          </a:p>
          <a:p>
            <a:pPr algn="l"/>
            <a:endParaRPr lang="en-US" altLang="ko-KR" sz="1600" dirty="0">
              <a:latin typeface="Noto Serif KR"/>
            </a:endParaRPr>
          </a:p>
          <a:p>
            <a:pPr algn="l"/>
            <a:r>
              <a:rPr lang="en-US" altLang="ko-KR" sz="1600" i="0" dirty="0">
                <a:effectLst/>
                <a:latin typeface="Noto Serif KR"/>
              </a:rPr>
              <a:t>3. feature vector</a:t>
            </a:r>
            <a:r>
              <a:rPr lang="ko-KR" altLang="en-US" sz="1600" i="0" dirty="0">
                <a:effectLst/>
                <a:latin typeface="Noto Serif KR"/>
              </a:rPr>
              <a:t>는 </a:t>
            </a:r>
            <a:r>
              <a:rPr lang="en-US" altLang="ko-KR" sz="1600" i="0" dirty="0">
                <a:effectLst/>
                <a:latin typeface="Noto Serif KR"/>
              </a:rPr>
              <a:t>FC layer</a:t>
            </a:r>
            <a:r>
              <a:rPr lang="ko-KR" altLang="en-US" sz="1600" i="0" dirty="0">
                <a:effectLst/>
                <a:latin typeface="Noto Serif KR"/>
              </a:rPr>
              <a:t>를 통과한 뒤</a:t>
            </a:r>
            <a:r>
              <a:rPr lang="en-US" altLang="ko-KR" sz="1600" i="0" dirty="0">
                <a:effectLst/>
                <a:latin typeface="Noto Serif KR"/>
              </a:rPr>
              <a:t>, </a:t>
            </a:r>
            <a:r>
              <a:rPr lang="ko-KR" altLang="en-US" sz="1600" i="0" dirty="0">
                <a:effectLst/>
                <a:latin typeface="Noto Serif KR"/>
              </a:rPr>
              <a:t>두 </a:t>
            </a:r>
            <a:r>
              <a:rPr lang="ko-KR" altLang="en-US" sz="1600" i="0" dirty="0" err="1">
                <a:effectLst/>
                <a:latin typeface="Noto Serif KR"/>
              </a:rPr>
              <a:t>브랜치로</a:t>
            </a:r>
            <a:r>
              <a:rPr lang="ko-KR" altLang="en-US" sz="1600" i="0" dirty="0">
                <a:effectLst/>
                <a:latin typeface="Noto Serif KR"/>
              </a:rPr>
              <a:t> 나뉨</a:t>
            </a:r>
            <a:endParaRPr lang="en-US" altLang="ko-KR" sz="1600" i="0" dirty="0">
              <a:effectLst/>
              <a:latin typeface="Noto Serif KR"/>
            </a:endParaRPr>
          </a:p>
          <a:p>
            <a:pPr algn="l"/>
            <a:endParaRPr lang="en-US" altLang="ko-KR" sz="1600" i="0" dirty="0">
              <a:effectLst/>
              <a:latin typeface="Noto Serif KR"/>
            </a:endParaRPr>
          </a:p>
          <a:p>
            <a:pPr algn="l"/>
            <a:r>
              <a:rPr lang="en-US" altLang="ko-KR" sz="1600" dirty="0">
                <a:latin typeface="Noto Serif KR"/>
              </a:rPr>
              <a:t>4</a:t>
            </a:r>
            <a:r>
              <a:rPr lang="en-US" altLang="ko-KR" sz="1600" i="0" dirty="0">
                <a:effectLst/>
                <a:latin typeface="Noto Serif KR"/>
              </a:rPr>
              <a:t>-1. </a:t>
            </a:r>
            <a:r>
              <a:rPr lang="ko-KR" altLang="en-US" sz="1600" i="0" dirty="0">
                <a:effectLst/>
                <a:latin typeface="Noto Serif KR"/>
              </a:rPr>
              <a:t>하나는 </a:t>
            </a:r>
            <a:r>
              <a:rPr lang="en-US" altLang="ko-KR" sz="1600" i="0" dirty="0" err="1">
                <a:effectLst/>
                <a:latin typeface="Noto Serif KR"/>
              </a:rPr>
              <a:t>softmax</a:t>
            </a:r>
            <a:r>
              <a:rPr lang="ko-KR" altLang="en-US" sz="1600" i="0" dirty="0">
                <a:effectLst/>
                <a:latin typeface="Noto Serif KR"/>
              </a:rPr>
              <a:t>를 통과하여 </a:t>
            </a:r>
            <a:r>
              <a:rPr lang="en-US" altLang="ko-KR" sz="1600" i="0" dirty="0" err="1">
                <a:effectLst/>
                <a:latin typeface="Noto Serif KR"/>
              </a:rPr>
              <a:t>RoI</a:t>
            </a:r>
            <a:r>
              <a:rPr lang="ko-KR" altLang="en-US" sz="1600" i="0" dirty="0">
                <a:effectLst/>
                <a:latin typeface="Noto Serif KR"/>
              </a:rPr>
              <a:t>에 대해 </a:t>
            </a:r>
            <a:r>
              <a:rPr lang="en-US" altLang="ko-KR" sz="1600" i="0" dirty="0">
                <a:effectLst/>
                <a:latin typeface="Noto Serif KR"/>
              </a:rPr>
              <a:t>classification</a:t>
            </a:r>
          </a:p>
          <a:p>
            <a:pPr algn="l"/>
            <a:r>
              <a:rPr lang="en-US" altLang="ko-KR" sz="1600" i="0" dirty="0">
                <a:effectLst/>
                <a:latin typeface="Noto Serif KR"/>
              </a:rPr>
              <a:t>4-2. bounding box regression</a:t>
            </a:r>
            <a:r>
              <a:rPr lang="ko-KR" altLang="en-US" sz="1600" i="0" dirty="0">
                <a:effectLst/>
                <a:latin typeface="Noto Serif KR"/>
              </a:rPr>
              <a:t>을 통해 </a:t>
            </a:r>
            <a:r>
              <a:rPr lang="en-US" altLang="ko-KR" sz="1600" i="0" dirty="0">
                <a:effectLst/>
                <a:latin typeface="Noto Serif KR"/>
              </a:rPr>
              <a:t>selective search</a:t>
            </a:r>
            <a:r>
              <a:rPr lang="ko-KR" altLang="en-US" sz="1600" i="0" dirty="0">
                <a:effectLst/>
                <a:latin typeface="Noto Serif KR"/>
              </a:rPr>
              <a:t>로 찾은 </a:t>
            </a:r>
            <a:r>
              <a:rPr lang="en-US" altLang="ko-KR" sz="1600" i="0" dirty="0">
                <a:effectLst/>
                <a:latin typeface="Noto Serif KR"/>
              </a:rPr>
              <a:t>box</a:t>
            </a:r>
            <a:r>
              <a:rPr lang="ko-KR" altLang="en-US" sz="1600" i="0" dirty="0">
                <a:effectLst/>
                <a:latin typeface="Noto Serif KR"/>
              </a:rPr>
              <a:t>의 위치를 조정</a:t>
            </a:r>
            <a:endParaRPr lang="ko-KR" altLang="en-US" sz="1600" i="0" dirty="0">
              <a:effectLst/>
              <a:latin typeface="Noto Sans K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EB71F-830F-4FCD-B0C5-5FBF49DBC123}"/>
              </a:ext>
            </a:extLst>
          </p:cNvPr>
          <p:cNvSpPr txBox="1"/>
          <p:nvPr/>
        </p:nvSpPr>
        <p:spPr>
          <a:xfrm>
            <a:off x="652182" y="4284999"/>
            <a:ext cx="61273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rgbClr val="FF0000"/>
                </a:solidFill>
                <a:latin typeface="Noto Serif KR"/>
              </a:rPr>
              <a:t>장점</a:t>
            </a:r>
            <a:endParaRPr lang="en-US" altLang="ko-KR" dirty="0">
              <a:solidFill>
                <a:srgbClr val="FF0000"/>
              </a:solidFill>
              <a:latin typeface="Noto Serif KR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1.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 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후에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region proposal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연산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- 2000xCNN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연산 →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번의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연산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2.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변경된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feature vector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가 결국 기존의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region proposal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projection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시킨 후 연산한 것이므로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해당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output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classification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bbox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 regression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도 학습 가능</a:t>
            </a:r>
            <a:endParaRPr lang="en-US" altLang="ko-KR" b="0" i="0" dirty="0">
              <a:solidFill>
                <a:srgbClr val="000000"/>
              </a:solidFill>
              <a:effectLst/>
              <a:latin typeface="Noto Serif KR"/>
            </a:endParaRPr>
          </a:p>
        </p:txBody>
      </p:sp>
    </p:spTree>
    <p:extLst>
      <p:ext uri="{BB962C8B-B14F-4D97-AF65-F5344CB8AC3E}">
        <p14:creationId xmlns:p14="http://schemas.microsoft.com/office/powerpoint/2010/main" val="378687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4947B-6CC5-4C9D-A74C-55BAF09B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R-CNN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B5676-3383-43F8-B7A4-4ACB2450A064}"/>
              </a:ext>
            </a:extLst>
          </p:cNvPr>
          <p:cNvSpPr txBox="1"/>
          <p:nvPr/>
        </p:nvSpPr>
        <p:spPr>
          <a:xfrm>
            <a:off x="7060620" y="1302785"/>
            <a:ext cx="471946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EE2323"/>
                </a:solidFill>
                <a:effectLst/>
                <a:latin typeface="Noto Sans" panose="020B0502040504020204" pitchFamily="34" charset="0"/>
              </a:rPr>
              <a:t>1.RoI Pooling</a:t>
            </a:r>
            <a:r>
              <a:rPr lang="en-US" altLang="ko-KR" b="1" dirty="0">
                <a:solidFill>
                  <a:srgbClr val="000000"/>
                </a:solidFill>
                <a:latin typeface="Noto Sans" panose="020B0502040504020204" pitchFamily="34" charset="0"/>
              </a:rPr>
              <a:t>(Region Of Interest)</a:t>
            </a:r>
            <a:endParaRPr lang="en-US" altLang="ko-KR" b="1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r>
              <a:rPr lang="ko-KR" altLang="en-US" sz="1600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크기가 다른 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Feature Map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의 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Region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마다</a:t>
            </a:r>
            <a:endParaRPr lang="ko-KR" altLang="en-US" sz="1600" b="1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altLang="ko-KR" sz="1600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Stride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를 다르게 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Max Pooling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을 진행하여</a:t>
            </a:r>
            <a:endParaRPr lang="ko-KR" altLang="en-US" sz="1600" b="1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r>
              <a:rPr lang="ko-KR" altLang="en-US" sz="1600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결과값을 맞추는 방법</a:t>
            </a:r>
            <a:endParaRPr lang="ko-KR" altLang="en-US" sz="1600" b="1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F424F8BD-BD91-4CA2-A36C-0BE7740FB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88" y="1438275"/>
            <a:ext cx="6205617" cy="212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24EA59-DBE1-44F3-884A-45A65E81DFB0}"/>
              </a:ext>
            </a:extLst>
          </p:cNvPr>
          <p:cNvSpPr txBox="1"/>
          <p:nvPr/>
        </p:nvSpPr>
        <p:spPr>
          <a:xfrm>
            <a:off x="6739958" y="2684609"/>
            <a:ext cx="61273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effectLst/>
                <a:latin typeface="Noto Serif KR"/>
              </a:rPr>
              <a:t>-</a:t>
            </a:r>
            <a:r>
              <a:rPr lang="ko-KR" altLang="en-US" sz="1600" b="0" i="0" dirty="0">
                <a:effectLst/>
                <a:latin typeface="Noto Serif KR"/>
              </a:rPr>
              <a:t>먼저 입력 이미지를 </a:t>
            </a:r>
            <a:r>
              <a:rPr lang="en-US" altLang="ko-KR" sz="1600" b="0" i="0" dirty="0">
                <a:effectLst/>
                <a:latin typeface="Noto Serif KR"/>
              </a:rPr>
              <a:t>CNN</a:t>
            </a:r>
            <a:r>
              <a:rPr lang="ko-KR" altLang="en-US" sz="1600" b="0" i="0" dirty="0">
                <a:effectLst/>
                <a:latin typeface="Noto Serif KR"/>
              </a:rPr>
              <a:t>에 통과시켜 </a:t>
            </a:r>
            <a:r>
              <a:rPr lang="en-US" altLang="ko-KR" sz="1600" b="0" i="0" dirty="0">
                <a:effectLst/>
                <a:latin typeface="Noto Serif KR"/>
              </a:rPr>
              <a:t>feature map</a:t>
            </a:r>
            <a:r>
              <a:rPr lang="ko-KR" altLang="en-US" sz="1600" b="0" i="0" dirty="0">
                <a:effectLst/>
                <a:latin typeface="Noto Serif KR"/>
              </a:rPr>
              <a:t>을 추출</a:t>
            </a:r>
            <a:endParaRPr lang="en-US" altLang="ko-KR" sz="1600" b="0" i="0" dirty="0">
              <a:effectLst/>
              <a:latin typeface="Noto Serif KR"/>
            </a:endParaRPr>
          </a:p>
          <a:p>
            <a:r>
              <a:rPr lang="en-US" altLang="ko-KR" sz="1600" b="0" i="0" dirty="0">
                <a:effectLst/>
                <a:latin typeface="Noto Serif KR"/>
              </a:rPr>
              <a:t>-</a:t>
            </a:r>
            <a:r>
              <a:rPr lang="ko-KR" altLang="en-US" sz="1600" b="0" i="0" dirty="0">
                <a:effectLst/>
                <a:latin typeface="Noto Serif KR"/>
              </a:rPr>
              <a:t>그 후 이전에 미리 </a:t>
            </a:r>
            <a:r>
              <a:rPr lang="en-US" altLang="ko-KR" sz="1600" b="0" i="0" dirty="0">
                <a:effectLst/>
                <a:latin typeface="Noto Serif KR"/>
              </a:rPr>
              <a:t>Selective search</a:t>
            </a:r>
            <a:r>
              <a:rPr lang="ko-KR" altLang="en-US" sz="1600" b="0" i="0" dirty="0">
                <a:effectLst/>
                <a:latin typeface="Noto Serif KR"/>
              </a:rPr>
              <a:t>로 </a:t>
            </a:r>
            <a:r>
              <a:rPr lang="ko-KR" altLang="en-US" sz="1600" b="0" i="0" dirty="0" err="1">
                <a:effectLst/>
                <a:latin typeface="Noto Serif KR"/>
              </a:rPr>
              <a:t>만들어</a:t>
            </a:r>
            <a:r>
              <a:rPr lang="ko-KR" altLang="en-US" sz="1600" dirty="0" err="1">
                <a:latin typeface="Noto Serif KR"/>
              </a:rPr>
              <a:t>놓은</a:t>
            </a:r>
            <a:r>
              <a:rPr lang="ko-KR" altLang="en-US" sz="1600" dirty="0">
                <a:latin typeface="Noto Serif KR"/>
              </a:rPr>
              <a:t> </a:t>
            </a:r>
            <a:r>
              <a:rPr lang="en-US" altLang="ko-KR" sz="1600" b="0" i="0" dirty="0" err="1">
                <a:effectLst/>
                <a:latin typeface="Noto Serif KR"/>
              </a:rPr>
              <a:t>RoI</a:t>
            </a:r>
            <a:r>
              <a:rPr lang="en-US" altLang="ko-KR" sz="1600" b="0" i="0" dirty="0">
                <a:effectLst/>
                <a:latin typeface="Noto Serif KR"/>
              </a:rPr>
              <a:t>(=region proposal)</a:t>
            </a:r>
            <a:r>
              <a:rPr lang="ko-KR" altLang="en-US" sz="1600" b="0" i="0" dirty="0">
                <a:effectLst/>
                <a:latin typeface="Noto Serif KR"/>
              </a:rPr>
              <a:t>을 </a:t>
            </a:r>
            <a:r>
              <a:rPr lang="en-US" altLang="ko-KR" sz="1600" b="0" i="0" dirty="0">
                <a:effectLst/>
                <a:latin typeface="Noto Serif KR"/>
              </a:rPr>
              <a:t>feature map</a:t>
            </a:r>
            <a:r>
              <a:rPr lang="ko-KR" altLang="en-US" sz="1600" b="0" i="0" dirty="0">
                <a:effectLst/>
                <a:latin typeface="Noto Serif KR"/>
              </a:rPr>
              <a:t>에 </a:t>
            </a:r>
            <a:r>
              <a:rPr lang="en-US" altLang="ko-KR" sz="1600" b="0" i="0" dirty="0">
                <a:effectLst/>
                <a:latin typeface="Noto Serif KR"/>
              </a:rPr>
              <a:t>projection</a:t>
            </a:r>
            <a:r>
              <a:rPr lang="ko-KR" altLang="en-US" sz="1600" b="0" i="0" dirty="0">
                <a:effectLst/>
                <a:latin typeface="Noto Serif KR"/>
              </a:rPr>
              <a:t>시킨다</a:t>
            </a:r>
            <a:r>
              <a:rPr lang="en-US" altLang="ko-KR" sz="1600" b="0" i="0" dirty="0">
                <a:effectLst/>
                <a:latin typeface="Noto Serif KR"/>
              </a:rPr>
              <a:t>.</a:t>
            </a:r>
          </a:p>
          <a:p>
            <a:r>
              <a:rPr lang="en-US" altLang="ko-KR" sz="1600" b="0" i="0" dirty="0">
                <a:effectLst/>
                <a:latin typeface="Spoqa Han Sans"/>
              </a:rPr>
              <a:t>-</a:t>
            </a:r>
            <a:r>
              <a:rPr lang="ko-KR" altLang="en-US" sz="1600" b="0" i="0" dirty="0">
                <a:effectLst/>
                <a:latin typeface="Spoqa Han Sans"/>
              </a:rPr>
              <a:t> 각각의 칸 별로 가장 큰 값을 추출하는 </a:t>
            </a:r>
            <a:r>
              <a:rPr lang="en-US" altLang="ko-KR" sz="1600" b="0" i="0" dirty="0">
                <a:effectLst/>
                <a:latin typeface="Spoqa Han Sans"/>
              </a:rPr>
              <a:t>max pooling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F8A1E1-C70B-4C39-BF4B-2525AB58A2B9}"/>
              </a:ext>
            </a:extLst>
          </p:cNvPr>
          <p:cNvSpPr txBox="1"/>
          <p:nvPr/>
        </p:nvSpPr>
        <p:spPr>
          <a:xfrm>
            <a:off x="5759824" y="4336639"/>
            <a:ext cx="64321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FF0000"/>
                </a:solidFill>
                <a:effectLst/>
                <a:latin typeface="Spoqa Han Sans"/>
              </a:rPr>
              <a:t>2. Multi-task loss</a:t>
            </a:r>
            <a:endParaRPr lang="ko-KR" altLang="en-US" b="0" i="0" dirty="0">
              <a:solidFill>
                <a:srgbClr val="FF0000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feature vector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를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poqa Han Sans"/>
              </a:rPr>
              <a:t>multi-task loss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를 사용하여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Classifier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Bounding box regression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을 동시에 학습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 R-CNN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모델과 같이 </a:t>
            </a:r>
            <a:r>
              <a:rPr lang="ko-KR" altLang="en-US" b="1" i="0" dirty="0">
                <a:solidFill>
                  <a:srgbClr val="EE2323"/>
                </a:solidFill>
                <a:effectLst/>
                <a:latin typeface="Spoqa Han Sans"/>
              </a:rPr>
              <a:t>각 모델을 독립적으로 학습시켜야 하는 번거로움이 없다는 장점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3DA3280-C50F-4D2E-886C-AA845742F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68" y="4425262"/>
            <a:ext cx="4655485" cy="184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EF9ED91A-C59D-41A6-BB23-D4575584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582" y="5722668"/>
            <a:ext cx="4402435" cy="38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689F57-5E11-429E-BBF7-C4F01AB97587}"/>
              </a:ext>
            </a:extLst>
          </p:cNvPr>
          <p:cNvCxnSpPr/>
          <p:nvPr/>
        </p:nvCxnSpPr>
        <p:spPr>
          <a:xfrm>
            <a:off x="0" y="406997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265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872A0-C5BB-44AE-BE6D-5ED61EBF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Faster R-CNN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122DB0-0FA8-4C70-88C2-DDAE3C096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2" y="1268320"/>
            <a:ext cx="4724400" cy="26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6120B8-81B4-4957-96A0-2EBEB7265E3D}"/>
              </a:ext>
            </a:extLst>
          </p:cNvPr>
          <p:cNvSpPr txBox="1"/>
          <p:nvPr/>
        </p:nvSpPr>
        <p:spPr>
          <a:xfrm>
            <a:off x="5526742" y="1268320"/>
            <a:ext cx="6127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000000"/>
                </a:solidFill>
                <a:effectLst/>
                <a:latin typeface="Noto Serif KR"/>
              </a:rPr>
              <a:t>(1)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region proposal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추출 → 각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region proposal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별로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CNN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연산 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erif KR"/>
              </a:rPr>
              <a:t>→ 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Noto Serif KR"/>
              </a:rPr>
              <a:t>(2)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Noto Serif KR"/>
              </a:rPr>
              <a:t>classification, 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Noto Serif KR"/>
              </a:rPr>
              <a:t>(3)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Noto Serif KR"/>
              </a:rPr>
              <a:t>bounding box regression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E194E-6A18-4D9B-9550-0A3AC8347541}"/>
              </a:ext>
            </a:extLst>
          </p:cNvPr>
          <p:cNvSpPr txBox="1"/>
          <p:nvPr/>
        </p:nvSpPr>
        <p:spPr>
          <a:xfrm>
            <a:off x="5692588" y="2164232"/>
            <a:ext cx="6127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000000"/>
                </a:solidFill>
                <a:effectLst/>
                <a:latin typeface="Noto Serif KR"/>
              </a:rPr>
              <a:t>(1)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region proposal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추출 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erif KR"/>
              </a:rPr>
              <a:t>→ 전체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Noto Serif KR"/>
              </a:rPr>
              <a:t>image CNN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erif KR"/>
              </a:rPr>
              <a:t>연산 →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Noto Serif KR"/>
              </a:rPr>
              <a:t>RoI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Noto Serif KR"/>
              </a:rPr>
              <a:t> projection,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Noto Serif KR"/>
              </a:rPr>
              <a:t>RoI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Noto Serif KR"/>
              </a:rPr>
              <a:t> Pooling</a:t>
            </a:r>
            <a:endParaRPr lang="en-US" altLang="ko-KR" sz="14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Noto Serif KR"/>
              </a:rPr>
              <a:t>→ 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Noto Serif KR"/>
              </a:rPr>
              <a:t>(2)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Noto Serif KR"/>
              </a:rPr>
              <a:t>classification, bounding box regression</a:t>
            </a:r>
            <a:endParaRPr lang="en-US" altLang="ko-KR" sz="1400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758C7-7C67-4046-BFBA-26327F80E307}"/>
              </a:ext>
            </a:extLst>
          </p:cNvPr>
          <p:cNvSpPr txBox="1"/>
          <p:nvPr/>
        </p:nvSpPr>
        <p:spPr>
          <a:xfrm>
            <a:off x="5262281" y="2836115"/>
            <a:ext cx="4213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병목 현상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/>
              <a:t>해결</a:t>
            </a:r>
            <a:r>
              <a:rPr lang="en-US" altLang="ko-KR" sz="1600" dirty="0"/>
              <a:t>-&gt; </a:t>
            </a:r>
            <a:r>
              <a:rPr lang="en-US" altLang="ko-KR" sz="1600" dirty="0" err="1"/>
              <a:t>gpu</a:t>
            </a:r>
            <a:r>
              <a:rPr lang="ko-KR" altLang="en-US" sz="1600" dirty="0"/>
              <a:t>에서 </a:t>
            </a:r>
            <a:r>
              <a:rPr lang="en-US" altLang="ko-KR" sz="1600" dirty="0"/>
              <a:t>region proposal </a:t>
            </a:r>
            <a:r>
              <a:rPr lang="ko-KR" altLang="en-US" sz="1600" dirty="0"/>
              <a:t>계산</a:t>
            </a:r>
            <a:endParaRPr lang="en-US" altLang="ko-KR" sz="1600" dirty="0"/>
          </a:p>
          <a:p>
            <a:r>
              <a:rPr lang="en-US" altLang="ko-KR" sz="1600" dirty="0"/>
              <a:t>-&gt;conv layer</a:t>
            </a:r>
            <a:r>
              <a:rPr lang="ko-KR" altLang="en-US" sz="1600" dirty="0"/>
              <a:t>에서 해결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AF3DEE-C678-4DFD-864D-0ED60734D23A}"/>
              </a:ext>
            </a:extLst>
          </p:cNvPr>
          <p:cNvCxnSpPr>
            <a:cxnSpLocks/>
          </p:cNvCxnSpPr>
          <p:nvPr/>
        </p:nvCxnSpPr>
        <p:spPr>
          <a:xfrm flipH="1">
            <a:off x="5526742" y="2312894"/>
            <a:ext cx="237564" cy="439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19C422-C9BF-407E-A446-D3315B995406}"/>
              </a:ext>
            </a:extLst>
          </p:cNvPr>
          <p:cNvSpPr txBox="1"/>
          <p:nvPr/>
        </p:nvSpPr>
        <p:spPr>
          <a:xfrm>
            <a:off x="710453" y="4206366"/>
            <a:ext cx="5627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Faster R-CNN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RPN+ Fast R-CNN</a:t>
            </a:r>
          </a:p>
          <a:p>
            <a:r>
              <a:rPr lang="en-US" altLang="ko-KR" sz="1600" dirty="0"/>
              <a:t>: selective search </a:t>
            </a:r>
            <a:r>
              <a:rPr lang="ko-KR" altLang="en-US" sz="1600" dirty="0"/>
              <a:t>대신</a:t>
            </a:r>
            <a:r>
              <a:rPr lang="en-US" altLang="ko-KR" sz="1600" dirty="0"/>
              <a:t>Region proposal</a:t>
            </a:r>
            <a:r>
              <a:rPr lang="ko-KR" altLang="en-US" sz="1600" dirty="0"/>
              <a:t> </a:t>
            </a:r>
            <a:r>
              <a:rPr lang="en-US" altLang="ko-KR" sz="1600" dirty="0"/>
              <a:t>Network</a:t>
            </a:r>
            <a:r>
              <a:rPr lang="ko-KR" altLang="en-US" sz="1600" dirty="0"/>
              <a:t> 도입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3CA8353-AE89-465F-BA26-D5A06CCB4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40C2668-8333-4E5A-804C-BF362155E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6"/>
          <a:stretch/>
        </p:blipFill>
        <p:spPr bwMode="auto">
          <a:xfrm>
            <a:off x="7639600" y="3429000"/>
            <a:ext cx="3156148" cy="310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5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8C4E5-55DC-4B06-9F6E-DDE01530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Faster R-CNN</a:t>
            </a:r>
            <a:endParaRPr lang="ko-KR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94C5733-5EAF-4850-8AC9-A7CAB69CB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1242732"/>
            <a:ext cx="4177834" cy="262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CE3E4F9-4237-4A54-9224-2B530342B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24" y="3628746"/>
            <a:ext cx="5732163" cy="27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EA62AA-890F-427B-A2B0-65748D5D3E81}"/>
              </a:ext>
            </a:extLst>
          </p:cNvPr>
          <p:cNvSpPr txBox="1"/>
          <p:nvPr/>
        </p:nvSpPr>
        <p:spPr>
          <a:xfrm>
            <a:off x="5295900" y="1951672"/>
            <a:ext cx="61273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Region proposal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을 생성하기 위해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feature map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위에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nxn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 window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sliding window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이때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, 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개의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 Serif KR"/>
              </a:rPr>
              <a:t>anchor box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를 미리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erif KR"/>
              </a:rPr>
              <a:t>정의해놓는다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여기서는 가로세로길이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종류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x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비율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종류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= 9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anchor box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를 이용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8503F-7D86-466A-BEFB-A54B6517130D}"/>
              </a:ext>
            </a:extLst>
          </p:cNvPr>
          <p:cNvSpPr txBox="1"/>
          <p:nvPr/>
        </p:nvSpPr>
        <p:spPr>
          <a:xfrm>
            <a:off x="284629" y="4174810"/>
            <a:ext cx="53272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x1 convolution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을 이용하여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classification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bbox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 regression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을 계산</a:t>
            </a:r>
            <a:endParaRPr lang="en-US" altLang="ko-KR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네트워크를 가볍게 만들기 위해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binary classification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으로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bbox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에 물체가 있나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erif KR"/>
              </a:rPr>
              <a:t>없나만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 판단</a:t>
            </a:r>
            <a:endParaRPr lang="en-US" altLang="ko-KR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무슨 물체인지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classification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하는 것은 마지막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classification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단계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05F53-56E2-45FD-9354-00B14EC5785C}"/>
              </a:ext>
            </a:extLst>
          </p:cNvPr>
          <p:cNvSpPr txBox="1"/>
          <p:nvPr/>
        </p:nvSpPr>
        <p:spPr>
          <a:xfrm>
            <a:off x="5295900" y="1290261"/>
            <a:ext cx="444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RPN(Region Proposal Network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079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8C4E5-55DC-4B06-9F6E-DDE01530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Faster R-CNN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12B2F-4B68-456E-9DB1-37E1FAE11898}"/>
              </a:ext>
            </a:extLst>
          </p:cNvPr>
          <p:cNvSpPr txBox="1"/>
          <p:nvPr/>
        </p:nvSpPr>
        <p:spPr>
          <a:xfrm>
            <a:off x="665630" y="1182504"/>
            <a:ext cx="6127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altLang="ko-KR" sz="2400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NMS (Non-Maximum Suppression)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C3152-A7F3-45F5-B340-4979A363B180}"/>
              </a:ext>
            </a:extLst>
          </p:cNvPr>
          <p:cNvSpPr txBox="1"/>
          <p:nvPr/>
        </p:nvSpPr>
        <p:spPr>
          <a:xfrm>
            <a:off x="665630" y="4668139"/>
            <a:ext cx="61273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1. box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들의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score(confidence)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를 기준으로 정렬한다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2. score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가 가장 높은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box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부터 시작해서 다른 모든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box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들과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IoU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를 계산해서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0.7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이상이면 같은 객체를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detect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box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라고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생각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하여 낮은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score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box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를 지움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3.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최종적으로 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별로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score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가 가장 높은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box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하나씩만 남음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0E8D98-D0F3-4D80-90EC-387AD9DA8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0" y="1856763"/>
            <a:ext cx="4375644" cy="247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95A98B9-655E-43C1-A155-CD0CC7233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555" y="1919559"/>
            <a:ext cx="4758067" cy="247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014BB5F-CD84-4591-B79C-368B9B20FBED}"/>
              </a:ext>
            </a:extLst>
          </p:cNvPr>
          <p:cNvSpPr/>
          <p:nvPr/>
        </p:nvSpPr>
        <p:spPr>
          <a:xfrm>
            <a:off x="5440708" y="3021106"/>
            <a:ext cx="887506" cy="407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00B2015-33DC-4BB1-B467-FFD28346B43D}"/>
              </a:ext>
            </a:extLst>
          </p:cNvPr>
          <p:cNvSpPr/>
          <p:nvPr/>
        </p:nvSpPr>
        <p:spPr>
          <a:xfrm>
            <a:off x="7413812" y="5432612"/>
            <a:ext cx="770964" cy="313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6F5989-F2D6-41F6-9716-4737DA06863E}"/>
              </a:ext>
            </a:extLst>
          </p:cNvPr>
          <p:cNvSpPr/>
          <p:nvPr/>
        </p:nvSpPr>
        <p:spPr>
          <a:xfrm>
            <a:off x="8686800" y="5145742"/>
            <a:ext cx="2088776" cy="8426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 후 </a:t>
            </a:r>
            <a:r>
              <a:rPr lang="en-US" altLang="ko-KR" dirty="0"/>
              <a:t>Fast R-CNN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5836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CNN	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R-CNN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Fast R-CNN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Faster R-CNN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7867-7B7C-42B3-86F2-5309A403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C73E7-79F4-4043-8B06-2E0E79CC3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2400" dirty="0"/>
              <a:t>CNN(Convolutional neural network): </a:t>
            </a:r>
            <a:r>
              <a:rPr lang="ko-KR" altLang="en-US" sz="2400" dirty="0" err="1"/>
              <a:t>합성곱</a:t>
            </a:r>
            <a:r>
              <a:rPr lang="ko-KR" altLang="en-US" sz="2400" dirty="0"/>
              <a:t> 신경망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인간의 시신경을 모방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얼굴인식</a:t>
            </a:r>
            <a:r>
              <a:rPr lang="en-US" altLang="ko-KR" sz="2000" dirty="0"/>
              <a:t>, </a:t>
            </a:r>
            <a:r>
              <a:rPr lang="ko-KR" altLang="en-US" sz="2000" dirty="0"/>
              <a:t>이미지 인식 등 객체 인식과 같은 컴퓨터 비전에서 주로 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</a:t>
            </a:r>
            <a:r>
              <a:rPr lang="en-US" altLang="ko-KR" sz="2000" dirty="0"/>
              <a:t>+ </a:t>
            </a:r>
            <a:r>
              <a:rPr lang="ko-KR" altLang="en-US" sz="2000" dirty="0" err="1"/>
              <a:t>풀링</a:t>
            </a:r>
            <a:r>
              <a:rPr lang="ko-KR" altLang="en-US" sz="2000" dirty="0"/>
              <a:t> 계층</a:t>
            </a:r>
            <a:endParaRPr lang="en-US" altLang="ko-KR" sz="2000" dirty="0"/>
          </a:p>
        </p:txBody>
      </p:sp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F19CE575-6772-4AC8-9775-7A9F78B25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15" y="1366654"/>
            <a:ext cx="6648309" cy="224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65D67-69AD-47D6-96B6-4462B58DDAF6}"/>
              </a:ext>
            </a:extLst>
          </p:cNvPr>
          <p:cNvSpPr txBox="1"/>
          <p:nvPr/>
        </p:nvSpPr>
        <p:spPr>
          <a:xfrm>
            <a:off x="8447720" y="1366654"/>
            <a:ext cx="305696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기존 모델의 문제점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800" dirty="0"/>
              <a:t>   affine </a:t>
            </a:r>
            <a:r>
              <a:rPr lang="ko-KR" altLang="en-US" sz="1800" dirty="0"/>
              <a:t>계층 사용 시 데이터 형상 무시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= 3</a:t>
            </a:r>
            <a:r>
              <a:rPr lang="ko-KR" altLang="en-US" sz="1800" dirty="0"/>
              <a:t>차원 데이터를 </a:t>
            </a:r>
            <a:r>
              <a:rPr lang="en-US" altLang="ko-KR" sz="1800" dirty="0"/>
              <a:t>1</a:t>
            </a:r>
            <a:r>
              <a:rPr lang="ko-KR" altLang="en-US" sz="1800" dirty="0"/>
              <a:t>차원 데이터로 나열하여 형상 무시</a:t>
            </a:r>
            <a:r>
              <a:rPr lang="en-US" altLang="ko-KR" sz="1800" dirty="0"/>
              <a:t>,  </a:t>
            </a:r>
            <a:r>
              <a:rPr lang="ko-KR" altLang="en-US" sz="1800" dirty="0"/>
              <a:t>정보 손실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99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7867-7B7C-42B3-86F2-5309A403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C73E7-79F4-4043-8B06-2E0E79CC3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계층</a:t>
            </a:r>
            <a:r>
              <a:rPr lang="en-US" altLang="ko-KR" dirty="0"/>
              <a:t>(convolution layer)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연산 </a:t>
            </a:r>
            <a:r>
              <a:rPr lang="en-US" altLang="ko-KR" sz="2000" dirty="0"/>
              <a:t>= </a:t>
            </a:r>
            <a:r>
              <a:rPr lang="ko-KR" altLang="en-US" sz="2000" dirty="0"/>
              <a:t>필터 연산</a:t>
            </a:r>
            <a:r>
              <a:rPr lang="en-US" altLang="ko-KR" sz="2000" dirty="0"/>
              <a:t>(</a:t>
            </a:r>
            <a:r>
              <a:rPr lang="ko-KR" altLang="en-US" sz="2000" dirty="0"/>
              <a:t>필터</a:t>
            </a:r>
            <a:r>
              <a:rPr lang="en-US" altLang="ko-KR" sz="2000" dirty="0"/>
              <a:t>=</a:t>
            </a:r>
            <a:r>
              <a:rPr lang="ko-KR" altLang="en-US" sz="2000" dirty="0"/>
              <a:t>커널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1600" dirty="0"/>
              <a:t>필터의 윈도우를 일정 간격으로 이동해가며 입력 데이터에 적용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대응하는 원소끼리 곱한 후 합함</a:t>
            </a:r>
            <a:r>
              <a:rPr lang="en-US" altLang="ko-KR" sz="1600" dirty="0"/>
              <a:t>.(</a:t>
            </a:r>
            <a:r>
              <a:rPr lang="ko-KR" altLang="en-US" sz="1600" dirty="0"/>
              <a:t>단일</a:t>
            </a:r>
            <a:r>
              <a:rPr lang="en-US" altLang="ko-KR" sz="1600" dirty="0"/>
              <a:t>-</a:t>
            </a:r>
            <a:r>
              <a:rPr lang="ko-KR" altLang="en-US" sz="1600" dirty="0"/>
              <a:t>곱셈 </a:t>
            </a:r>
            <a:r>
              <a:rPr lang="ko-KR" altLang="en-US" sz="1600" dirty="0" err="1"/>
              <a:t>누산</a:t>
            </a:r>
            <a:r>
              <a:rPr lang="en-US" altLang="ko-KR" sz="1600" dirty="0"/>
              <a:t>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4430366-7982-4999-8993-2744B05F7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88132568">
            <a:extLst>
              <a:ext uri="{FF2B5EF4-FFF2-40B4-BE49-F238E27FC236}">
                <a16:creationId xmlns:a16="http://schemas.microsoft.com/office/drawing/2014/main" id="{EB898A8C-4C3E-4069-964D-4188B9D37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95" y="2437866"/>
            <a:ext cx="5950213" cy="198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D77ED86B-7EC8-47FF-B889-CD3F295B1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787" y="2218814"/>
            <a:ext cx="4422351" cy="312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688FD5-2181-4D55-B672-6D52697A0ABB}"/>
              </a:ext>
            </a:extLst>
          </p:cNvPr>
          <p:cNvSpPr txBox="1"/>
          <p:nvPr/>
        </p:nvSpPr>
        <p:spPr>
          <a:xfrm>
            <a:off x="7172015" y="1617307"/>
            <a:ext cx="5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스트라이드</a:t>
            </a:r>
            <a:r>
              <a:rPr lang="en-US" altLang="ko-KR" sz="2400" dirty="0"/>
              <a:t>:</a:t>
            </a:r>
            <a:r>
              <a:rPr lang="ko-KR" altLang="en-US" sz="2000" dirty="0"/>
              <a:t>필터를 적용하는 간격 </a:t>
            </a:r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4A72EF-62E1-40FE-B7AD-8894BE33D181}"/>
              </a:ext>
            </a:extLst>
          </p:cNvPr>
          <p:cNvSpPr txBox="1"/>
          <p:nvPr/>
        </p:nvSpPr>
        <p:spPr>
          <a:xfrm>
            <a:off x="7410206" y="5565633"/>
            <a:ext cx="4296732" cy="644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스트라이드를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크게하면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출력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작아짐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94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7867-7B7C-42B3-86F2-5309A403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pic>
        <p:nvPicPr>
          <p:cNvPr id="7" name="Picture 8" descr="파이썬][딥러닝] CNN 합성곱 계층 : 네이버 블로그">
            <a:extLst>
              <a:ext uri="{FF2B5EF4-FFF2-40B4-BE49-F238E27FC236}">
                <a16:creationId xmlns:a16="http://schemas.microsoft.com/office/drawing/2014/main" id="{44FADE75-E260-4CA2-8762-077E7CC2F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49" y="1878568"/>
            <a:ext cx="3165980" cy="458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8258D3C8-1F3A-4D2B-A89B-23BD3D923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72983864">
            <a:extLst>
              <a:ext uri="{FF2B5EF4-FFF2-40B4-BE49-F238E27FC236}">
                <a16:creationId xmlns:a16="http://schemas.microsoft.com/office/drawing/2014/main" id="{5E38A62F-4EB5-4C71-AAB6-A1738516F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84" y="2905026"/>
            <a:ext cx="5361507" cy="265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0F49E7-3BA5-473B-9C37-25A992909913}"/>
              </a:ext>
            </a:extLst>
          </p:cNvPr>
          <p:cNvSpPr txBox="1"/>
          <p:nvPr/>
        </p:nvSpPr>
        <p:spPr>
          <a:xfrm>
            <a:off x="551178" y="1299421"/>
            <a:ext cx="4957484" cy="1379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패딩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합성곱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수행 전 입력 데이터 주변을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특정 값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(0)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으로 채움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=&gt;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주로 출력 크기를 조정할 목적으로 사용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D633B3-A985-4054-BE0A-B1FFAD8D6E98}"/>
              </a:ext>
            </a:extLst>
          </p:cNvPr>
          <p:cNvSpPr txBox="1"/>
          <p:nvPr/>
        </p:nvSpPr>
        <p:spPr>
          <a:xfrm>
            <a:off x="8571172" y="3846780"/>
            <a:ext cx="328062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필터의 </a:t>
            </a:r>
            <a:r>
              <a:rPr lang="ko-KR" altLang="en-US" dirty="0" err="1"/>
              <a:t>채널수와</a:t>
            </a:r>
            <a:r>
              <a:rPr lang="ko-KR" altLang="en-US" dirty="0"/>
              <a:t> 입력데이터의 채널 수가 </a:t>
            </a:r>
            <a:r>
              <a:rPr lang="ko-KR" altLang="en-US" dirty="0" err="1"/>
              <a:t>같아야함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D5CDA6-E53C-48D4-8D87-E8B2DA2AA4F0}"/>
              </a:ext>
            </a:extLst>
          </p:cNvPr>
          <p:cNvSpPr txBox="1"/>
          <p:nvPr/>
        </p:nvSpPr>
        <p:spPr>
          <a:xfrm>
            <a:off x="6453149" y="1400018"/>
            <a:ext cx="229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차원 데이터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4D1EC65-03E9-4C66-84F0-55147E682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33DA6-CD27-4207-8E6B-F43DDA06043E}"/>
              </a:ext>
            </a:extLst>
          </p:cNvPr>
          <p:cNvSpPr txBox="1"/>
          <p:nvPr/>
        </p:nvSpPr>
        <p:spPr>
          <a:xfrm>
            <a:off x="806825" y="6114691"/>
            <a:ext cx="6127376" cy="34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입력 크기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:(H,W) 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필터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(FH,FW),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(OH,OW),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패딩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:P,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스트라이드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:S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CBE4854-21BE-4C12-859D-F98CBEE7D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62" y="5377234"/>
            <a:ext cx="1679762" cy="73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34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7867-7B7C-42B3-86F2-5309A403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C73E7-79F4-4043-8B06-2E0E79CC3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dirty="0" err="1"/>
              <a:t>풀링</a:t>
            </a:r>
            <a:r>
              <a:rPr lang="ko-KR" altLang="en-US" sz="2400" dirty="0"/>
              <a:t> 계층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   : </a:t>
            </a:r>
            <a:r>
              <a:rPr lang="ko-KR" altLang="en-US" sz="2000" dirty="0"/>
              <a:t>세로 가로 방향의 공간을 줄이는 연산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적당히 크기도 줄이고 특정 </a:t>
            </a:r>
            <a:r>
              <a:rPr lang="en-US" altLang="ko-KR" sz="2000" dirty="0"/>
              <a:t>feature </a:t>
            </a:r>
            <a:r>
              <a:rPr lang="ko-KR" altLang="en-US" sz="2000" dirty="0"/>
              <a:t>강조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- Max Pooling(</a:t>
            </a:r>
            <a:r>
              <a:rPr lang="ko-KR" altLang="en-US" sz="2000" dirty="0"/>
              <a:t>최대 </a:t>
            </a:r>
            <a:r>
              <a:rPr lang="ko-KR" altLang="en-US" sz="2000" dirty="0" err="1"/>
              <a:t>풀링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: </a:t>
            </a:r>
            <a:r>
              <a:rPr lang="ko-KR" altLang="en-US" sz="2000" dirty="0"/>
              <a:t>최댓값을 구하는 연산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- Average Pooling</a:t>
            </a:r>
          </a:p>
          <a:p>
            <a:pPr marL="0" indent="0">
              <a:buNone/>
            </a:pPr>
            <a:r>
              <a:rPr lang="en-US" altLang="ko-KR" sz="2000" dirty="0"/>
              <a:t>   : </a:t>
            </a:r>
            <a:r>
              <a:rPr lang="ko-KR" altLang="en-US" sz="2000" dirty="0"/>
              <a:t>대상 영역의 평균 계산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- Min Pooling</a:t>
            </a:r>
          </a:p>
          <a:p>
            <a:pPr marL="0" indent="0">
              <a:buNone/>
            </a:pPr>
            <a:r>
              <a:rPr lang="en-US" altLang="ko-KR" sz="2000" dirty="0"/>
              <a:t>   : </a:t>
            </a:r>
            <a:r>
              <a:rPr lang="ko-KR" altLang="en-US" sz="2000" dirty="0"/>
              <a:t>최솟값을 구하는 연산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풀링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윈도우 크기와 </a:t>
            </a: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스트라이드는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같은 값 설정이 보통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097" name="_x172972920">
            <a:extLst>
              <a:ext uri="{FF2B5EF4-FFF2-40B4-BE49-F238E27FC236}">
                <a16:creationId xmlns:a16="http://schemas.microsoft.com/office/drawing/2014/main" id="{61E27477-9C9C-4846-AF02-DB97F3579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284" y="1810262"/>
            <a:ext cx="5290277" cy="20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25E2187-EDA0-4277-838E-00794A69E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657" y="4246630"/>
            <a:ext cx="491266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특징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1.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학습해야 할 매개변수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x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       2.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채널 수가 변하지 않음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       3.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입력 변화에 영향을 적게 받음 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3799F2-9AF8-454C-9C02-666A90064EEE}"/>
              </a:ext>
            </a:extLst>
          </p:cNvPr>
          <p:cNvSpPr/>
          <p:nvPr/>
        </p:nvSpPr>
        <p:spPr>
          <a:xfrm>
            <a:off x="645459" y="2841812"/>
            <a:ext cx="1479176" cy="295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2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7867-7B7C-42B3-86F2-5309A403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Detection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BB7AD7-0A1D-4CD3-9077-C94F8F9D5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02" y="1288676"/>
            <a:ext cx="5415651" cy="224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525681-7D29-4ED0-8044-E2220F7B46D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6096000" y="1488298"/>
            <a:ext cx="6162675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C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lassification 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Single object에 대해서 object의 클래스를 분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ea typeface="Noto Serif KR"/>
              </a:rPr>
              <a:t>류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ea typeface="Noto Serif KR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Classification + Localization 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Single object에 대해서 object의 위치를 bounding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box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로 찾고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(Localization)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 +클래스를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분류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(Classification)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 Sans K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Object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Detection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 :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Multiple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objects에서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 각각의 object에 대해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Classification 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Localization을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 수행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 Sans K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Instance Segmentation 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Object Detection과 유사하지만,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 Serif K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object의 위치를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bounding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box가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 아닌 실제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edge로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erif KR"/>
              </a:rPr>
              <a:t>찾음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21CBE1B3-EFC1-45AE-B1F6-CCE4AFE8D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659" y="3850710"/>
            <a:ext cx="78581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9A3302-D3F9-4364-A476-EC4E1BF79925}"/>
              </a:ext>
            </a:extLst>
          </p:cNvPr>
          <p:cNvSpPr txBox="1"/>
          <p:nvPr/>
        </p:nvSpPr>
        <p:spPr>
          <a:xfrm>
            <a:off x="115600" y="4389863"/>
            <a:ext cx="6127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&lt;2-Stage Detector&gt;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Regional Proposal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과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Classification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이 순차적으로 이루어진다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1F86B-7918-4A73-803D-0E8C0C0D3558}"/>
              </a:ext>
            </a:extLst>
          </p:cNvPr>
          <p:cNvSpPr txBox="1"/>
          <p:nvPr/>
        </p:nvSpPr>
        <p:spPr>
          <a:xfrm>
            <a:off x="115600" y="5601725"/>
            <a:ext cx="6127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&lt;1-Stage Detector&gt;</a:t>
            </a:r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regional proposal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classification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이 동시에 이루어진다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9510B4E5-DBB1-4D12-8BFD-2C2B2D199674}"/>
              </a:ext>
            </a:extLst>
          </p:cNvPr>
          <p:cNvSpPr/>
          <p:nvPr/>
        </p:nvSpPr>
        <p:spPr>
          <a:xfrm rot="1333804">
            <a:off x="744987" y="3584091"/>
            <a:ext cx="1553531" cy="708800"/>
          </a:xfrm>
          <a:prstGeom prst="wedgeEllipseCallout">
            <a:avLst>
              <a:gd name="adj1" fmla="val -13543"/>
              <a:gd name="adj2" fmla="val 1406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물체가 </a:t>
            </a:r>
            <a:r>
              <a:rPr lang="ko-KR" altLang="en-US" sz="1000" dirty="0" err="1">
                <a:solidFill>
                  <a:schemeClr val="tx1"/>
                </a:solidFill>
              </a:rPr>
              <a:t>있을만한</a:t>
            </a:r>
            <a:r>
              <a:rPr lang="ko-KR" altLang="en-US" sz="1000" dirty="0">
                <a:solidFill>
                  <a:schemeClr val="tx1"/>
                </a:solidFill>
              </a:rPr>
              <a:t> 영역을 빠르게 찾아내는 알고리즘</a:t>
            </a:r>
          </a:p>
        </p:txBody>
      </p:sp>
    </p:spTree>
    <p:extLst>
      <p:ext uri="{BB962C8B-B14F-4D97-AF65-F5344CB8AC3E}">
        <p14:creationId xmlns:p14="http://schemas.microsoft.com/office/powerpoint/2010/main" val="254700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7867-7B7C-42B3-86F2-5309A403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R-CNN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47F589-CE0B-444C-B265-9197CE5CD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91" y="1295400"/>
            <a:ext cx="62579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71596C-F749-4732-B247-8650D129CB8E}"/>
              </a:ext>
            </a:extLst>
          </p:cNvPr>
          <p:cNvSpPr txBox="1"/>
          <p:nvPr/>
        </p:nvSpPr>
        <p:spPr>
          <a:xfrm>
            <a:off x="7106770" y="1335741"/>
            <a:ext cx="47714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1. Image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를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erif KR"/>
              </a:rPr>
              <a:t>입력받는다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2. Selective search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알고리즘에 의해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regional proposal output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약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2000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개를 추출한다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추출한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regional proposal output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을 모두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Noto Serif KR"/>
              </a:rPr>
              <a:t>동일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Noto Serif KR"/>
              </a:rPr>
              <a:t>input size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로 </a:t>
            </a:r>
            <a:endParaRPr lang="en-US" altLang="ko-KR" sz="1400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l"/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erif KR"/>
              </a:rPr>
              <a:t>만들어주기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 위해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Noto Serif KR"/>
              </a:rPr>
              <a:t>warp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해준다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3. 2000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개의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warped image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를 각각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CNN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모델에 넣는다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4.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각각의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Convolution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결과에 대해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classification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을 진행하여 결과를 얻는다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B5F23-31EE-4DCD-9D9A-0B7CE51DF3CA}"/>
              </a:ext>
            </a:extLst>
          </p:cNvPr>
          <p:cNvSpPr txBox="1"/>
          <p:nvPr/>
        </p:nvSpPr>
        <p:spPr>
          <a:xfrm>
            <a:off x="399210" y="3685469"/>
            <a:ext cx="645010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Noto Serif KR"/>
              </a:rPr>
              <a:t>1. Region Proposal :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"Object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가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erif KR"/>
              </a:rPr>
              <a:t>있을법한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 영역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"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을 찾는 모듈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기존의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Sliding window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방식의 비효율성 극복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b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</a:br>
            <a:b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</a:br>
            <a:endParaRPr lang="ko-KR" altLang="en-US" sz="14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Noto Serif KR"/>
              </a:rPr>
              <a:t>2. CNN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: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각각의 영역으로부터 고정된 크기의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Feature Vector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를 뽑아낸다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  <a:r>
              <a:rPr lang="en-US" altLang="ko-KR" sz="1400" dirty="0">
                <a:solidFill>
                  <a:srgbClr val="000000"/>
                </a:solidFill>
                <a:latin typeface="Noto Serif KR"/>
              </a:rPr>
              <a:t>(+warp)</a:t>
            </a:r>
            <a:b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</a:br>
            <a:b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</a:br>
            <a:endParaRPr lang="ko-KR" altLang="en-US" sz="14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Noto Serif KR"/>
              </a:rPr>
              <a:t>3. SVM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: Classification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을 위한 선형 지도학습 모델 </a:t>
            </a:r>
            <a:b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</a:b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Noto Serif KR"/>
              </a:rPr>
              <a:t>Classifier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Noto Serif KR"/>
              </a:rPr>
              <a:t>로 </a:t>
            </a:r>
            <a:r>
              <a:rPr lang="en-US" altLang="ko-KR" sz="1400" b="1" i="0" dirty="0" err="1">
                <a:solidFill>
                  <a:srgbClr val="FF0000"/>
                </a:solidFill>
                <a:effectLst/>
                <a:latin typeface="Noto Serif KR"/>
              </a:rPr>
              <a:t>Softmax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Noto Serif KR"/>
              </a:rPr>
              <a:t>를 쓰지 않고 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Noto Serif KR"/>
              </a:rPr>
              <a:t>SVM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Noto Serif KR"/>
              </a:rPr>
              <a:t>을 사용한</a:t>
            </a:r>
            <a:r>
              <a:rPr lang="en-US" altLang="ko-KR" sz="1400" b="1" dirty="0">
                <a:solidFill>
                  <a:srgbClr val="FF0000"/>
                </a:solidFill>
                <a:latin typeface="Noto Serif KR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Noto Serif KR"/>
              </a:rPr>
              <a:t>이유</a:t>
            </a:r>
            <a:r>
              <a:rPr lang="en-US" altLang="ko-KR" sz="1400" b="0" i="0" dirty="0">
                <a:solidFill>
                  <a:srgbClr val="EF6F53"/>
                </a:solidFill>
                <a:effectLst/>
                <a:latin typeface="Noto Serif KR"/>
              </a:rPr>
              <a:t>: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CNN fine-tuning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을 위한 학습 데이터가 시기상 많지 않아서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Noto Serif KR"/>
              </a:rPr>
              <a:t>Softmax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를 적용시키면 오히려 성능이 낮아져서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SVM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을 사용했다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F2A8FBB3-DA83-44FF-BA42-9C27759170D8}"/>
              </a:ext>
            </a:extLst>
          </p:cNvPr>
          <p:cNvSpPr/>
          <p:nvPr/>
        </p:nvSpPr>
        <p:spPr>
          <a:xfrm>
            <a:off x="8327369" y="3352801"/>
            <a:ext cx="3273240" cy="216945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b="1" i="0" dirty="0">
                <a:solidFill>
                  <a:srgbClr val="000000"/>
                </a:solidFill>
                <a:effectLst/>
                <a:latin typeface="Noto Serif KR"/>
              </a:rPr>
              <a:t>Warp 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Noto Serif KR"/>
              </a:rPr>
              <a:t>해주는 이유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Noto Serif KR"/>
              </a:rPr>
              <a:t>: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erif KR"/>
              </a:rPr>
              <a:t> </a:t>
            </a:r>
            <a:endParaRPr lang="en-US" altLang="ko-KR" sz="1400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Noto Serif KR"/>
              </a:rPr>
              <a:t>(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Noto Serif KR"/>
              </a:rPr>
              <a:t>Convolution Layer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Noto Serif KR"/>
              </a:rPr>
              <a:t>에는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Noto Serif KR"/>
              </a:rPr>
              <a:t>input size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Noto Serif KR"/>
              </a:rPr>
              <a:t>가 고정이지 않음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</a:p>
          <a:p>
            <a:pPr algn="l"/>
            <a:endParaRPr lang="ko-KR" altLang="en-US" sz="120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ko-KR" altLang="en-US" sz="1200" i="0" dirty="0">
                <a:solidFill>
                  <a:srgbClr val="000000"/>
                </a:solidFill>
                <a:effectLst/>
                <a:latin typeface="Noto Serif KR"/>
              </a:rPr>
              <a:t>마지막 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Noto Serif KR"/>
              </a:rPr>
              <a:t>FC layer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Noto Serif KR"/>
              </a:rPr>
              <a:t>에서의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Noto Serif KR"/>
              </a:rPr>
              <a:t>input size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Noto Serif KR"/>
              </a:rPr>
              <a:t>는 고정이므로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Noto Serif KR"/>
              </a:rPr>
              <a:t>Convolution Layer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Noto Serif KR"/>
              </a:rPr>
              <a:t>에 대한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Noto Serif KR"/>
              </a:rPr>
              <a:t>output size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Noto Serif KR"/>
              </a:rPr>
              <a:t>도 </a:t>
            </a:r>
            <a:r>
              <a:rPr lang="ko-KR" altLang="en-US" sz="1200" i="0" dirty="0" err="1">
                <a:solidFill>
                  <a:srgbClr val="000000"/>
                </a:solidFill>
                <a:effectLst/>
                <a:latin typeface="Noto Serif KR"/>
              </a:rPr>
              <a:t>동일해야함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  <a:endParaRPr lang="ko-KR" altLang="en-US" sz="120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ko-KR" altLang="en-US" sz="1200" i="0" dirty="0">
                <a:solidFill>
                  <a:srgbClr val="000000"/>
                </a:solidFill>
                <a:effectLst/>
                <a:latin typeface="Noto Serif KR"/>
              </a:rPr>
              <a:t>따라서 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Noto Serif KR"/>
              </a:rPr>
              <a:t>Convolution Layer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Noto Serif KR"/>
              </a:rPr>
              <a:t>에 입력에서부터 동일한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Noto Serif KR"/>
              </a:rPr>
              <a:t>input size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Noto Serif KR"/>
              </a:rPr>
              <a:t>로 넣어주어서 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Noto Serif KR"/>
              </a:rPr>
              <a:t>output size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Noto Serif KR"/>
              </a:rPr>
              <a:t>를 동일하게 하는 것이다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Noto Serif KR"/>
              </a:rPr>
              <a:t>.)</a:t>
            </a:r>
            <a:endParaRPr lang="ko-KR" altLang="en-US" sz="120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99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4D1C6-7EDC-4442-A6B7-3CA9E411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R-CNN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C558E8-2B3D-4474-863A-E8D35F150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19" y="1232098"/>
            <a:ext cx="5309689" cy="34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FF072-F7EE-40EA-90BF-9EF8AF8ED466}"/>
              </a:ext>
            </a:extLst>
          </p:cNvPr>
          <p:cNvSpPr txBox="1"/>
          <p:nvPr/>
        </p:nvSpPr>
        <p:spPr>
          <a:xfrm>
            <a:off x="5977673" y="3263017"/>
            <a:ext cx="612737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FF0000"/>
                </a:solidFill>
                <a:effectLst/>
                <a:latin typeface="+mn-ea"/>
              </a:rPr>
              <a:t>1.Region Proposal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+mn-ea"/>
              </a:rPr>
              <a:t>Selective Search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ea"/>
              </a:rPr>
              <a:t>는 주변 픽셀 간의 유사도를 기준으로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ea"/>
              </a:rPr>
              <a:t>Segmentation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ea"/>
              </a:rPr>
              <a:t>을 만들고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ea"/>
              </a:rPr>
              <a:t>이를 기준으로 물체가 있을 법한 박스를 추론</a:t>
            </a:r>
            <a:endParaRPr lang="en-US" altLang="ko-KR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Selective search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알고리즘에 의해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2000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region proposal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이 생성되면 이들을 모두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에 넣기 전에</a:t>
            </a:r>
            <a:br>
              <a:rPr lang="ko-KR" altLang="en-US" dirty="0">
                <a:latin typeface="+mn-ea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같은 사이즈로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warp</a:t>
            </a:r>
            <a:endParaRPr lang="ko-KR" altLang="en-US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D639A92-37C6-4AA4-ACE8-409293D7F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268" y="1232098"/>
            <a:ext cx="5889812" cy="185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3BF89B-EB4F-4CFB-B9F1-8855F7224620}"/>
              </a:ext>
            </a:extLst>
          </p:cNvPr>
          <p:cNvSpPr/>
          <p:nvPr/>
        </p:nvSpPr>
        <p:spPr>
          <a:xfrm>
            <a:off x="411920" y="5163671"/>
            <a:ext cx="5191022" cy="1237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 </a:t>
            </a:r>
            <a:r>
              <a:rPr lang="en-US" altLang="ko-KR" dirty="0"/>
              <a:t>sliding window </a:t>
            </a:r>
            <a:r>
              <a:rPr lang="ko-KR" altLang="en-US" dirty="0"/>
              <a:t>방식</a:t>
            </a:r>
            <a:r>
              <a:rPr lang="en-US" altLang="ko-KR" dirty="0"/>
              <a:t>:</a:t>
            </a:r>
          </a:p>
          <a:p>
            <a:pPr algn="ctr"/>
            <a:r>
              <a:rPr lang="ko-KR" altLang="en-US" sz="1400" i="0" dirty="0">
                <a:solidFill>
                  <a:srgbClr val="000000"/>
                </a:solidFill>
                <a:effectLst/>
                <a:latin typeface="Noto Serif KR"/>
              </a:rPr>
              <a:t>이미지에서 물체를 찾기 위해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Noto Serif KR"/>
              </a:rPr>
              <a:t>window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Noto Serif KR"/>
              </a:rPr>
              <a:t>의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Noto Serif KR"/>
              </a:rPr>
              <a:t>크기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Noto Serif KR"/>
              </a:rPr>
              <a:t>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Noto Serif KR"/>
              </a:rPr>
              <a:t>비율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Noto Serif KR"/>
              </a:rPr>
              <a:t>을 </a:t>
            </a:r>
            <a:endParaRPr lang="en-US" altLang="ko-KR" sz="1400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ctr"/>
            <a:r>
              <a:rPr lang="ko-KR" altLang="en-US" sz="1400" i="0" dirty="0">
                <a:solidFill>
                  <a:srgbClr val="000000"/>
                </a:solidFill>
                <a:effectLst/>
                <a:latin typeface="Noto Serif KR"/>
              </a:rPr>
              <a:t>임의로 마구 바꿔가면서 모든 영역에 대해서 탐색</a:t>
            </a:r>
            <a:endParaRPr lang="en-US" altLang="ko-KR" sz="1400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Noto Serif KR"/>
              </a:rPr>
              <a:t>=&gt; </a:t>
            </a:r>
            <a:r>
              <a:rPr lang="ko-KR" altLang="en-US" sz="1400" dirty="0">
                <a:solidFill>
                  <a:srgbClr val="000000"/>
                </a:solidFill>
                <a:latin typeface="Noto Serif KR"/>
              </a:rPr>
              <a:t>너무 느림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510295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1252</Words>
  <Application>Microsoft Office PowerPoint</Application>
  <PresentationFormat>와이드스크린</PresentationFormat>
  <Paragraphs>160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Noto Sans KR</vt:lpstr>
      <vt:lpstr>Noto Serif KR</vt:lpstr>
      <vt:lpstr>Spoqa Han Sans</vt:lpstr>
      <vt:lpstr>맑은 고딕</vt:lpstr>
      <vt:lpstr>함초롬바탕</vt:lpstr>
      <vt:lpstr>Arial</vt:lpstr>
      <vt:lpstr>Noto Sans</vt:lpstr>
      <vt:lpstr>CryptoCraft 테마</vt:lpstr>
      <vt:lpstr>제목 테마</vt:lpstr>
      <vt:lpstr>R-CNN 계열 알고리즘 </vt:lpstr>
      <vt:lpstr>PowerPoint 프레젠테이션</vt:lpstr>
      <vt:lpstr>CNN</vt:lpstr>
      <vt:lpstr>CNN</vt:lpstr>
      <vt:lpstr>CNN</vt:lpstr>
      <vt:lpstr>CNN</vt:lpstr>
      <vt:lpstr>Object Detection</vt:lpstr>
      <vt:lpstr>R-CNN</vt:lpstr>
      <vt:lpstr>R-CNN</vt:lpstr>
      <vt:lpstr>R-CNN</vt:lpstr>
      <vt:lpstr>R-CNN</vt:lpstr>
      <vt:lpstr>Fast R-CNN</vt:lpstr>
      <vt:lpstr>Fast R-CNN</vt:lpstr>
      <vt:lpstr>Faster R-CNN</vt:lpstr>
      <vt:lpstr>Faster R-CNN</vt:lpstr>
      <vt:lpstr>Faster R-CNN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 유진</cp:lastModifiedBy>
  <cp:revision>65</cp:revision>
  <dcterms:created xsi:type="dcterms:W3CDTF">2019-03-05T04:29:07Z</dcterms:created>
  <dcterms:modified xsi:type="dcterms:W3CDTF">2022-04-03T05:51:59Z</dcterms:modified>
</cp:coreProperties>
</file>