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96" r:id="rId1"/>
    <p:sldMasterId id="2147483697" r:id="rId2"/>
  </p:sldMasterIdLst>
  <p:notesMasterIdLst>
    <p:notesMasterId r:id="rId3"/>
  </p:notesMasterIdLst>
  <p:handoutMasterIdLst>
    <p:handoutMasterId r:id="rId4"/>
  </p:handoutMasterIdLst>
  <p:sldIdLst>
    <p:sldId id="269" r:id="rId5"/>
    <p:sldId id="306" r:id="rId6"/>
    <p:sldId id="281" r:id="rId7"/>
    <p:sldId id="294" r:id="rId8"/>
    <p:sldId id="295" r:id="rId9"/>
    <p:sldId id="296" r:id="rId10"/>
    <p:sldId id="297" r:id="rId11"/>
    <p:sldId id="300" r:id="rId12"/>
    <p:sldId id="307" r:id="rId13"/>
    <p:sldId id="299" r:id="rId14"/>
    <p:sldId id="298" r:id="rId15"/>
    <p:sldId id="280" r:id="rId16"/>
    <p:sldId id="303" r:id="rId17"/>
    <p:sldId id="305" r:id="rId18"/>
    <p:sldId id="308" r:id="rId19"/>
    <p:sldId id="283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slideLayout" Target="../slideLayouts/slideLayout5.xml"  /><Relationship Id="rId5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제목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68DAAC8-442A-4C15-9819-F07FF5E7315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Operating System (2)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:https://youtu.be/ghAwGwjxVr8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3224292" y="3020853"/>
            <a:ext cx="5743415" cy="8162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800">
                <a:solidFill>
                  <a:srgbClr val="a6a6a6"/>
                </a:solidFill>
              </a:rPr>
              <a:t>-</a:t>
            </a:r>
            <a:r>
              <a:rPr lang="ko-KR" altLang="en-US" sz="4800">
                <a:solidFill>
                  <a:srgbClr val="a6a6a6"/>
                </a:solidFill>
              </a:rPr>
              <a:t> </a:t>
            </a:r>
            <a:r>
              <a:rPr lang="en-US" altLang="ko-KR" sz="4800">
                <a:solidFill>
                  <a:srgbClr val="a6a6a6"/>
                </a:solidFill>
              </a:rPr>
              <a:t>Computing System</a:t>
            </a:r>
            <a:endParaRPr lang="en-US" altLang="ko-KR" sz="4800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시스템 버스</a:t>
            </a:r>
            <a:r>
              <a:rPr lang="en-US" altLang="ko-KR">
                <a:latin typeface="맑은 고딕"/>
              </a:rPr>
              <a:t>(System Bus)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내부 버스</a:t>
            </a:r>
            <a:endParaRPr lang="ko-KR" altLang="en-US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CPU 내부에서 레지스터와 ALU 사이의 신호를 교환하고, 그 결과를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다시 레지스터에 전달하는 경로</a:t>
            </a:r>
            <a:endParaRPr lang="en-US" altLang="ko-KR"/>
          </a:p>
        </p:txBody>
      </p:sp>
      <p:grpSp>
        <p:nvGrpSpPr>
          <p:cNvPr id="14" name=""/>
          <p:cNvGrpSpPr/>
          <p:nvPr/>
        </p:nvGrpSpPr>
        <p:grpSpPr>
          <a:xfrm rot="0">
            <a:off x="3762910" y="3086528"/>
            <a:ext cx="4666179" cy="2729072"/>
            <a:chOff x="3762910" y="2048410"/>
            <a:chExt cx="4666179" cy="2729072"/>
          </a:xfrm>
        </p:grpSpPr>
        <p:sp>
          <p:nvSpPr>
            <p:cNvPr id="15" name=""/>
            <p:cNvSpPr/>
            <p:nvPr/>
          </p:nvSpPr>
          <p:spPr>
            <a:xfrm>
              <a:off x="3762910" y="2412286"/>
              <a:ext cx="4666179" cy="2365196"/>
            </a:xfrm>
            <a:prstGeom prst="roundRect">
              <a:avLst>
                <a:gd name="adj" fmla="val 16667"/>
              </a:avLst>
            </a:prstGeom>
            <a:solidFill>
              <a:srgbClr val="dfe6f7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"/>
            <p:cNvSpPr txBox="1"/>
            <p:nvPr/>
          </p:nvSpPr>
          <p:spPr>
            <a:xfrm>
              <a:off x="5213203" y="2048410"/>
              <a:ext cx="1765594" cy="3595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프로세서</a:t>
              </a:r>
              <a:r>
                <a:rPr lang="en-US" altLang="ko-KR"/>
                <a:t>(CPU)</a:t>
              </a: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4185649" y="2679842"/>
              <a:ext cx="1744465" cy="749157"/>
            </a:xfrm>
            <a:prstGeom prst="rect">
              <a:avLst/>
            </a:prstGeom>
            <a:solidFill>
              <a:srgbClr val="a6a7d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"/>
            <p:cNvSpPr/>
            <p:nvPr/>
          </p:nvSpPr>
          <p:spPr>
            <a:xfrm>
              <a:off x="6347502" y="2823680"/>
              <a:ext cx="1648146" cy="1541123"/>
            </a:xfrm>
            <a:prstGeom prst="rect">
              <a:avLst/>
            </a:prstGeom>
            <a:solidFill>
              <a:srgbClr val="a6a7d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"/>
            <p:cNvSpPr/>
            <p:nvPr/>
          </p:nvSpPr>
          <p:spPr>
            <a:xfrm>
              <a:off x="4179871" y="3699124"/>
              <a:ext cx="1744465" cy="749157"/>
            </a:xfrm>
            <a:prstGeom prst="rect">
              <a:avLst/>
            </a:prstGeom>
            <a:solidFill>
              <a:srgbClr val="a6a7d8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"/>
            <p:cNvSpPr txBox="1"/>
            <p:nvPr/>
          </p:nvSpPr>
          <p:spPr>
            <a:xfrm>
              <a:off x="4493659" y="2861781"/>
              <a:ext cx="1131806" cy="36528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레지스터</a:t>
              </a:r>
              <a:endParaRPr lang="ko-KR" altLang="en-US"/>
            </a:p>
          </p:txBody>
        </p:sp>
        <p:sp>
          <p:nvSpPr>
            <p:cNvPr id="21" name=""/>
            <p:cNvSpPr txBox="1"/>
            <p:nvPr/>
          </p:nvSpPr>
          <p:spPr>
            <a:xfrm>
              <a:off x="4205875" y="3918949"/>
              <a:ext cx="1727387" cy="359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연산장치</a:t>
              </a:r>
              <a:r>
                <a:rPr lang="en-US" altLang="ko-KR"/>
                <a:t>(ALU)</a:t>
              </a:r>
              <a:endParaRPr lang="en-US" altLang="ko-KR"/>
            </a:p>
          </p:txBody>
        </p:sp>
        <p:sp>
          <p:nvSpPr>
            <p:cNvPr id="22" name=""/>
            <p:cNvSpPr txBox="1"/>
            <p:nvPr/>
          </p:nvSpPr>
          <p:spPr>
            <a:xfrm>
              <a:off x="6358203" y="3429000"/>
              <a:ext cx="1617903" cy="3600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ko-KR" altLang="en-US"/>
                <a:t>제어장치</a:t>
              </a:r>
              <a:r>
                <a:rPr lang="en-US" altLang="ko-KR"/>
                <a:t>(CU)</a:t>
              </a:r>
              <a:endParaRPr lang="en-US" altLang="ko-KR"/>
            </a:p>
          </p:txBody>
        </p:sp>
      </p:grpSp>
      <p:cxnSp>
        <p:nvCxnSpPr>
          <p:cNvPr id="23" name=""/>
          <p:cNvCxnSpPr>
            <a:endCxn id="17" idx="3"/>
          </p:cNvCxnSpPr>
          <p:nvPr/>
        </p:nvCxnSpPr>
        <p:spPr>
          <a:xfrm rot="10800000" flipV="1">
            <a:off x="5930114" y="4081837"/>
            <a:ext cx="406686" cy="10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 rot="10800000" flipV="1">
            <a:off x="5892657" y="4951288"/>
            <a:ext cx="406686" cy="1070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>
            <a:stCxn id="20" idx="2"/>
            <a:endCxn id="21" idx="0"/>
          </p:cNvCxnSpPr>
          <p:nvPr/>
        </p:nvCxnSpPr>
        <p:spPr>
          <a:xfrm rot="16200000" flipH="1">
            <a:off x="4718626" y="4606124"/>
            <a:ext cx="691879" cy="10006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시스템 버스</a:t>
            </a:r>
            <a:r>
              <a:rPr lang="en-US" altLang="ko-KR">
                <a:latin typeface="맑은 고딕"/>
              </a:rPr>
              <a:t>(System Bus)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외부 버스</a:t>
            </a:r>
            <a:endParaRPr lang="ko-KR" altLang="en-US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Control Bus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Address Bus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 Data Bus</a:t>
            </a:r>
            <a:endParaRPr lang="en-US" altLang="ko-KR"/>
          </a:p>
        </p:txBody>
      </p:sp>
      <p:grpSp>
        <p:nvGrpSpPr>
          <p:cNvPr id="23" name=""/>
          <p:cNvGrpSpPr/>
          <p:nvPr/>
        </p:nvGrpSpPr>
        <p:grpSpPr>
          <a:xfrm rot="0">
            <a:off x="4399694" y="1990828"/>
            <a:ext cx="6624690" cy="4258771"/>
            <a:chOff x="3083318" y="1871822"/>
            <a:chExt cx="6025364" cy="3973743"/>
          </a:xfrm>
        </p:grpSpPr>
        <p:grpSp>
          <p:nvGrpSpPr>
            <p:cNvPr id="18" name=""/>
            <p:cNvGrpSpPr/>
            <p:nvPr/>
          </p:nvGrpSpPr>
          <p:grpSpPr>
            <a:xfrm rot="0">
              <a:off x="3083318" y="1871822"/>
              <a:ext cx="6025364" cy="1102331"/>
              <a:chOff x="3436490" y="2877834"/>
              <a:chExt cx="6025364" cy="1102331"/>
            </a:xfrm>
            <a:solidFill>
              <a:srgbClr val="a6a7d8"/>
            </a:solidFill>
          </p:grpSpPr>
          <p:sp>
            <p:nvSpPr>
              <p:cNvPr id="15" name=""/>
              <p:cNvSpPr/>
              <p:nvPr/>
            </p:nvSpPr>
            <p:spPr>
              <a:xfrm>
                <a:off x="3436490" y="2877834"/>
                <a:ext cx="1830084" cy="1102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6" name=""/>
              <p:cNvSpPr/>
              <p:nvPr/>
            </p:nvSpPr>
            <p:spPr>
              <a:xfrm>
                <a:off x="5547401" y="2877834"/>
                <a:ext cx="1830084" cy="1102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17" name=""/>
              <p:cNvSpPr/>
              <p:nvPr/>
            </p:nvSpPr>
            <p:spPr>
              <a:xfrm>
                <a:off x="7631770" y="2877834"/>
                <a:ext cx="1830084" cy="11023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  <p:grpSp>
          <p:nvGrpSpPr>
            <p:cNvPr id="22" name=""/>
            <p:cNvGrpSpPr/>
            <p:nvPr/>
          </p:nvGrpSpPr>
          <p:grpSpPr>
            <a:xfrm rot="0">
              <a:off x="3094020" y="4542032"/>
              <a:ext cx="6003960" cy="1303533"/>
              <a:chOff x="3094020" y="3268466"/>
              <a:chExt cx="6003960" cy="1303533"/>
            </a:xfrm>
            <a:solidFill>
              <a:srgbClr val="c0cdef"/>
            </a:solidFill>
          </p:grpSpPr>
          <p:sp>
            <p:nvSpPr>
              <p:cNvPr id="19" name=""/>
              <p:cNvSpPr/>
              <p:nvPr/>
            </p:nvSpPr>
            <p:spPr>
              <a:xfrm>
                <a:off x="3094020" y="3268466"/>
                <a:ext cx="6003960" cy="321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20" name=""/>
              <p:cNvSpPr/>
              <p:nvPr/>
            </p:nvSpPr>
            <p:spPr>
              <a:xfrm>
                <a:off x="3094020" y="3774040"/>
                <a:ext cx="6003960" cy="321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  <p:sp>
            <p:nvSpPr>
              <p:cNvPr id="21" name=""/>
              <p:cNvSpPr/>
              <p:nvPr/>
            </p:nvSpPr>
            <p:spPr>
              <a:xfrm>
                <a:off x="3094020" y="4250932"/>
                <a:ext cx="6003960" cy="3210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altLang="ko-KR"/>
              </a:p>
            </p:txBody>
          </p:sp>
        </p:grpSp>
      </p:grpSp>
      <p:cxnSp>
        <p:nvCxnSpPr>
          <p:cNvPr id="24" name=""/>
          <p:cNvCxnSpPr/>
          <p:nvPr/>
        </p:nvCxnSpPr>
        <p:spPr>
          <a:xfrm rot="16200000" flipH="1" flipV="1">
            <a:off x="3838761" y="4009530"/>
            <a:ext cx="1663133" cy="2"/>
          </a:xfrm>
          <a:prstGeom prst="straightConnector1">
            <a:avLst/>
          </a:prstGeom>
          <a:ln w="38100">
            <a:solidFill>
              <a:srgbClr val="1e745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"/>
          <p:cNvCxnSpPr/>
          <p:nvPr/>
        </p:nvCxnSpPr>
        <p:spPr>
          <a:xfrm rot="16200000" flipH="1" flipV="1">
            <a:off x="6206706" y="4009759"/>
            <a:ext cx="1663133" cy="2"/>
          </a:xfrm>
          <a:prstGeom prst="straightConnector1">
            <a:avLst/>
          </a:prstGeom>
          <a:ln w="38100">
            <a:solidFill>
              <a:srgbClr val="1e745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/>
          <p:nvPr/>
        </p:nvCxnSpPr>
        <p:spPr>
          <a:xfrm rot="16200000" flipH="1" flipV="1">
            <a:off x="8489459" y="4012283"/>
            <a:ext cx="1663133" cy="2"/>
          </a:xfrm>
          <a:prstGeom prst="straightConnector1">
            <a:avLst/>
          </a:prstGeom>
          <a:ln w="38100">
            <a:solidFill>
              <a:srgbClr val="1e745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>
            <a:stCxn id="15" idx="2"/>
          </p:cNvCxnSpPr>
          <p:nvPr/>
        </p:nvCxnSpPr>
        <p:spPr>
          <a:xfrm rot="5400000">
            <a:off x="4304570" y="4267529"/>
            <a:ext cx="2196484" cy="5886"/>
          </a:xfrm>
          <a:prstGeom prst="straightConnector1">
            <a:avLst/>
          </a:prstGeom>
          <a:ln w="38100">
            <a:solidFill>
              <a:srgbClr val="eb5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/>
          <p:cNvCxnSpPr>
            <a:stCxn id="16" idx="2"/>
            <a:endCxn id="20" idx="0"/>
          </p:cNvCxnSpPr>
          <p:nvPr/>
        </p:nvCxnSpPr>
        <p:spPr>
          <a:xfrm rot="5400000">
            <a:off x="6608244" y="4276022"/>
            <a:ext cx="2222177" cy="14592"/>
          </a:xfrm>
          <a:prstGeom prst="straightConnector1">
            <a:avLst/>
          </a:prstGeom>
          <a:ln w="38100">
            <a:solidFill>
              <a:srgbClr val="eb5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>
            <a:stCxn id="17" idx="2"/>
          </p:cNvCxnSpPr>
          <p:nvPr/>
        </p:nvCxnSpPr>
        <p:spPr>
          <a:xfrm rot="16200000" flipH="1">
            <a:off x="8929060" y="4261501"/>
            <a:ext cx="2207954" cy="29409"/>
          </a:xfrm>
          <a:prstGeom prst="straightConnector1">
            <a:avLst/>
          </a:prstGeom>
          <a:ln w="38100">
            <a:solidFill>
              <a:srgbClr val="eb58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"/>
          <p:cNvCxnSpPr/>
          <p:nvPr/>
        </p:nvCxnSpPr>
        <p:spPr>
          <a:xfrm rot="16200000" flipH="1">
            <a:off x="4710947" y="4561200"/>
            <a:ext cx="2683955" cy="11765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16200000" flipH="1">
            <a:off x="7031823" y="4539751"/>
            <a:ext cx="2683955" cy="11765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 rot="16200000" flipH="1">
            <a:off x="9279275" y="4539752"/>
            <a:ext cx="2683955" cy="11765"/>
          </a:xfrm>
          <a:prstGeom prst="straightConnector1">
            <a:avLst/>
          </a:prstGeom>
          <a:ln w="38100">
            <a:solidFill>
              <a:srgbClr val="0000ff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"/>
          <p:cNvGrpSpPr/>
          <p:nvPr/>
        </p:nvGrpSpPr>
        <p:grpSpPr>
          <a:xfrm rot="0">
            <a:off x="5062286" y="2326260"/>
            <a:ext cx="5790260" cy="3925904"/>
            <a:chOff x="5387619" y="2067080"/>
            <a:chExt cx="5266424" cy="3663155"/>
          </a:xfrm>
        </p:grpSpPr>
        <p:sp>
          <p:nvSpPr>
            <p:cNvPr id="33" name=""/>
            <p:cNvSpPr txBox="1"/>
            <p:nvPr/>
          </p:nvSpPr>
          <p:spPr>
            <a:xfrm>
              <a:off x="5387619" y="2119817"/>
              <a:ext cx="1248523" cy="34200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CPU</a:t>
              </a:r>
              <a:endParaRPr lang="en-US" altLang="ko-KR"/>
            </a:p>
          </p:txBody>
        </p:sp>
        <p:sp>
          <p:nvSpPr>
            <p:cNvPr id="34" name=""/>
            <p:cNvSpPr txBox="1"/>
            <p:nvPr/>
          </p:nvSpPr>
          <p:spPr>
            <a:xfrm>
              <a:off x="7440108" y="2144189"/>
              <a:ext cx="1200804" cy="34210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ko-KR" altLang="en-US"/>
                <a:t>메모리</a:t>
              </a:r>
              <a:endParaRPr lang="ko-KR" altLang="en-US"/>
            </a:p>
          </p:txBody>
        </p:sp>
        <p:sp>
          <p:nvSpPr>
            <p:cNvPr id="35" name=""/>
            <p:cNvSpPr txBox="1"/>
            <p:nvPr/>
          </p:nvSpPr>
          <p:spPr>
            <a:xfrm>
              <a:off x="9240014" y="2067080"/>
              <a:ext cx="1414028" cy="34241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defRPr/>
              </a:pPr>
              <a:r>
                <a:rPr lang="ko-KR" altLang="en-US"/>
                <a:t>입출력 장치</a:t>
              </a:r>
              <a:endParaRPr lang="ko-KR" altLang="en-US"/>
            </a:p>
          </p:txBody>
        </p:sp>
        <p:sp>
          <p:nvSpPr>
            <p:cNvPr id="36" name=""/>
            <p:cNvSpPr txBox="1"/>
            <p:nvPr/>
          </p:nvSpPr>
          <p:spPr>
            <a:xfrm>
              <a:off x="7165659" y="4408347"/>
              <a:ext cx="1639979" cy="34206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Control Bus</a:t>
              </a:r>
              <a:endParaRPr lang="en-US" altLang="ko-KR"/>
            </a:p>
          </p:txBody>
        </p:sp>
        <p:sp>
          <p:nvSpPr>
            <p:cNvPr id="37" name=""/>
            <p:cNvSpPr txBox="1"/>
            <p:nvPr/>
          </p:nvSpPr>
          <p:spPr>
            <a:xfrm>
              <a:off x="7055837" y="4923460"/>
              <a:ext cx="2565874" cy="3413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Address Bus</a:t>
              </a:r>
              <a:endParaRPr lang="en-US" altLang="ko-KR"/>
            </a:p>
          </p:txBody>
        </p:sp>
        <p:sp>
          <p:nvSpPr>
            <p:cNvPr id="38" name=""/>
            <p:cNvSpPr txBox="1"/>
            <p:nvPr/>
          </p:nvSpPr>
          <p:spPr>
            <a:xfrm>
              <a:off x="7233628" y="5388928"/>
              <a:ext cx="2275756" cy="341307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defRPr/>
              </a:pPr>
              <a:r>
                <a:rPr lang="en-US" altLang="ko-KR"/>
                <a:t>Data Bus</a:t>
              </a:r>
              <a:endParaRPr lang="en-US" altLang="ko-K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주기억장치</a:t>
            </a:r>
            <a:r>
              <a:rPr lang="en-US" altLang="ko-KR"/>
              <a:t>(1</a:t>
            </a:r>
            <a:r>
              <a:rPr lang="ko-KR" altLang="en-US"/>
              <a:t>차 기억장치</a:t>
            </a:r>
            <a:r>
              <a:rPr lang="en-US" altLang="ko-KR"/>
              <a:t>,</a:t>
            </a:r>
            <a:r>
              <a:rPr lang="ko-KR" altLang="en-US"/>
              <a:t> 메모리</a:t>
            </a:r>
            <a:r>
              <a:rPr lang="en-US" altLang="ko-KR"/>
              <a:t>)</a:t>
            </a:r>
            <a:endParaRPr lang="en-US" altLang="ko-KR"/>
          </a:p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보조기억장치</a:t>
            </a:r>
            <a:r>
              <a:rPr lang="en-US" altLang="ko-KR"/>
              <a:t>(2</a:t>
            </a:r>
            <a:r>
              <a:rPr lang="ko-KR" altLang="en-US"/>
              <a:t>차 기억장치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Storage)</a:t>
            </a:r>
            <a:endParaRPr lang="en-US" altLang="ko-KR"/>
          </a:p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캐시 메모리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1706" y="2354708"/>
            <a:ext cx="4908586" cy="3999254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 rot="10800000" flipV="1">
            <a:off x="7540804" y="5473130"/>
            <a:ext cx="1434106" cy="31036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9049821" y="5259084"/>
            <a:ext cx="1584296" cy="35972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보조기억장치</a:t>
            </a:r>
            <a:endParaRPr lang="ko-KR" altLang="en-US"/>
          </a:p>
        </p:txBody>
      </p:sp>
      <p:cxnSp>
        <p:nvCxnSpPr>
          <p:cNvPr id="10" name=""/>
          <p:cNvCxnSpPr/>
          <p:nvPr/>
        </p:nvCxnSpPr>
        <p:spPr>
          <a:xfrm>
            <a:off x="3548865" y="4745377"/>
            <a:ext cx="1476910" cy="1177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/>
          <p:cNvSpPr txBox="1"/>
          <p:nvPr/>
        </p:nvSpPr>
        <p:spPr>
          <a:xfrm>
            <a:off x="2198027" y="4563438"/>
            <a:ext cx="1362011" cy="3598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주기억장치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75162"/>
          </a:xfrm>
        </p:spPr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주기억장치</a:t>
            </a:r>
            <a:r>
              <a:rPr lang="en-US" altLang="ko-KR"/>
              <a:t>(1</a:t>
            </a:r>
            <a:r>
              <a:rPr lang="ko-KR" altLang="en-US"/>
              <a:t>차 기억장치</a:t>
            </a:r>
            <a:r>
              <a:rPr lang="en-US" altLang="ko-KR"/>
              <a:t>,</a:t>
            </a:r>
            <a:r>
              <a:rPr lang="ko-KR" altLang="en-US"/>
              <a:t> 메모리</a:t>
            </a:r>
            <a:r>
              <a:rPr lang="en-US" altLang="ko-KR"/>
              <a:t>)</a:t>
            </a:r>
            <a:endParaRPr lang="en-US" altLang="ko-KR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100" b="0" i="0" u="none" strike="noStrike" mc:Ignorable="hp" hp:hslEmbossed="0"/>
              <a:t>프로세서에서 수행할 프로그램과 데이터를 저장하거나 프로세서에서 처리한 결과를 저장</a:t>
            </a:r>
            <a:r>
              <a:rPr xmlns:mc="http://schemas.openxmlformats.org/markup-compatibility/2006" xmlns:hp="http://schemas.haansoft.com/office/presentation/8.0" lang="ko-KR" altLang="en-US" sz="2100" b="0" i="0" u="none" strike="noStrike" mc:Ignorable="hp" hp:hslEmbossed="0"/>
              <a:t>함</a:t>
            </a:r>
            <a:r>
              <a:rPr xmlns:mc="http://schemas.openxmlformats.org/markup-compatibility/2006" xmlns:hp="http://schemas.haansoft.com/office/presentation/8.0" lang="en-US" altLang="ko-KR" sz="21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1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보조기억장치</a:t>
            </a:r>
            <a:r>
              <a:rPr lang="en-US" altLang="ko-KR"/>
              <a:t>(2</a:t>
            </a:r>
            <a:r>
              <a:rPr lang="ko-KR" altLang="en-US"/>
              <a:t>차 기억장치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Storage)</a:t>
            </a:r>
            <a:endParaRPr lang="en-US" altLang="ko-KR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/>
              <a:t>-</a:t>
            </a:r>
            <a:r>
              <a:rPr lang="ko-KR" altLang="en-US" sz="2000"/>
              <a:t>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프로그램과 데이터를 저장하고 있는 하드웨어</a:t>
            </a:r>
            <a:endParaRPr xmlns:mc="http://schemas.openxmlformats.org/markup-compatibility/2006" xmlns:hp="http://schemas.haansoft.com/office/presentation/8.0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2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차 기억장치 또는 외부기억장치라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고도 함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자기디스크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광디스크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자기테이프 등이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있음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000" b="0" i="0" u="none" strike="noStrike" mc:Ignorable="hp" hp:hslEmbossed="0"/>
          </a:p>
        </p:txBody>
      </p:sp>
      <p:grpSp>
        <p:nvGrpSpPr>
          <p:cNvPr id="7" name=""/>
          <p:cNvGrpSpPr/>
          <p:nvPr/>
        </p:nvGrpSpPr>
        <p:grpSpPr>
          <a:xfrm rot="0">
            <a:off x="2312755" y="2722651"/>
            <a:ext cx="7566488" cy="1006011"/>
            <a:chOff x="1702726" y="2925994"/>
            <a:chExt cx="7566488" cy="1006011"/>
          </a:xfrm>
          <a:solidFill>
            <a:srgbClr val="a6a7d8"/>
          </a:solidFill>
        </p:grpSpPr>
        <p:sp>
          <p:nvSpPr>
            <p:cNvPr id="4" name=""/>
            <p:cNvSpPr/>
            <p:nvPr/>
          </p:nvSpPr>
          <p:spPr>
            <a:xfrm>
              <a:off x="1702726" y="2925994"/>
              <a:ext cx="1723061" cy="100601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"/>
            <p:cNvSpPr/>
            <p:nvPr/>
          </p:nvSpPr>
          <p:spPr>
            <a:xfrm>
              <a:off x="4656546" y="2925994"/>
              <a:ext cx="1723061" cy="100601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"/>
            <p:cNvSpPr/>
            <p:nvPr/>
          </p:nvSpPr>
          <p:spPr>
            <a:xfrm>
              <a:off x="7546153" y="2925994"/>
              <a:ext cx="1723061" cy="1006011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8" name=""/>
          <p:cNvCxnSpPr>
            <a:stCxn id="4" idx="3"/>
            <a:endCxn id="5" idx="1"/>
          </p:cNvCxnSpPr>
          <p:nvPr/>
        </p:nvCxnSpPr>
        <p:spPr>
          <a:xfrm>
            <a:off x="4035815" y="3225657"/>
            <a:ext cx="1230760" cy="0"/>
          </a:xfrm>
          <a:prstGeom prst="straightConnector1">
            <a:avLst/>
          </a:prstGeom>
          <a:ln w="38100">
            <a:solidFill>
              <a:srgbClr val="2b2d6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/>
          <p:nvPr/>
        </p:nvCxnSpPr>
        <p:spPr>
          <a:xfrm>
            <a:off x="6938692" y="3228225"/>
            <a:ext cx="1230760" cy="0"/>
          </a:xfrm>
          <a:prstGeom prst="straightConnector1">
            <a:avLst/>
          </a:prstGeom>
          <a:ln w="38100">
            <a:solidFill>
              <a:srgbClr val="2b2d63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/>
          <p:cNvSpPr txBox="1"/>
          <p:nvPr/>
        </p:nvSpPr>
        <p:spPr>
          <a:xfrm>
            <a:off x="2655226" y="3064460"/>
            <a:ext cx="1130844" cy="3645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프로세서</a:t>
            </a:r>
            <a:endParaRPr lang="ko-KR" altLang="en-US"/>
          </a:p>
        </p:txBody>
      </p:sp>
      <p:sp>
        <p:nvSpPr>
          <p:cNvPr id="11" name=""/>
          <p:cNvSpPr txBox="1"/>
          <p:nvPr/>
        </p:nvSpPr>
        <p:spPr>
          <a:xfrm>
            <a:off x="5466205" y="3068098"/>
            <a:ext cx="1354840" cy="36090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메인메모리</a:t>
            </a: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8498655" y="3062105"/>
            <a:ext cx="1128488" cy="3668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주변장치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616342"/>
          </a:xfrm>
        </p:spPr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캐시 메모리</a:t>
            </a:r>
            <a:endParaRPr lang="ko-KR" altLang="en-US"/>
          </a:p>
        </p:txBody>
      </p:sp>
      <p:sp>
        <p:nvSpPr>
          <p:cNvPr id="4" name="텍스트 개체 틀 2"/>
          <p:cNvSpPr>
            <a:spLocks noGrp="1"/>
          </p:cNvSpPr>
          <p:nvPr/>
        </p:nvSpPr>
        <p:spPr>
          <a:xfrm>
            <a:off x="411162" y="1591316"/>
            <a:ext cx="11369675" cy="74476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프로세서 내부나 외부에 있으며, 처리 속도가 빠른 프로세서와 상대적으로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느린 메인 메모리의 속도 차이를 보완하는 고속 버퍼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1" name=""/>
          <p:cNvGrpSpPr/>
          <p:nvPr/>
        </p:nvGrpSpPr>
        <p:grpSpPr>
          <a:xfrm rot="0">
            <a:off x="1028485" y="2690544"/>
            <a:ext cx="9589216" cy="1439453"/>
            <a:chOff x="1028485" y="2690544"/>
            <a:chExt cx="9589216" cy="1439453"/>
          </a:xfrm>
        </p:grpSpPr>
        <p:grpSp>
          <p:nvGrpSpPr>
            <p:cNvPr id="19" name=""/>
            <p:cNvGrpSpPr/>
            <p:nvPr/>
          </p:nvGrpSpPr>
          <p:grpSpPr>
            <a:xfrm rot="0">
              <a:off x="1028485" y="2728003"/>
              <a:ext cx="9589216" cy="1401994"/>
              <a:chOff x="1028485" y="2728003"/>
              <a:chExt cx="9589216" cy="1401994"/>
            </a:xfrm>
          </p:grpSpPr>
          <p:grpSp>
            <p:nvGrpSpPr>
              <p:cNvPr id="8" name=""/>
              <p:cNvGrpSpPr/>
              <p:nvPr/>
            </p:nvGrpSpPr>
            <p:grpSpPr>
              <a:xfrm rot="0">
                <a:off x="1028485" y="2728003"/>
                <a:ext cx="9589216" cy="1401994"/>
                <a:chOff x="1028485" y="2728002"/>
                <a:chExt cx="9589216" cy="1401994"/>
              </a:xfrm>
              <a:solidFill>
                <a:srgbClr val="a6a7d8"/>
              </a:solidFill>
            </p:grpSpPr>
            <p:sp>
              <p:nvSpPr>
                <p:cNvPr id="5" name=""/>
                <p:cNvSpPr/>
                <p:nvPr/>
              </p:nvSpPr>
              <p:spPr>
                <a:xfrm>
                  <a:off x="1028485" y="2728002"/>
                  <a:ext cx="2611348" cy="1401994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" name=""/>
                <p:cNvSpPr/>
                <p:nvPr/>
              </p:nvSpPr>
              <p:spPr>
                <a:xfrm>
                  <a:off x="5619749" y="2979505"/>
                  <a:ext cx="1851489" cy="898989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" name=""/>
                <p:cNvSpPr/>
                <p:nvPr/>
              </p:nvSpPr>
              <p:spPr>
                <a:xfrm>
                  <a:off x="9312026" y="3166795"/>
                  <a:ext cx="1305675" cy="524410"/>
                </a:xfrm>
                <a:prstGeom prst="roundRect">
                  <a:avLst>
                    <a:gd name="adj" fmla="val 1666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9" name=""/>
              <p:cNvSpPr txBox="1"/>
              <p:nvPr/>
            </p:nvSpPr>
            <p:spPr>
              <a:xfrm>
                <a:off x="9429749" y="3248977"/>
                <a:ext cx="1130950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프로세서</a:t>
                </a:r>
                <a:endParaRPr lang="ko-KR" altLang="en-US"/>
              </a:p>
            </p:txBody>
          </p:sp>
          <p:sp>
            <p:nvSpPr>
              <p:cNvPr id="10" name=""/>
              <p:cNvSpPr txBox="1"/>
              <p:nvPr/>
            </p:nvSpPr>
            <p:spPr>
              <a:xfrm>
                <a:off x="1870430" y="3248977"/>
                <a:ext cx="900638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메모리</a:t>
                </a:r>
                <a:endParaRPr lang="ko-KR" altLang="en-US"/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5906891" y="3248977"/>
                <a:ext cx="1424940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캐시 메모리</a:t>
                </a:r>
                <a:endParaRPr lang="ko-KR" altLang="en-US"/>
              </a:p>
            </p:txBody>
          </p:sp>
          <p:cxnSp>
            <p:nvCxnSpPr>
              <p:cNvPr id="12" name=""/>
              <p:cNvCxnSpPr>
                <a:stCxn id="5" idx="3"/>
                <a:endCxn id="6" idx="1"/>
              </p:cNvCxnSpPr>
              <p:nvPr/>
            </p:nvCxnSpPr>
            <p:spPr>
              <a:xfrm>
                <a:off x="3639834" y="3429000"/>
                <a:ext cx="1979915" cy="0"/>
              </a:xfrm>
              <a:prstGeom prst="straightConnector1">
                <a:avLst/>
              </a:prstGeom>
              <a:ln w="12700">
                <a:solidFill>
                  <a:srgbClr val="2b2d63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"/>
              <p:cNvCxnSpPr>
                <a:stCxn id="6" idx="3"/>
                <a:endCxn id="7" idx="1"/>
              </p:cNvCxnSpPr>
              <p:nvPr/>
            </p:nvCxnSpPr>
            <p:spPr>
              <a:xfrm>
                <a:off x="7471238" y="3429000"/>
                <a:ext cx="1840788" cy="0"/>
              </a:xfrm>
              <a:prstGeom prst="straightConnector1">
                <a:avLst/>
              </a:prstGeom>
              <a:ln w="12700">
                <a:solidFill>
                  <a:srgbClr val="2b2d63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"/>
            <p:cNvGrpSpPr/>
            <p:nvPr/>
          </p:nvGrpSpPr>
          <p:grpSpPr>
            <a:xfrm rot="0">
              <a:off x="4100030" y="2690544"/>
              <a:ext cx="4738997" cy="545814"/>
              <a:chOff x="4100030" y="2690544"/>
              <a:chExt cx="4738997" cy="545814"/>
            </a:xfrm>
          </p:grpSpPr>
          <p:sp>
            <p:nvSpPr>
              <p:cNvPr id="14" name=""/>
              <p:cNvSpPr/>
              <p:nvPr/>
            </p:nvSpPr>
            <p:spPr>
              <a:xfrm>
                <a:off x="4100030" y="2690544"/>
                <a:ext cx="941798" cy="545814"/>
              </a:xfrm>
              <a:prstGeom prst="rect">
                <a:avLst/>
              </a:prstGeom>
              <a:solidFill>
                <a:srgbClr val="9be5c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8081267" y="2786865"/>
                <a:ext cx="749157" cy="321067"/>
              </a:xfrm>
              <a:prstGeom prst="rect">
                <a:avLst/>
              </a:prstGeom>
              <a:solidFill>
                <a:srgbClr val="9be5c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" name=""/>
              <p:cNvSpPr txBox="1"/>
              <p:nvPr/>
            </p:nvSpPr>
            <p:spPr>
              <a:xfrm>
                <a:off x="4239159" y="2797567"/>
                <a:ext cx="676639" cy="3605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블록</a:t>
                </a:r>
                <a:endParaRPr lang="ko-KR" altLang="en-US"/>
              </a:p>
            </p:txBody>
          </p:sp>
          <p:sp>
            <p:nvSpPr>
              <p:cNvPr id="17" name=""/>
              <p:cNvSpPr txBox="1"/>
              <p:nvPr/>
            </p:nvSpPr>
            <p:spPr>
              <a:xfrm>
                <a:off x="8166882" y="2786865"/>
                <a:ext cx="672145" cy="365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워드</a:t>
                </a:r>
                <a:endParaRPr lang="ko-KR" altLang="en-US"/>
              </a:p>
            </p:txBody>
          </p:sp>
        </p:grpSp>
      </p:grpSp>
      <p:sp>
        <p:nvSpPr>
          <p:cNvPr id="18" name=""/>
          <p:cNvSpPr txBox="1"/>
          <p:nvPr/>
        </p:nvSpPr>
        <p:spPr>
          <a:xfrm>
            <a:off x="506429" y="4702567"/>
            <a:ext cx="5079010" cy="7560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공간적 지역성</a:t>
            </a:r>
            <a:r>
              <a:rPr lang="en-US" altLang="ko-KR" sz="2200"/>
              <a:t>,</a:t>
            </a:r>
            <a:r>
              <a:rPr lang="ko-KR" altLang="en-US" sz="2200"/>
              <a:t> 시간적 지역성</a:t>
            </a:r>
            <a:endParaRPr lang="ko-KR" altLang="en-US" sz="2200"/>
          </a:p>
          <a:p>
            <a:pPr>
              <a:defRPr/>
            </a:pPr>
            <a:r>
              <a:rPr lang="en-US" altLang="ko-KR" sz="2200"/>
              <a:t>-</a:t>
            </a:r>
            <a:r>
              <a:rPr lang="ko-KR" altLang="en-US" sz="2200"/>
              <a:t> 캐시 히트</a:t>
            </a:r>
            <a:r>
              <a:rPr lang="en-US" altLang="ko-KR" sz="2200"/>
              <a:t>,</a:t>
            </a:r>
            <a:r>
              <a:rPr lang="ko-KR" altLang="en-US" sz="2200"/>
              <a:t> 캐시 미스</a:t>
            </a:r>
            <a:endParaRPr lang="ko-KR" altLang="en-US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6408689" y="1865168"/>
            <a:ext cx="4849088" cy="4060151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캐시의 기본 동작</a:t>
            </a: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8438765" y="1447030"/>
            <a:ext cx="902988" cy="36649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메모리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1117022" y="2885401"/>
            <a:ext cx="4040908" cy="2049317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2" name=""/>
          <p:cNvCxnSpPr>
            <a:stCxn id="11" idx="1"/>
            <a:endCxn id="10" idx="3"/>
          </p:cNvCxnSpPr>
          <p:nvPr/>
        </p:nvCxnSpPr>
        <p:spPr>
          <a:xfrm rot="10800000" flipV="1">
            <a:off x="5157932" y="3895243"/>
            <a:ext cx="1250758" cy="14817"/>
          </a:xfrm>
          <a:prstGeom prst="straightConnector1">
            <a:avLst/>
          </a:prstGeom>
          <a:ln w="19050">
            <a:solidFill>
              <a:srgbClr val="2b2d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2694901" y="2471689"/>
            <a:ext cx="669194" cy="3633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캐시</a:t>
            </a:r>
            <a:endParaRPr lang="ko-KR" altLang="en-US"/>
          </a:p>
        </p:txBody>
      </p:sp>
      <p:grpSp>
        <p:nvGrpSpPr>
          <p:cNvPr id="20" name=""/>
          <p:cNvGrpSpPr/>
          <p:nvPr/>
        </p:nvGrpSpPr>
        <p:grpSpPr>
          <a:xfrm rot="0">
            <a:off x="1125201" y="2893579"/>
            <a:ext cx="4023205" cy="367049"/>
            <a:chOff x="1125201" y="2893579"/>
            <a:chExt cx="4023205" cy="367049"/>
          </a:xfrm>
        </p:grpSpPr>
        <p:sp>
          <p:nvSpPr>
            <p:cNvPr id="14" name=""/>
            <p:cNvSpPr/>
            <p:nvPr/>
          </p:nvSpPr>
          <p:spPr>
            <a:xfrm>
              <a:off x="1126740" y="2895022"/>
              <a:ext cx="4021666" cy="365606"/>
            </a:xfrm>
            <a:prstGeom prst="rect">
              <a:avLst/>
            </a:prstGeom>
            <a:solidFill>
              <a:srgbClr val="c49dd6"/>
            </a:solidFill>
            <a:ln>
              <a:solidFill>
                <a:srgbClr val="2b2d6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"/>
            <p:cNvSpPr/>
            <p:nvPr/>
          </p:nvSpPr>
          <p:spPr>
            <a:xfrm>
              <a:off x="1125201" y="2893579"/>
              <a:ext cx="3021060" cy="365606"/>
            </a:xfrm>
            <a:prstGeom prst="rect">
              <a:avLst/>
            </a:prstGeom>
            <a:solidFill>
              <a:srgbClr val="c49dd6"/>
            </a:solidFill>
            <a:ln>
              <a:solidFill>
                <a:srgbClr val="2b2d6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6" name=""/>
          <p:cNvSpPr txBox="1"/>
          <p:nvPr/>
        </p:nvSpPr>
        <p:spPr>
          <a:xfrm>
            <a:off x="2290810" y="2895022"/>
            <a:ext cx="670252" cy="3589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태그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4359371" y="2895022"/>
            <a:ext cx="674678" cy="35966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주소</a:t>
            </a: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6418214" y="1875174"/>
            <a:ext cx="4829847" cy="404090"/>
          </a:xfrm>
          <a:prstGeom prst="rect">
            <a:avLst/>
          </a:prstGeom>
          <a:solidFill>
            <a:srgbClr val="c0cdef"/>
          </a:solidFill>
          <a:ln>
            <a:solidFill>
              <a:srgbClr val="2b2d6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8015430" y="1903941"/>
            <a:ext cx="1657005" cy="35994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데이터의 주소</a:t>
            </a:r>
            <a:endParaRPr lang="ko-KR" altLang="en-US"/>
          </a:p>
        </p:txBody>
      </p:sp>
      <p:grpSp>
        <p:nvGrpSpPr>
          <p:cNvPr id="21" name=""/>
          <p:cNvGrpSpPr/>
          <p:nvPr/>
        </p:nvGrpSpPr>
        <p:grpSpPr>
          <a:xfrm rot="0">
            <a:off x="1123662" y="3430443"/>
            <a:ext cx="4023205" cy="373688"/>
            <a:chOff x="1125201" y="2895022"/>
            <a:chExt cx="4023205" cy="373688"/>
          </a:xfrm>
        </p:grpSpPr>
        <p:sp>
          <p:nvSpPr>
            <p:cNvPr id="22" name=""/>
            <p:cNvSpPr/>
            <p:nvPr/>
          </p:nvSpPr>
          <p:spPr>
            <a:xfrm>
              <a:off x="1126740" y="2895022"/>
              <a:ext cx="4021666" cy="365606"/>
            </a:xfrm>
            <a:prstGeom prst="rect">
              <a:avLst/>
            </a:prstGeom>
            <a:solidFill>
              <a:srgbClr val="c49dd6"/>
            </a:solidFill>
            <a:ln>
              <a:solidFill>
                <a:srgbClr val="2b2d6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" name=""/>
            <p:cNvSpPr/>
            <p:nvPr/>
          </p:nvSpPr>
          <p:spPr>
            <a:xfrm>
              <a:off x="1125201" y="2903104"/>
              <a:ext cx="3021060" cy="365606"/>
            </a:xfrm>
            <a:prstGeom prst="rect">
              <a:avLst/>
            </a:prstGeom>
            <a:solidFill>
              <a:srgbClr val="c49dd6"/>
            </a:solidFill>
            <a:ln>
              <a:solidFill>
                <a:srgbClr val="2b2d63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" name=""/>
          <p:cNvSpPr/>
          <p:nvPr/>
        </p:nvSpPr>
        <p:spPr>
          <a:xfrm>
            <a:off x="6416675" y="2383559"/>
            <a:ext cx="4829847" cy="404090"/>
          </a:xfrm>
          <a:prstGeom prst="rect">
            <a:avLst/>
          </a:prstGeom>
          <a:solidFill>
            <a:srgbClr val="c0cdef"/>
          </a:solidFill>
          <a:ln>
            <a:solidFill>
              <a:srgbClr val="2b2d63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"/>
          <p:cNvSpPr txBox="1"/>
          <p:nvPr/>
        </p:nvSpPr>
        <p:spPr>
          <a:xfrm>
            <a:off x="7053309" y="2404437"/>
            <a:ext cx="3511685" cy="364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0001</a:t>
            </a:r>
            <a:r>
              <a:rPr lang="ko-KR" altLang="en-US"/>
              <a:t> </a:t>
            </a:r>
            <a:r>
              <a:rPr lang="en-US" altLang="ko-KR"/>
              <a:t>0110</a:t>
            </a:r>
            <a:r>
              <a:rPr lang="ko-KR" altLang="en-US"/>
              <a:t> </a:t>
            </a:r>
            <a:r>
              <a:rPr lang="en-US" altLang="ko-KR"/>
              <a:t>0011</a:t>
            </a:r>
            <a:r>
              <a:rPr lang="ko-KR" altLang="en-US"/>
              <a:t> </a:t>
            </a:r>
            <a:r>
              <a:rPr lang="en-US" altLang="ko-KR"/>
              <a:t>0011</a:t>
            </a:r>
            <a:r>
              <a:rPr lang="ko-KR" altLang="en-US"/>
              <a:t> </a:t>
            </a:r>
            <a:r>
              <a:rPr lang="en-US" altLang="ko-KR"/>
              <a:t>1001</a:t>
            </a:r>
            <a:r>
              <a:rPr lang="ko-KR" altLang="en-US"/>
              <a:t> </a:t>
            </a:r>
            <a:r>
              <a:rPr lang="en-US" altLang="ko-KR"/>
              <a:t>1100</a:t>
            </a: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1048134" y="3429000"/>
            <a:ext cx="3251911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0101</a:t>
            </a:r>
            <a:r>
              <a:rPr lang="ko-KR" altLang="en-US"/>
              <a:t> </a:t>
            </a:r>
            <a:r>
              <a:rPr lang="en-US" altLang="ko-KR"/>
              <a:t>1000</a:t>
            </a:r>
            <a:r>
              <a:rPr lang="ko-KR" altLang="en-US"/>
              <a:t> </a:t>
            </a:r>
            <a:r>
              <a:rPr lang="en-US" altLang="ko-KR"/>
              <a:t>1100</a:t>
            </a:r>
            <a:r>
              <a:rPr lang="ko-KR" altLang="en-US"/>
              <a:t> </a:t>
            </a:r>
            <a:r>
              <a:rPr lang="en-US" altLang="ko-KR"/>
              <a:t>1110</a:t>
            </a:r>
            <a:r>
              <a:rPr lang="ko-KR" altLang="en-US"/>
              <a:t> </a:t>
            </a:r>
            <a:r>
              <a:rPr lang="en-US" altLang="ko-KR"/>
              <a:t>0111</a:t>
            </a:r>
            <a:endParaRPr lang="en-US" altLang="ko-KR"/>
          </a:p>
        </p:txBody>
      </p:sp>
      <p:sp>
        <p:nvSpPr>
          <p:cNvPr id="27" name=""/>
          <p:cNvSpPr txBox="1"/>
          <p:nvPr/>
        </p:nvSpPr>
        <p:spPr>
          <a:xfrm>
            <a:off x="4415867" y="3429000"/>
            <a:ext cx="449714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00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주변장치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16738"/>
            <a:ext cx="11369675" cy="5057775"/>
          </a:xfrm>
        </p:spPr>
        <p:txBody>
          <a:bodyPr>
            <a:normAutofit lnSpcReduction="10000"/>
          </a:bodyPr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입력 장치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/>
              <a:t>컴퓨터에서 처리할 데이터를 외부에서 입력하는 장치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3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2300" b="0" i="0" u="none" strike="noStrike" mc:Ignorable="hp" hp:hslEmbossed="0"/>
          </a:p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출력 장치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 컴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/>
              <a:t>퓨터에서 처리한 데이터를 외부로 보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냄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3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sz="2300" b="0" i="0" u="none" strike="noStrike" mc:Ignorable="hp" hp:hslEmbossed="0"/>
          </a:p>
          <a:p>
            <a:pPr marL="399840" lvl="0" indent="-399840">
              <a:buFont typeface="Wingdings"/>
              <a:buChar char="Ø"/>
              <a:defRPr/>
            </a:pPr>
            <a:r>
              <a:rPr lang="ko-KR" altLang="en-US"/>
              <a:t>저장 장치</a:t>
            </a:r>
            <a:endParaRPr lang="ko-KR" altLang="en-US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/>
              <a:t>거의 영구적으로 데이터를 저장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함</a:t>
            </a:r>
            <a:r>
              <a:rPr xmlns:mc="http://schemas.openxmlformats.org/markup-compatibility/2006" xmlns:hp="http://schemas.haansoft.com/office/presentation/8.0" lang="EN-US" sz="2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2300" b="0" i="0" u="none" strike="noStrike" mc:Ignorable="hp" hp:hslEmbossed="0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sz="23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2300" b="0" i="0" u="none" strike="noStrike" mc:Ignorable="hp" hp:hslEmbossed="0"/>
              <a:t>입출력장치에 포함하기도 함</a:t>
            </a:r>
            <a:r>
              <a:rPr xmlns:mc="http://schemas.openxmlformats.org/markup-compatibility/2006" xmlns:hp="http://schemas.haansoft.com/office/presentation/8.0" lang="en-US" altLang="ko-KR" sz="23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altLang="ko-KR" sz="2300" b="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 하드웨어의 구성</a:t>
            </a:r>
            <a:endParaRPr lang="ko-KR" altLang="en-US"/>
          </a:p>
        </p:txBody>
      </p:sp>
      <p:grpSp>
        <p:nvGrpSpPr>
          <p:cNvPr id="37" name=""/>
          <p:cNvGrpSpPr/>
          <p:nvPr/>
        </p:nvGrpSpPr>
        <p:grpSpPr>
          <a:xfrm rot="0">
            <a:off x="1708079" y="1420081"/>
            <a:ext cx="8604606" cy="4778553"/>
            <a:chOff x="1708079" y="1315306"/>
            <a:chExt cx="8604606" cy="4778553"/>
          </a:xfrm>
        </p:grpSpPr>
        <p:grpSp>
          <p:nvGrpSpPr>
            <p:cNvPr id="24" name=""/>
            <p:cNvGrpSpPr/>
            <p:nvPr/>
          </p:nvGrpSpPr>
          <p:grpSpPr>
            <a:xfrm rot="0">
              <a:off x="1708079" y="1315306"/>
              <a:ext cx="8414533" cy="3323048"/>
              <a:chOff x="1675973" y="1807610"/>
              <a:chExt cx="8414533" cy="3323048"/>
            </a:xfrm>
          </p:grpSpPr>
          <p:grpSp>
            <p:nvGrpSpPr>
              <p:cNvPr id="19" name=""/>
              <p:cNvGrpSpPr/>
              <p:nvPr/>
            </p:nvGrpSpPr>
            <p:grpSpPr>
              <a:xfrm rot="0">
                <a:off x="1675973" y="1807610"/>
                <a:ext cx="4666179" cy="2729072"/>
                <a:chOff x="659259" y="2064464"/>
                <a:chExt cx="4666179" cy="2729072"/>
              </a:xfrm>
            </p:grpSpPr>
            <p:sp>
              <p:nvSpPr>
                <p:cNvPr id="7" name=""/>
                <p:cNvSpPr/>
                <p:nvPr/>
              </p:nvSpPr>
              <p:spPr>
                <a:xfrm>
                  <a:off x="659259" y="2428340"/>
                  <a:ext cx="4666179" cy="23651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fe6f7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" name=""/>
                <p:cNvSpPr txBox="1"/>
                <p:nvPr/>
              </p:nvSpPr>
              <p:spPr>
                <a:xfrm>
                  <a:off x="2109552" y="2064464"/>
                  <a:ext cx="1765594" cy="3595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/>
                    <a:t>프로세서</a:t>
                  </a:r>
                  <a:r>
                    <a:rPr lang="en-US" altLang="ko-KR"/>
                    <a:t>(CPU)</a:t>
                  </a:r>
                  <a:endParaRPr lang="en-US" altLang="ko-KR"/>
                </a:p>
              </p:txBody>
            </p:sp>
            <p:sp>
              <p:nvSpPr>
                <p:cNvPr id="9" name=""/>
                <p:cNvSpPr/>
                <p:nvPr/>
              </p:nvSpPr>
              <p:spPr>
                <a:xfrm>
                  <a:off x="1081998" y="2695896"/>
                  <a:ext cx="1744465" cy="749157"/>
                </a:xfrm>
                <a:prstGeom prst="rect">
                  <a:avLst/>
                </a:prstGeom>
                <a:solidFill>
                  <a:srgbClr val="a6a7d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0" name=""/>
                <p:cNvSpPr/>
                <p:nvPr/>
              </p:nvSpPr>
              <p:spPr>
                <a:xfrm>
                  <a:off x="3243851" y="2839734"/>
                  <a:ext cx="1648146" cy="1541123"/>
                </a:xfrm>
                <a:prstGeom prst="rect">
                  <a:avLst/>
                </a:prstGeom>
                <a:solidFill>
                  <a:srgbClr val="a6a7d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1" name=""/>
                <p:cNvSpPr/>
                <p:nvPr/>
              </p:nvSpPr>
              <p:spPr>
                <a:xfrm>
                  <a:off x="1076220" y="3715178"/>
                  <a:ext cx="1744465" cy="749157"/>
                </a:xfrm>
                <a:prstGeom prst="rect">
                  <a:avLst/>
                </a:prstGeom>
                <a:solidFill>
                  <a:srgbClr val="a6a7d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2" name=""/>
                <p:cNvSpPr txBox="1"/>
                <p:nvPr/>
              </p:nvSpPr>
              <p:spPr>
                <a:xfrm>
                  <a:off x="1390008" y="2877835"/>
                  <a:ext cx="1131806" cy="3652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/>
                    <a:t>레지스터</a:t>
                  </a:r>
                  <a:endParaRPr lang="ko-KR" altLang="en-US"/>
                </a:p>
              </p:txBody>
            </p:sp>
            <p:sp>
              <p:nvSpPr>
                <p:cNvPr id="13" name=""/>
                <p:cNvSpPr txBox="1"/>
                <p:nvPr/>
              </p:nvSpPr>
              <p:spPr>
                <a:xfrm>
                  <a:off x="1102224" y="3935003"/>
                  <a:ext cx="1727387" cy="359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/>
                    <a:t>연산장치</a:t>
                  </a:r>
                  <a:r>
                    <a:rPr lang="en-US" altLang="ko-KR"/>
                    <a:t>(ALU)</a:t>
                  </a:r>
                  <a:endParaRPr lang="en-US" altLang="ko-KR"/>
                </a:p>
              </p:txBody>
            </p:sp>
            <p:sp>
              <p:nvSpPr>
                <p:cNvPr id="14" name=""/>
                <p:cNvSpPr txBox="1"/>
                <p:nvPr/>
              </p:nvSpPr>
              <p:spPr>
                <a:xfrm>
                  <a:off x="3254552" y="3445054"/>
                  <a:ext cx="1617903" cy="3600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ko-KR" altLang="en-US"/>
                    <a:t>제어장치</a:t>
                  </a:r>
                  <a:r>
                    <a:rPr lang="en-US" altLang="ko-KR"/>
                    <a:t>(CU)</a:t>
                  </a:r>
                  <a:endParaRPr lang="en-US" altLang="ko-KR"/>
                </a:p>
              </p:txBody>
            </p:sp>
          </p:grpSp>
          <p:grpSp>
            <p:nvGrpSpPr>
              <p:cNvPr id="20" name=""/>
              <p:cNvGrpSpPr/>
              <p:nvPr/>
            </p:nvGrpSpPr>
            <p:grpSpPr>
              <a:xfrm rot="0">
                <a:off x="7661097" y="1816491"/>
                <a:ext cx="2429409" cy="2715590"/>
                <a:chOff x="6312613" y="2091218"/>
                <a:chExt cx="2429409" cy="2715590"/>
              </a:xfrm>
            </p:grpSpPr>
            <p:sp>
              <p:nvSpPr>
                <p:cNvPr id="15" name=""/>
                <p:cNvSpPr/>
                <p:nvPr/>
              </p:nvSpPr>
              <p:spPr>
                <a:xfrm>
                  <a:off x="6312613" y="2441613"/>
                  <a:ext cx="2429408" cy="236519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fe6f7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6" name=""/>
                <p:cNvSpPr/>
                <p:nvPr/>
              </p:nvSpPr>
              <p:spPr>
                <a:xfrm>
                  <a:off x="6681841" y="2820898"/>
                  <a:ext cx="1648146" cy="1541123"/>
                </a:xfrm>
                <a:prstGeom prst="rect">
                  <a:avLst/>
                </a:prstGeom>
                <a:solidFill>
                  <a:srgbClr val="a6a7d8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17" name=""/>
                <p:cNvSpPr txBox="1"/>
                <p:nvPr/>
              </p:nvSpPr>
              <p:spPr>
                <a:xfrm>
                  <a:off x="7192978" y="3429000"/>
                  <a:ext cx="722980" cy="36004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>
                    <a:defRPr/>
                  </a:pPr>
                  <a:r>
                    <a:rPr lang="en-US" altLang="ko-KR"/>
                    <a:t>RAM</a:t>
                  </a:r>
                  <a:endParaRPr lang="en-US" altLang="ko-KR"/>
                </a:p>
              </p:txBody>
            </p:sp>
            <p:sp>
              <p:nvSpPr>
                <p:cNvPr id="18" name=""/>
                <p:cNvSpPr txBox="1"/>
                <p:nvPr/>
              </p:nvSpPr>
              <p:spPr>
                <a:xfrm>
                  <a:off x="7053849" y="2091218"/>
                  <a:ext cx="899567" cy="3618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>
                    <a:defRPr/>
                  </a:pPr>
                  <a:r>
                    <a:rPr lang="ko-KR" altLang="en-US"/>
                    <a:t>메모리</a:t>
                  </a:r>
                  <a:endParaRPr lang="ko-KR" altLang="en-US"/>
                </a:p>
              </p:txBody>
            </p:sp>
          </p:grpSp>
          <p:grpSp>
            <p:nvGrpSpPr>
              <p:cNvPr id="23" name=""/>
              <p:cNvGrpSpPr/>
              <p:nvPr/>
            </p:nvGrpSpPr>
            <p:grpSpPr>
              <a:xfrm rot="0">
                <a:off x="6342152" y="3349484"/>
                <a:ext cx="1318946" cy="1781174"/>
                <a:chOff x="6342152" y="3349484"/>
                <a:chExt cx="1318946" cy="1781174"/>
              </a:xfrm>
            </p:grpSpPr>
            <p:cxnSp>
              <p:nvCxnSpPr>
                <p:cNvPr id="21" name=""/>
                <p:cNvCxnSpPr>
                  <a:stCxn id="7" idx="3"/>
                  <a:endCxn id="15" idx="1"/>
                </p:cNvCxnSpPr>
                <p:nvPr/>
              </p:nvCxnSpPr>
              <p:spPr>
                <a:xfrm flipV="1">
                  <a:off x="6342152" y="3349484"/>
                  <a:ext cx="1318946" cy="4600"/>
                </a:xfrm>
                <a:prstGeom prst="straightConnector1">
                  <a:avLst/>
                </a:prstGeom>
                <a:ln w="38100">
                  <a:solidFill>
                    <a:srgbClr val="a6a7d8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"/>
                <p:cNvCxnSpPr/>
                <p:nvPr/>
              </p:nvCxnSpPr>
              <p:spPr>
                <a:xfrm rot="16200000" flipH="1">
                  <a:off x="6116173" y="4241141"/>
                  <a:ext cx="1768333" cy="10700"/>
                </a:xfrm>
                <a:prstGeom prst="straightConnector1">
                  <a:avLst/>
                </a:prstGeom>
                <a:ln w="38100">
                  <a:solidFill>
                    <a:srgbClr val="a6a7d8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"/>
            <p:cNvGrpSpPr/>
            <p:nvPr/>
          </p:nvGrpSpPr>
          <p:grpSpPr>
            <a:xfrm rot="0">
              <a:off x="1868613" y="4681163"/>
              <a:ext cx="8444072" cy="1412697"/>
              <a:chOff x="1868613" y="4681163"/>
              <a:chExt cx="8444072" cy="1412697"/>
            </a:xfrm>
          </p:grpSpPr>
          <p:grpSp>
            <p:nvGrpSpPr>
              <p:cNvPr id="27" name=""/>
              <p:cNvGrpSpPr/>
              <p:nvPr/>
            </p:nvGrpSpPr>
            <p:grpSpPr>
              <a:xfrm rot="0">
                <a:off x="6096000" y="4681163"/>
                <a:ext cx="1872894" cy="417388"/>
                <a:chOff x="6096000" y="4681162"/>
                <a:chExt cx="1872894" cy="417388"/>
              </a:xfrm>
            </p:grpSpPr>
            <p:sp>
              <p:nvSpPr>
                <p:cNvPr id="25" name=""/>
                <p:cNvSpPr/>
                <p:nvPr/>
              </p:nvSpPr>
              <p:spPr>
                <a:xfrm>
                  <a:off x="6096000" y="4681162"/>
                  <a:ext cx="1872894" cy="4173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fe6f7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26" name=""/>
                <p:cNvSpPr txBox="1"/>
                <p:nvPr/>
              </p:nvSpPr>
              <p:spPr>
                <a:xfrm>
                  <a:off x="6224426" y="4710914"/>
                  <a:ext cx="1653860" cy="366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ko-KR" altLang="en-US"/>
                    <a:t>입출력 제어기</a:t>
                  </a:r>
                  <a:endParaRPr lang="ko-KR" altLang="en-US"/>
                </a:p>
              </p:txBody>
            </p:sp>
          </p:grpSp>
          <p:grpSp>
            <p:nvGrpSpPr>
              <p:cNvPr id="35" name=""/>
              <p:cNvGrpSpPr/>
              <p:nvPr/>
            </p:nvGrpSpPr>
            <p:grpSpPr>
              <a:xfrm rot="0">
                <a:off x="1868613" y="4895208"/>
                <a:ext cx="8444072" cy="791966"/>
                <a:chOff x="1868613" y="4895208"/>
                <a:chExt cx="8444072" cy="791966"/>
              </a:xfrm>
            </p:grpSpPr>
            <p:grpSp>
              <p:nvGrpSpPr>
                <p:cNvPr id="34" name=""/>
                <p:cNvGrpSpPr/>
                <p:nvPr/>
              </p:nvGrpSpPr>
              <p:grpSpPr>
                <a:xfrm rot="0">
                  <a:off x="1868613" y="5077488"/>
                  <a:ext cx="8444072" cy="609686"/>
                  <a:chOff x="1868613" y="5077488"/>
                  <a:chExt cx="8444072" cy="609686"/>
                </a:xfrm>
              </p:grpSpPr>
              <p:cxnSp>
                <p:nvCxnSpPr>
                  <p:cNvPr id="28" name=""/>
                  <p:cNvCxnSpPr/>
                  <p:nvPr/>
                </p:nvCxnSpPr>
                <p:spPr>
                  <a:xfrm>
                    <a:off x="1868613" y="5334000"/>
                    <a:ext cx="8444072" cy="0"/>
                  </a:xfrm>
                  <a:prstGeom prst="straightConnector1">
                    <a:avLst/>
                  </a:prstGeom>
                  <a:ln w="38100">
                    <a:solidFill>
                      <a:srgbClr val="a6a7d8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"/>
                  <p:cNvCxnSpPr>
                    <a:stCxn id="26" idx="2"/>
                  </p:cNvCxnSpPr>
                  <p:nvPr/>
                </p:nvCxnSpPr>
                <p:spPr>
                  <a:xfrm rot="5400000">
                    <a:off x="6745085" y="5380902"/>
                    <a:ext cx="609686" cy="2857"/>
                  </a:xfrm>
                  <a:prstGeom prst="line">
                    <a:avLst/>
                  </a:prstGeom>
                  <a:ln w="38100">
                    <a:solidFill>
                      <a:srgbClr val="a6a7d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"/>
                <p:cNvSpPr txBox="1"/>
                <p:nvPr/>
              </p:nvSpPr>
              <p:spPr>
                <a:xfrm>
                  <a:off x="2146871" y="4895208"/>
                  <a:ext cx="1430398" cy="3606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ko-KR" altLang="en-US"/>
                    <a:t>시스템 버스</a:t>
                  </a:r>
                  <a:endParaRPr lang="ko-KR" altLang="en-US"/>
                </a:p>
              </p:txBody>
            </p:sp>
          </p:grpSp>
          <p:grpSp>
            <p:nvGrpSpPr>
              <p:cNvPr id="33" name=""/>
              <p:cNvGrpSpPr/>
              <p:nvPr/>
            </p:nvGrpSpPr>
            <p:grpSpPr>
              <a:xfrm rot="0">
                <a:off x="6029325" y="5676472"/>
                <a:ext cx="2001320" cy="417388"/>
                <a:chOff x="6038850" y="5676472"/>
                <a:chExt cx="2001320" cy="417388"/>
              </a:xfrm>
            </p:grpSpPr>
            <p:sp>
              <p:nvSpPr>
                <p:cNvPr id="31" name=""/>
                <p:cNvSpPr/>
                <p:nvPr/>
              </p:nvSpPr>
              <p:spPr>
                <a:xfrm>
                  <a:off x="6038850" y="5676472"/>
                  <a:ext cx="2001320" cy="41738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fe6f7"/>
                </a:solidFill>
                <a:ln>
                  <a:noFill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32" name=""/>
                <p:cNvSpPr txBox="1"/>
                <p:nvPr/>
              </p:nvSpPr>
              <p:spPr>
                <a:xfrm>
                  <a:off x="6490806" y="5700230"/>
                  <a:ext cx="1126561" cy="3606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p>
                  <a:pPr>
                    <a:defRPr/>
                  </a:pPr>
                  <a:r>
                    <a:rPr lang="ko-KR" altLang="en-US"/>
                    <a:t>주변장치</a:t>
                  </a:r>
                  <a:endParaRPr lang="ko-KR" altLang="en-US"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31542" y="2117011"/>
            <a:ext cx="6328916" cy="1579544"/>
          </a:xfrm>
        </p:spPr>
        <p:txBody>
          <a:bodyPr/>
          <a:lstStyle/>
          <a:p>
            <a:pPr marL="399840" lvl="0" indent="-399840">
              <a:buFont typeface="Wingdings"/>
              <a:buChar char="ü"/>
              <a:defRPr/>
            </a:pPr>
            <a:r>
              <a:rPr lang="en-US" altLang="ko-KR"/>
              <a:t>processor, </a:t>
            </a:r>
            <a:r>
              <a:rPr lang="ko-KR" altLang="en-US"/>
              <a:t>처리기</a:t>
            </a:r>
            <a:endParaRPr lang="ko-KR" altLang="en-US"/>
          </a:p>
          <a:p>
            <a:pPr marL="399840" lvl="0" indent="-399840">
              <a:buFont typeface="Wingdings"/>
              <a:buChar char="ü"/>
              <a:defRPr/>
            </a:pPr>
            <a:r>
              <a:rPr lang="ko-KR" altLang="en-US" b="1">
                <a:solidFill>
                  <a:srgbClr val="3057b9"/>
                </a:solidFill>
              </a:rPr>
              <a:t>중앙 처리 장치</a:t>
            </a:r>
            <a:r>
              <a:rPr lang="en-US" altLang="ko-KR" b="1">
                <a:solidFill>
                  <a:srgbClr val="3057b9"/>
                </a:solidFill>
              </a:rPr>
              <a:t>(CPU)</a:t>
            </a:r>
            <a:endParaRPr lang="en-US" altLang="ko-KR"/>
          </a:p>
          <a:p>
            <a:pPr marL="399840" lvl="0" indent="-399840">
              <a:buFont typeface="Wingdings"/>
              <a:buChar char="ü"/>
              <a:defRPr/>
            </a:pPr>
            <a:r>
              <a:rPr lang="ko-KR" altLang="en-US"/>
              <a:t>마이크로프로세서</a:t>
            </a:r>
            <a:r>
              <a:rPr lang="en-US" altLang="ko-KR"/>
              <a:t>(micro processor)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2967085" y="4101080"/>
            <a:ext cx="6257830" cy="7879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/>
              <a:t>-</a:t>
            </a:r>
            <a:r>
              <a:rPr lang="ko-KR" altLang="en-US" sz="2300"/>
              <a:t> 운영체제와 가장 밀접한 부분으로,</a:t>
            </a:r>
            <a:endParaRPr lang="ko-KR" altLang="en-US" sz="2300"/>
          </a:p>
          <a:p>
            <a:pPr>
              <a:defRPr/>
            </a:pPr>
            <a:r>
              <a:rPr lang="ko-KR" altLang="en-US" sz="2300"/>
              <a:t>컴퓨터 장치의 동작을 제어하고 연산 수행한다</a:t>
            </a:r>
            <a:r>
              <a:rPr lang="en-US" altLang="ko-KR" sz="2300"/>
              <a:t>.</a:t>
            </a:r>
            <a:endParaRPr lang="en-US" altLang="ko-KR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중앙 처리 장치 </a:t>
            </a:r>
            <a:r>
              <a:rPr lang="en-US" altLang="ko-KR">
                <a:latin typeface="맑은 고딕"/>
              </a:rPr>
              <a:t>(CPU, Central Processing Unit)</a:t>
            </a:r>
            <a:endParaRPr lang="en-US" altLang="ko-KR">
              <a:latin typeface="맑은 고딕"/>
            </a:endParaRPr>
          </a:p>
        </p:txBody>
      </p:sp>
      <p:cxnSp>
        <p:nvCxnSpPr>
          <p:cNvPr id="13" name=""/>
          <p:cNvCxnSpPr>
            <a:stCxn id="4" idx="2"/>
            <a:endCxn id="3" idx="2"/>
          </p:cNvCxnSpPr>
          <p:nvPr/>
        </p:nvCxnSpPr>
        <p:spPr>
          <a:xfrm rot="16200000" flipH="1">
            <a:off x="5379591" y="5493891"/>
            <a:ext cx="1432818" cy="0"/>
          </a:xfrm>
          <a:prstGeom prst="straightConnector1">
            <a:avLst/>
          </a:prstGeom>
          <a:ln w="38100">
            <a:solidFill>
              <a:srgbClr val="a6a7d8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6224427" y="5323298"/>
            <a:ext cx="1422372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시스템 버스</a:t>
            </a:r>
            <a:endParaRPr lang="ko-KR" altLang="en-US"/>
          </a:p>
        </p:txBody>
      </p:sp>
      <p:grpSp>
        <p:nvGrpSpPr>
          <p:cNvPr id="20" name=""/>
          <p:cNvGrpSpPr/>
          <p:nvPr/>
        </p:nvGrpSpPr>
        <p:grpSpPr>
          <a:xfrm rot="0">
            <a:off x="3762910" y="2048410"/>
            <a:ext cx="4666179" cy="2729072"/>
            <a:chOff x="3762910" y="2048410"/>
            <a:chExt cx="4666179" cy="2729072"/>
          </a:xfrm>
        </p:grpSpPr>
        <p:grpSp>
          <p:nvGrpSpPr>
            <p:cNvPr id="19" name=""/>
            <p:cNvGrpSpPr/>
            <p:nvPr/>
          </p:nvGrpSpPr>
          <p:grpSpPr>
            <a:xfrm rot="0">
              <a:off x="3762910" y="2048410"/>
              <a:ext cx="4666179" cy="2729072"/>
              <a:chOff x="3762910" y="2048410"/>
              <a:chExt cx="4666179" cy="2729072"/>
            </a:xfrm>
          </p:grpSpPr>
          <p:sp>
            <p:nvSpPr>
              <p:cNvPr id="4" name=""/>
              <p:cNvSpPr/>
              <p:nvPr/>
            </p:nvSpPr>
            <p:spPr>
              <a:xfrm>
                <a:off x="3762910" y="2412286"/>
                <a:ext cx="4666179" cy="2365196"/>
              </a:xfrm>
              <a:prstGeom prst="roundRect">
                <a:avLst>
                  <a:gd name="adj" fmla="val 16667"/>
                </a:avLst>
              </a:prstGeom>
              <a:solidFill>
                <a:srgbClr val="dfe6f7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5" name=""/>
              <p:cNvSpPr txBox="1"/>
              <p:nvPr/>
            </p:nvSpPr>
            <p:spPr>
              <a:xfrm>
                <a:off x="5213203" y="2048410"/>
                <a:ext cx="1765594" cy="359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프로세서</a:t>
                </a:r>
                <a:r>
                  <a:rPr lang="en-US" altLang="ko-KR"/>
                  <a:t>(CPU)</a:t>
                </a:r>
                <a:endParaRPr lang="en-US" altLang="ko-KR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4185649" y="2679842"/>
                <a:ext cx="1744465" cy="749157"/>
              </a:xfrm>
              <a:prstGeom prst="rect">
                <a:avLst/>
              </a:prstGeom>
              <a:solidFill>
                <a:srgbClr val="a6a7d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6347502" y="2823680"/>
                <a:ext cx="1648146" cy="1541123"/>
              </a:xfrm>
              <a:prstGeom prst="rect">
                <a:avLst/>
              </a:prstGeom>
              <a:solidFill>
                <a:srgbClr val="a6a7d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4179871" y="3699124"/>
                <a:ext cx="1744465" cy="749157"/>
              </a:xfrm>
              <a:prstGeom prst="rect">
                <a:avLst/>
              </a:prstGeom>
              <a:solidFill>
                <a:srgbClr val="a6a7d8"/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9" name=""/>
              <p:cNvSpPr txBox="1"/>
              <p:nvPr/>
            </p:nvSpPr>
            <p:spPr>
              <a:xfrm>
                <a:off x="4493659" y="2861781"/>
                <a:ext cx="1131806" cy="365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레지스터</a:t>
                </a:r>
                <a:endParaRPr lang="ko-KR" altLang="en-US"/>
              </a:p>
            </p:txBody>
          </p:sp>
          <p:sp>
            <p:nvSpPr>
              <p:cNvPr id="10" name=""/>
              <p:cNvSpPr txBox="1"/>
              <p:nvPr/>
            </p:nvSpPr>
            <p:spPr>
              <a:xfrm>
                <a:off x="4205875" y="3918949"/>
                <a:ext cx="1727387" cy="3597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연산장치</a:t>
                </a:r>
                <a:r>
                  <a:rPr lang="en-US" altLang="ko-KR"/>
                  <a:t>(ALU)</a:t>
                </a:r>
                <a:endParaRPr lang="en-US" altLang="ko-KR"/>
              </a:p>
            </p:txBody>
          </p:sp>
          <p:sp>
            <p:nvSpPr>
              <p:cNvPr id="11" name=""/>
              <p:cNvSpPr txBox="1"/>
              <p:nvPr/>
            </p:nvSpPr>
            <p:spPr>
              <a:xfrm>
                <a:off x="6358203" y="3429000"/>
                <a:ext cx="1617903" cy="360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p>
                <a:pPr>
                  <a:defRPr/>
                </a:pPr>
                <a:r>
                  <a:rPr lang="ko-KR" altLang="en-US"/>
                  <a:t>제어장치</a:t>
                </a:r>
                <a:r>
                  <a:rPr lang="en-US" altLang="ko-KR"/>
                  <a:t>(CU)</a:t>
                </a:r>
                <a:endParaRPr lang="en-US" altLang="ko-KR"/>
              </a:p>
            </p:txBody>
          </p:sp>
        </p:grpSp>
        <p:cxnSp>
          <p:nvCxnSpPr>
            <p:cNvPr id="16" name=""/>
            <p:cNvCxnSpPr>
              <a:endCxn id="6" idx="3"/>
            </p:cNvCxnSpPr>
            <p:nvPr/>
          </p:nvCxnSpPr>
          <p:spPr>
            <a:xfrm rot="10800000" flipV="1">
              <a:off x="5930114" y="3043719"/>
              <a:ext cx="406686" cy="10701"/>
            </a:xfrm>
            <a:prstGeom prst="straightConnector1">
              <a:avLst/>
            </a:prstGeom>
            <a:ln w="38100">
              <a:solidFill>
                <a:srgbClr val="a6a7d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"/>
            <p:cNvCxnSpPr/>
            <p:nvPr/>
          </p:nvCxnSpPr>
          <p:spPr>
            <a:xfrm rot="10800000" flipV="1">
              <a:off x="5892656" y="3913170"/>
              <a:ext cx="406686" cy="10701"/>
            </a:xfrm>
            <a:prstGeom prst="straightConnector1">
              <a:avLst/>
            </a:prstGeom>
            <a:ln w="38100">
              <a:solidFill>
                <a:srgbClr val="a6a7d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"/>
            <p:cNvCxnSpPr>
              <a:stCxn id="9" idx="2"/>
              <a:endCxn id="10" idx="0"/>
            </p:cNvCxnSpPr>
            <p:nvPr/>
          </p:nvCxnSpPr>
          <p:spPr>
            <a:xfrm rot="16200000" flipH="1">
              <a:off x="4718625" y="3568006"/>
              <a:ext cx="691879" cy="10006"/>
            </a:xfrm>
            <a:prstGeom prst="straightConnector1">
              <a:avLst/>
            </a:prstGeom>
            <a:ln w="38100">
              <a:solidFill>
                <a:srgbClr val="3057b9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627044"/>
          </a:xfrm>
        </p:spPr>
        <p:txBody>
          <a:bodyPr>
            <a:normAutofit lnSpcReduction="10000"/>
          </a:bodyPr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레지스터</a:t>
            </a:r>
            <a:r>
              <a:rPr lang="en-US" altLang="ko-KR">
                <a:latin typeface="맑은 고딕"/>
              </a:rPr>
              <a:t>(Register)</a:t>
            </a:r>
            <a:endParaRPr lang="en-US" altLang="ko-KR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923935" y="1588211"/>
            <a:ext cx="6340079" cy="4658283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용도에 따른 분류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   </a:t>
            </a:r>
            <a:r>
              <a:rPr lang="en-US" altLang="ko-KR" sz="2500"/>
              <a:t>(1)</a:t>
            </a:r>
            <a:r>
              <a:rPr lang="ko-KR" altLang="en-US" sz="2500"/>
              <a:t> 전용 레지스터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   </a:t>
            </a:r>
            <a:r>
              <a:rPr lang="en-US" altLang="ko-KR" sz="2500"/>
              <a:t>(2)</a:t>
            </a:r>
            <a:r>
              <a:rPr lang="ko-KR" altLang="en-US" sz="2500"/>
              <a:t> 범용 레지스터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r>
              <a:rPr lang="en-US" altLang="ko-KR" sz="2500" b="1"/>
              <a:t>-</a:t>
            </a:r>
            <a:r>
              <a:rPr lang="ko-KR" altLang="en-US" sz="2500" b="1"/>
              <a:t> 사용자의 정보 변경 가능 여부에 따른 분류</a:t>
            </a:r>
            <a:endParaRPr lang="ko-KR" altLang="en-US" sz="2500" b="1"/>
          </a:p>
          <a:p>
            <a:pPr marL="0" lvl="0" indent="0">
              <a:buNone/>
              <a:defRPr/>
            </a:pPr>
            <a:r>
              <a:rPr lang="ko-KR" altLang="en-US" sz="2500" b="1"/>
              <a:t>         </a:t>
            </a:r>
            <a:r>
              <a:rPr lang="en-US" altLang="ko-KR" sz="2500" b="1"/>
              <a:t>(1)</a:t>
            </a:r>
            <a:r>
              <a:rPr lang="ko-KR" altLang="en-US" sz="2500" b="1"/>
              <a:t> 사용자 가시 레지스터</a:t>
            </a:r>
            <a:endParaRPr lang="ko-KR" altLang="en-US" sz="2500" b="1"/>
          </a:p>
          <a:p>
            <a:pPr marL="0" lvl="0" indent="0">
              <a:buNone/>
              <a:defRPr/>
            </a:pPr>
            <a:r>
              <a:rPr lang="ko-KR" altLang="en-US" sz="2500" b="1"/>
              <a:t>         </a:t>
            </a:r>
            <a:r>
              <a:rPr lang="en-US" altLang="ko-KR" sz="2500" b="1"/>
              <a:t>(2)</a:t>
            </a:r>
            <a:r>
              <a:rPr lang="ko-KR" altLang="en-US" sz="2500" b="1"/>
              <a:t> 사용자 불가시 레지스터</a:t>
            </a:r>
            <a:endParaRPr lang="ko-KR" altLang="en-US" sz="2500" b="1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r>
              <a:rPr lang="en-US" altLang="ko-KR" sz="2500"/>
              <a:t>-</a:t>
            </a:r>
            <a:r>
              <a:rPr lang="ko-KR" altLang="en-US" sz="2500"/>
              <a:t> 저장하는 정보의 종류에 따른 분류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   </a:t>
            </a:r>
            <a:r>
              <a:rPr lang="en-US" altLang="ko-KR" sz="2500"/>
              <a:t>(1)</a:t>
            </a:r>
            <a:r>
              <a:rPr lang="ko-KR" altLang="en-US" sz="2500"/>
              <a:t> 데이터 레지스터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   </a:t>
            </a:r>
            <a:r>
              <a:rPr lang="en-US" altLang="ko-KR" sz="2500"/>
              <a:t>(2)</a:t>
            </a:r>
            <a:r>
              <a:rPr lang="ko-KR" altLang="en-US" sz="2500"/>
              <a:t> 주소 레지스터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         </a:t>
            </a:r>
            <a:r>
              <a:rPr lang="en-US" altLang="ko-KR" sz="2500"/>
              <a:t>(3)</a:t>
            </a:r>
            <a:r>
              <a:rPr lang="ko-KR" altLang="en-US" sz="2500"/>
              <a:t> 상태 레지스터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894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사용자 가시 레지스터</a:t>
            </a:r>
            <a:endParaRPr lang="ko-KR" altLang="en-US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사용자가 운영체제와 사용자 프로그램을 이용해 정보를 변경할 수 있음</a:t>
            </a:r>
            <a:r>
              <a:rPr lang="en-US" altLang="ko-KR" sz="2000">
                <a:latin typeface="맑은 고딕"/>
              </a:rPr>
              <a:t>.</a:t>
            </a:r>
            <a:endParaRPr lang="en-US" altLang="ko-KR" sz="2000">
              <a:latin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08270" y="2530803"/>
            <a:ext cx="11375461" cy="34403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데이터 레지스터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mc:Ignorable="hp" hp:hslEmbossed="0"/>
              <a:t>CPU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가 명령어를 처리하는 과정에서 임시로 처리할 데이터</a:t>
            </a:r>
            <a:endParaRPr xmlns:mc="http://schemas.openxmlformats.org/markup-compatibility/2006" xmlns:hp="http://schemas.haansoft.com/office/presentation/8.0" sz="2000" b="0" i="0" u="none" strike="noStrike" mc:Ignorable="hp" hp:hslEmbossed="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함수 연산에 필요한 데이터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값</a:t>
            </a:r>
            <a:r>
              <a:rPr lang="en-US" altLang="ko-KR" sz="2000"/>
              <a:t>,</a:t>
            </a:r>
            <a:r>
              <a:rPr lang="ko-KR" altLang="en-US" sz="2000"/>
              <a:t> 문자 등을 저장하므로 산술 연산이나 논리 연산에 사용 하며</a:t>
            </a:r>
            <a:r>
              <a:rPr lang="en-US" altLang="ko-KR" sz="2000"/>
              <a:t>,</a:t>
            </a:r>
            <a:r>
              <a:rPr lang="ko-KR" altLang="en-US" sz="2000"/>
              <a:t>  연산의 결과로 플래그 값을 저장함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주소 레지스터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메모리에 접근하여 사용할 수 있는 메모리 주소</a:t>
            </a:r>
            <a:endParaRPr xmlns:mc="http://schemas.openxmlformats.org/markup-compatibility/2006" xmlns:hp="http://schemas.haansoft.com/office/presentation/8.0" sz="2000" b="0" i="0" u="none" strike="noStrike" mc:Ignorable="hp" hp:hslEmbossed="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/>
              <a:t>유효 주소를 계산하는데 필요한 주소의 일부분</a:t>
            </a:r>
            <a:endParaRPr xmlns:mc="http://schemas.openxmlformats.org/markup-compatibility/2006" xmlns:hp="http://schemas.haansoft.com/office/presentation/8.0" sz="2000" b="0" i="0" u="none" strike="noStrike" mc:Ignorable="hp" hp:hslEmbossed="0"/>
          </a:p>
          <a:p>
            <a:pPr algn="just"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+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기준 주소 레지스터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인덱스 레지스터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solidFill>
                  <a:srgbClr val="3057b9"/>
                </a:solidFill>
              </a:rPr>
              <a:t>스택 포인터 레지스터</a:t>
            </a:r>
            <a:endParaRPr xmlns:mc="http://schemas.openxmlformats.org/markup-compatibility/2006" xmlns:hp="http://schemas.haansoft.com/office/presentation/8.0" lang="ko-KR" altLang="en-US" sz="2000" b="0" i="0" u="none" strike="noStrike" mc:Ignorable="hp" hp:hslEmbossed="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9695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사용자 불가시 레지스터</a:t>
            </a:r>
            <a:endParaRPr lang="ko-KR" altLang="en-US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사용자가 정보를 변경할 수 없는 레지스터</a:t>
            </a:r>
            <a:r>
              <a:rPr lang="en-US" altLang="ko-KR" sz="2000">
                <a:latin typeface="맑은 고딕"/>
              </a:rPr>
              <a:t>.</a:t>
            </a:r>
            <a:r>
              <a:rPr lang="ko-KR" altLang="en-US" sz="2000">
                <a:latin typeface="맑은 고딕"/>
              </a:rPr>
              <a:t> 프로세서의 상태와 제어를 관리함</a:t>
            </a:r>
            <a:r>
              <a:rPr lang="en-US" altLang="ko-KR" sz="2000">
                <a:latin typeface="맑은 고딕"/>
              </a:rPr>
              <a:t>.</a:t>
            </a:r>
            <a:endParaRPr lang="en-US" altLang="ko-KR" sz="2000">
              <a:latin typeface="맑은 고딕"/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408269" y="2188331"/>
            <a:ext cx="11375461" cy="374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프로그램 카운터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다음에 실행할 명령어의 주소를 보관하는 레지스터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명령어 레지스터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누산기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메모리 주소 레지스터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프로세서가 참조하려는 데이터의 주소를 명시하여 메모리에 접근하는 레지스터</a:t>
            </a:r>
            <a:r>
              <a:rPr lang="en-US" altLang="ko-KR" sz="2000"/>
              <a:t>.</a:t>
            </a:r>
            <a:endParaRPr lang="en-US" altLang="ko-KR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 메모리 버퍼 레지스터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프로세서가 메모리에서 읽거나 메모리에 저장할 데이터 자체를 보관하는 레지스터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637747"/>
          </a:xfrm>
        </p:spPr>
        <p:txBody>
          <a:bodyPr/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연산 장치</a:t>
            </a:r>
            <a:r>
              <a:rPr lang="en-US" altLang="ko-KR">
                <a:latin typeface="맑은 고딕"/>
              </a:rPr>
              <a:t>(ALU, Arithmetic and Logical Unit)</a:t>
            </a:r>
            <a:endParaRPr lang="en-US" altLang="ko-KR">
              <a:latin typeface="맑은 고딕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595700" y="1743802"/>
            <a:ext cx="9000601" cy="16851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100"/>
              <a:t>- 산술 연산 장치 : 산술 연산(+ - * /) 수행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- 논리연산장치 : 논리 연산 (AND,OR,XOR,NOT . . .)을 수행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ko-KR" altLang="en-US" sz="2100"/>
              <a:t>- 보수기(complementer) : 데이터에 대하여 2의 보수를 취함(음수화한다)</a:t>
            </a:r>
            <a:endParaRPr lang="ko-KR" altLang="en-US"/>
          </a:p>
        </p:txBody>
      </p:sp>
      <p:sp>
        <p:nvSpPr>
          <p:cNvPr id="16" name="텍스트 개체 틀 2"/>
          <p:cNvSpPr>
            <a:spLocks noGrp="1"/>
          </p:cNvSpPr>
          <p:nvPr/>
        </p:nvSpPr>
        <p:spPr>
          <a:xfrm>
            <a:off x="411162" y="3892300"/>
            <a:ext cx="11369675" cy="50932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99840" lvl="0" indent="-39984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제어 장치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</a:rPr>
              <a:t>(CU, Control Unit)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595698" y="4454038"/>
            <a:ext cx="10306277" cy="104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100"/>
              <a:t>- 명령(Instruction)을 해석하고 실행</a:t>
            </a:r>
            <a:endParaRPr lang="ko-KR" altLang="en-US" sz="2100"/>
          </a:p>
          <a:p>
            <a:pPr>
              <a:defRPr/>
            </a:pPr>
            <a:endParaRPr lang="ko-KR" altLang="en-US" sz="2100"/>
          </a:p>
          <a:p>
            <a:pPr>
              <a:defRPr/>
            </a:pPr>
            <a:r>
              <a:rPr lang="en-US" altLang="ko-KR" sz="2100"/>
              <a:t>-</a:t>
            </a:r>
            <a:r>
              <a:rPr lang="ko-KR" altLang="en-US" sz="2100"/>
              <a:t> 명령을 읽고 실행하기 위한 Control Signal을 순차적으로 생성하는 하드웨어 블록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프로세서</a:t>
            </a:r>
            <a:r>
              <a:rPr lang="en-US" altLang="ko-KR"/>
              <a:t>(CPU)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369675" cy="4811623"/>
          </a:xfrm>
        </p:spPr>
        <p:txBody>
          <a:bodyPr>
            <a:normAutofit lnSpcReduction="10000"/>
          </a:bodyPr>
          <a:lstStyle/>
          <a:p>
            <a:pPr marL="399840" lvl="0" indent="-399840">
              <a:buFont typeface="Wingdings"/>
              <a:buChar char="Ø"/>
              <a:defRPr/>
            </a:pPr>
            <a:r>
              <a:rPr lang="ko-KR" altLang="en-US">
                <a:latin typeface="맑은 고딕"/>
              </a:rPr>
              <a:t>시스템 버스</a:t>
            </a:r>
            <a:r>
              <a:rPr lang="en-US" altLang="ko-KR">
                <a:latin typeface="맑은 고딕"/>
              </a:rPr>
              <a:t>(System Bus)</a:t>
            </a:r>
            <a:endParaRPr lang="en-US" altLang="ko-KR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endParaRPr lang="en-US" altLang="ko-KR">
              <a:latin typeface="맑은 고딕"/>
            </a:endParaRPr>
          </a:p>
          <a:p>
            <a:pPr marL="399840" lvl="0" indent="-399840">
              <a:buFont typeface="Wingdings"/>
              <a:buChar char="Ø"/>
              <a:defRPr/>
            </a:pPr>
            <a:endParaRPr lang="en-US" altLang="ko-KR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r>
              <a:rPr lang="ko-KR" altLang="en-US">
                <a:latin typeface="맑은 고딕"/>
              </a:rPr>
              <a:t>   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내부 버스</a:t>
            </a:r>
            <a:endParaRPr lang="ko-KR" altLang="en-US">
              <a:latin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맑은 고딕"/>
              </a:rPr>
              <a:t>      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CPU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내부에서 레지스터와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ALU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사이의 신호를 교환하고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,</a:t>
            </a:r>
            <a:endParaRPr xmlns:mc="http://schemas.openxmlformats.org/markup-compatibility/2006" xmlns:hp="http://schemas.haansoft.com/office/presentation/8.0" lang="EN-US" sz="2000" b="0" i="0" u="none" strike="noStrike" mc:Ignorable="hp" hp:hslEmbossed="0">
              <a:latin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맑은 고딕"/>
              </a:rPr>
              <a:t>      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그 결과를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맑은 고딕"/>
              </a:rPr>
              <a:t>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다시 레지스터에 전달하는 경로</a:t>
            </a:r>
            <a:endParaRPr xmlns:mc="http://schemas.openxmlformats.org/markup-compatibility/2006" xmlns:hp="http://schemas.haansoft.com/office/presentation/8.0" sz="2000" b="0" i="0" u="none" strike="noStrike" mc:Ignorable="hp" hp:hslEmbossed="0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endParaRPr lang="ko-KR" altLang="en-US">
              <a:latin typeface="맑은 고딕"/>
            </a:endParaRPr>
          </a:p>
          <a:p>
            <a:pPr marL="0" lvl="0" indent="0">
              <a:buFont typeface="Wingdings"/>
              <a:buNone/>
              <a:defRPr/>
            </a:pPr>
            <a:r>
              <a:rPr lang="ko-KR" altLang="en-US">
                <a:latin typeface="맑은 고딕"/>
              </a:rPr>
              <a:t>   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 외부 버스</a:t>
            </a:r>
            <a:endParaRPr lang="ko-KR" altLang="en-US">
              <a:latin typeface="맑은 고딕"/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맑은 고딕"/>
              </a:rPr>
              <a:t>      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CPU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와 외부의 기억장치 사이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그리고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CPU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와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맑은 고딕"/>
              </a:rPr>
              <a:t>I/O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</a:rPr>
              <a:t>장치 사이에 존재하는 버스</a:t>
            </a:r>
            <a:endParaRPr xmlns:mc="http://schemas.openxmlformats.org/markup-compatibility/2006" xmlns:hp="http://schemas.haansoft.com/office/presentation/8.0" sz="2000" b="0" i="0" u="none" strike="noStrike" mc:Ignorable="hp" hp:hslEmbossed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478</ep:Words>
  <ep:PresentationFormat>와이드스크린</ep:PresentationFormat>
  <ep:Paragraphs>113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ep:HeadingPairs>
  <ep:TitlesOfParts>
    <vt:vector size="19" baseType="lpstr">
      <vt:lpstr>CryptoCraft 테마</vt:lpstr>
      <vt:lpstr>제목 테마</vt:lpstr>
      <vt:lpstr>Operating System (2)</vt:lpstr>
      <vt:lpstr>컴퓨터 하드웨어의 구성</vt:lpstr>
      <vt:lpstr>프로세서</vt:lpstr>
      <vt:lpstr>프로세서</vt:lpstr>
      <vt:lpstr>프로세서(CPU)</vt:lpstr>
      <vt:lpstr>프로세서(CPU)</vt:lpstr>
      <vt:lpstr>프로세서(CPU)</vt:lpstr>
      <vt:lpstr>프로세서(CPU)</vt:lpstr>
      <vt:lpstr>프로세서(CPU)</vt:lpstr>
      <vt:lpstr>프로세서(CPU)</vt:lpstr>
      <vt:lpstr>프로세서(CPU)</vt:lpstr>
      <vt:lpstr>메모리</vt:lpstr>
      <vt:lpstr>메모리</vt:lpstr>
      <vt:lpstr>메모리</vt:lpstr>
      <vt:lpstr>캐시의 기본 동작</vt:lpstr>
      <vt:lpstr>주변장치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2022-04-08T10:54:13.343</dcterms:modified>
  <cp:revision>261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