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420" r:id="rId2"/>
    <p:sldId id="467" r:id="rId3"/>
    <p:sldId id="478" r:id="rId4"/>
    <p:sldId id="469" r:id="rId5"/>
    <p:sldId id="473" r:id="rId6"/>
    <p:sldId id="485" r:id="rId7"/>
    <p:sldId id="486" r:id="rId8"/>
    <p:sldId id="487" r:id="rId9"/>
    <p:sldId id="488" r:id="rId10"/>
    <p:sldId id="489" r:id="rId11"/>
    <p:sldId id="29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726"/>
  </p:normalViewPr>
  <p:slideViewPr>
    <p:cSldViewPr snapToGrid="0">
      <p:cViewPr varScale="1">
        <p:scale>
          <a:sx n="123" d="100"/>
          <a:sy n="123" d="100"/>
        </p:scale>
        <p:origin x="6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2024. 9. 13.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8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4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IYnccMKYP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en" altLang="ko-Kore-KR" sz="2500" dirty="0">
                <a:effectLst/>
                <a:latin typeface="CMBX12"/>
              </a:rPr>
              <a:t>CS-Net: A Deep Learning-Based Analysis for the Cryptography and Steganography</a:t>
            </a:r>
            <a:br>
              <a:rPr lang="en" altLang="ko-Kore-KR" sz="2500" dirty="0">
                <a:effectLst/>
                <a:latin typeface="CMBX12"/>
              </a:rPr>
            </a:br>
            <a:br>
              <a:rPr lang="en" altLang="ko-Kore-KR" sz="2500" dirty="0">
                <a:effectLst/>
                <a:latin typeface="CMBX12"/>
              </a:rPr>
            </a:br>
            <a:r>
              <a:rPr lang="en" altLang="ko-Kore-KR" sz="2500" dirty="0">
                <a:effectLst/>
                <a:latin typeface="CMBX12"/>
                <a:hlinkClick r:id="rId2"/>
              </a:rPr>
              <a:t>https://</a:t>
            </a:r>
            <a:r>
              <a:rPr lang="en" altLang="ko-Kore-KR" sz="2500" dirty="0" err="1">
                <a:effectLst/>
                <a:latin typeface="CMBX12"/>
                <a:hlinkClick r:id="rId2"/>
              </a:rPr>
              <a:t>youtu.be</a:t>
            </a:r>
            <a:r>
              <a:rPr lang="en" altLang="ko-Kore-KR" sz="2500" dirty="0">
                <a:effectLst/>
                <a:latin typeface="CMBX12"/>
                <a:hlinkClick r:id="rId2"/>
              </a:rPr>
              <a:t>/</a:t>
            </a:r>
            <a:r>
              <a:rPr lang="en" altLang="ko-Kore-KR" sz="2500" dirty="0" err="1">
                <a:effectLst/>
                <a:latin typeface="CMBX12"/>
                <a:hlinkClick r:id="rId2"/>
              </a:rPr>
              <a:t>LIYnccMKYPI</a:t>
            </a:r>
            <a:r>
              <a:rPr lang="en" altLang="ko-Kore-KR" sz="2500" dirty="0">
                <a:effectLst/>
                <a:latin typeface="CMBX12"/>
                <a:hlinkClick r:id="rId2"/>
              </a:rPr>
              <a:t> </a:t>
            </a:r>
            <a:endParaRPr lang="en" altLang="ko-Kore-KR" sz="2500" dirty="0"/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Results</a:t>
            </a:r>
            <a:endParaRPr kumimoji="1" lang="ko-Kore-KR" altLang="en-US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820B8D3-CD62-AD02-352D-B6C1B2A5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98" y="2370295"/>
            <a:ext cx="9419003" cy="3851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B8195A-924C-7943-D143-898F507CF4B2}"/>
              </a:ext>
            </a:extLst>
          </p:cNvPr>
          <p:cNvSpPr txBox="1"/>
          <p:nvPr/>
        </p:nvSpPr>
        <p:spPr>
          <a:xfrm>
            <a:off x="411920" y="1046855"/>
            <a:ext cx="1069977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Cs-Net </a:t>
            </a:r>
            <a:r>
              <a:rPr lang="ko-KR" altLang="en-US" sz="1500" b="1" dirty="0">
                <a:latin typeface="+mn-ea"/>
              </a:rPr>
              <a:t>성능결과</a:t>
            </a:r>
            <a:endParaRPr lang="en-US" altLang="ko-KR" sz="15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모델은 </a:t>
            </a:r>
            <a:r>
              <a:rPr lang="en-US" altLang="ko-KR" sz="1500" dirty="0">
                <a:latin typeface="+mn-ea"/>
              </a:rPr>
              <a:t>Speck 32/64</a:t>
            </a:r>
            <a:r>
              <a:rPr lang="ko-KR" altLang="en-US" sz="1500" dirty="0">
                <a:latin typeface="+mn-ea"/>
              </a:rPr>
              <a:t> 암호화 알고리즘의 전체 라운드</a:t>
            </a:r>
            <a:r>
              <a:rPr lang="en-US" altLang="ko-KR" sz="1500" b="1" dirty="0">
                <a:latin typeface="+mn-ea"/>
              </a:rPr>
              <a:t>(22</a:t>
            </a:r>
            <a:r>
              <a:rPr lang="ko-KR" altLang="en-US" sz="1500" b="1" dirty="0">
                <a:latin typeface="+mn-ea"/>
              </a:rPr>
              <a:t>라운드</a:t>
            </a:r>
            <a:r>
              <a:rPr lang="en-US" altLang="ko-KR" sz="1500" b="1" dirty="0">
                <a:latin typeface="+mn-ea"/>
              </a:rPr>
              <a:t>)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/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(11</a:t>
            </a:r>
            <a:r>
              <a:rPr lang="ko-KR" altLang="en-US" sz="1500" b="1" dirty="0">
                <a:latin typeface="+mn-ea"/>
              </a:rPr>
              <a:t>라운드</a:t>
            </a:r>
            <a:r>
              <a:rPr lang="en-US" altLang="ko-KR" sz="1500" b="1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에서 테스트 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T</a:t>
            </a:r>
            <a:r>
              <a:rPr lang="ko-KR" altLang="en-US" sz="1500" b="1" dirty="0">
                <a:latin typeface="+mn-ea"/>
              </a:rPr>
              <a:t>는 </a:t>
            </a:r>
            <a:r>
              <a:rPr lang="ko-KR" altLang="en-US" sz="1500" b="1" dirty="0" err="1">
                <a:latin typeface="+mn-ea"/>
              </a:rPr>
              <a:t>임계값</a:t>
            </a:r>
            <a:r>
              <a:rPr lang="en-US" altLang="ko-KR" sz="1500" b="1" dirty="0">
                <a:latin typeface="+mn-ea"/>
              </a:rPr>
              <a:t>,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Er</a:t>
            </a:r>
            <a:r>
              <a:rPr lang="ko-KR" altLang="en-US" sz="1500" b="1" dirty="0">
                <a:latin typeface="+mn-ea"/>
              </a:rPr>
              <a:t>은 </a:t>
            </a:r>
            <a:r>
              <a:rPr lang="ko-KR" altLang="en-US" sz="1500" b="1" dirty="0" err="1">
                <a:latin typeface="+mn-ea"/>
              </a:rPr>
              <a:t>임베딩</a:t>
            </a:r>
            <a:r>
              <a:rPr lang="ko-KR" altLang="en-US" sz="1500" b="1" dirty="0">
                <a:latin typeface="+mn-ea"/>
              </a:rPr>
              <a:t> 비율을 </a:t>
            </a:r>
            <a:r>
              <a:rPr lang="ko-KR" altLang="en-US" sz="1500" dirty="0">
                <a:latin typeface="+mn-ea"/>
              </a:rPr>
              <a:t>의미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학습의 정확도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테스트 정확도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신뢰성에 대한 결과가 포함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41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solidFill>
                  <a:schemeClr val="tx1"/>
                </a:solidFill>
              </a:rPr>
              <a:t>감사합니다</a:t>
            </a:r>
            <a:r>
              <a:rPr kumimoji="1" lang="en-US" altLang="ko-KR" sz="3600" b="1">
                <a:solidFill>
                  <a:schemeClr val="tx1"/>
                </a:solidFill>
              </a:rPr>
              <a:t>.</a:t>
            </a:r>
            <a:endParaRPr kumimoji="1" lang="ko-KR" altLang="en-US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A54F-196A-6922-3230-A3E8B986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effectLst/>
                <a:latin typeface="CMBX12"/>
              </a:rPr>
              <a:t>논문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5CAE-E19C-4312-D755-3B6755B5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8DAAC8-442A-4C15-9819-F07FF5E7315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81674-C16D-7F05-BD4F-747FF5C6CBDA}"/>
              </a:ext>
            </a:extLst>
          </p:cNvPr>
          <p:cNvSpPr txBox="1"/>
          <p:nvPr/>
        </p:nvSpPr>
        <p:spPr>
          <a:xfrm>
            <a:off x="411920" y="1225160"/>
            <a:ext cx="1069977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보안의 중요성</a:t>
            </a:r>
            <a:endParaRPr lang="en-US" altLang="ko-KR" sz="15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미디어 및 통신 기술의 발전으로 인해 디지털 데이터가 빠르게 확장되면서 강력한 보안 대책에 대한 요구가 커짐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C5C34-C4D5-26FA-F06D-622EE020E6AF}"/>
              </a:ext>
            </a:extLst>
          </p:cNvPr>
          <p:cNvSpPr txBox="1"/>
          <p:nvPr/>
        </p:nvSpPr>
        <p:spPr>
          <a:xfrm>
            <a:off x="411920" y="1903077"/>
            <a:ext cx="10699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스테가노그래피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암호화</a:t>
            </a:r>
            <a:endParaRPr lang="en-US" altLang="ko-KR" sz="15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 </a:t>
            </a: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스테가노그래피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추가 암호화 없이 알고리즘을 내장하는 데 의존하는 경우가 많고 </a:t>
            </a: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스테그아날리시스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기술이 향상됨에 따라 숨겨진 데이터를 탐지하기 </a:t>
            </a: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쉬워짐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암호화의 한계 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암호화는 데이터를 효과적으로 암호화하지만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자체의 존재를 숨기지는 못함 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4E917-0E59-D963-6B8E-4FDF649FFC15}"/>
              </a:ext>
            </a:extLst>
          </p:cNvPr>
          <p:cNvSpPr txBox="1"/>
          <p:nvPr/>
        </p:nvSpPr>
        <p:spPr>
          <a:xfrm>
            <a:off x="411920" y="3319658"/>
            <a:ext cx="10699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CS-Net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5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스테가노그래피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(Steganography)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기반 데이터 은닉 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 – Net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데이터 은닉을 위해 </a:t>
            </a: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LSB(Least Significant Bit) </a:t>
            </a:r>
            <a:r>
              <a:rPr lang="ko-KR" altLang="en-US" sz="15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임배딩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알고리즘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사용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암호화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Crytography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기반 보안 강화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 CS-Net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은 숨겨진 데이터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스테고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이미지</a:t>
            </a: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추가로 암호화하여 보안을 강화하기 위해 </a:t>
            </a: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SPECK </a:t>
            </a:r>
            <a:r>
              <a:rPr lang="ko-KR" altLang="en-US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알고리즘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사용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82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FCF1-2D49-40CF-7DF4-FCA8328C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LSB / SPECK</a:t>
            </a:r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947305-61A3-8AB9-083F-89300C22FF16}"/>
              </a:ext>
            </a:extLst>
          </p:cNvPr>
          <p:cNvGrpSpPr/>
          <p:nvPr/>
        </p:nvGrpSpPr>
        <p:grpSpPr>
          <a:xfrm>
            <a:off x="1557556" y="3451395"/>
            <a:ext cx="2922101" cy="1328398"/>
            <a:chOff x="4300757" y="4169977"/>
            <a:chExt cx="2922101" cy="132839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8B1CD91-1673-9F80-2112-30F3EB1F4906}"/>
                </a:ext>
              </a:extLst>
            </p:cNvPr>
            <p:cNvSpPr/>
            <p:nvPr/>
          </p:nvSpPr>
          <p:spPr>
            <a:xfrm>
              <a:off x="4300757" y="4493143"/>
              <a:ext cx="417443" cy="46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1E9BAF7-5D77-E033-B200-BA925350E2D6}"/>
                </a:ext>
              </a:extLst>
            </p:cNvPr>
            <p:cNvSpPr/>
            <p:nvPr/>
          </p:nvSpPr>
          <p:spPr>
            <a:xfrm>
              <a:off x="4718200" y="4493142"/>
              <a:ext cx="417443" cy="46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902A995-BEC2-9CE0-4ADE-9DE4353E2D3A}"/>
                </a:ext>
              </a:extLst>
            </p:cNvPr>
            <p:cNvSpPr/>
            <p:nvPr/>
          </p:nvSpPr>
          <p:spPr>
            <a:xfrm>
              <a:off x="5135643" y="4493141"/>
              <a:ext cx="417443" cy="46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9BEB6FD-164D-D584-5221-08808A6E9BF1}"/>
                </a:ext>
              </a:extLst>
            </p:cNvPr>
            <p:cNvSpPr/>
            <p:nvPr/>
          </p:nvSpPr>
          <p:spPr>
            <a:xfrm>
              <a:off x="5553086" y="4493140"/>
              <a:ext cx="417443" cy="46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E5A49DE-38CE-DAE8-281C-40DFAEA743F3}"/>
                </a:ext>
              </a:extLst>
            </p:cNvPr>
            <p:cNvSpPr/>
            <p:nvPr/>
          </p:nvSpPr>
          <p:spPr>
            <a:xfrm>
              <a:off x="5970529" y="4493139"/>
              <a:ext cx="417443" cy="46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9156DBF-C7B0-80F4-99E1-9D60FE5CBB5B}"/>
                </a:ext>
              </a:extLst>
            </p:cNvPr>
            <p:cNvSpPr/>
            <p:nvPr/>
          </p:nvSpPr>
          <p:spPr>
            <a:xfrm>
              <a:off x="6387972" y="4493139"/>
              <a:ext cx="417443" cy="46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B00471-1DFA-D86D-4223-8C714F295ABA}"/>
                </a:ext>
              </a:extLst>
            </p:cNvPr>
            <p:cNvSpPr/>
            <p:nvPr/>
          </p:nvSpPr>
          <p:spPr>
            <a:xfrm>
              <a:off x="6805415" y="4493138"/>
              <a:ext cx="417443" cy="4624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49" name="꺾인 연결선[E] 148">
              <a:extLst>
                <a:ext uri="{FF2B5EF4-FFF2-40B4-BE49-F238E27FC236}">
                  <a16:creationId xmlns:a16="http://schemas.microsoft.com/office/drawing/2014/main" id="{8D835080-31E1-5559-AC60-752821A72716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 rot="5400000">
              <a:off x="6619692" y="4932626"/>
              <a:ext cx="371446" cy="4174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F5C8C74-BB3F-7FF3-0A7C-2C400AC5DCC3}"/>
                </a:ext>
              </a:extLst>
            </p:cNvPr>
            <p:cNvSpPr txBox="1"/>
            <p:nvPr/>
          </p:nvSpPr>
          <p:spPr>
            <a:xfrm>
              <a:off x="6181349" y="5175210"/>
              <a:ext cx="560695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LSB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E9E07D1-D04E-5151-5C44-67E6D9C7A598}"/>
                </a:ext>
              </a:extLst>
            </p:cNvPr>
            <p:cNvSpPr txBox="1"/>
            <p:nvPr/>
          </p:nvSpPr>
          <p:spPr>
            <a:xfrm>
              <a:off x="4353636" y="4169977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4E24257-B0AD-9888-800A-6C08118DB326}"/>
                </a:ext>
              </a:extLst>
            </p:cNvPr>
            <p:cNvSpPr txBox="1"/>
            <p:nvPr/>
          </p:nvSpPr>
          <p:spPr>
            <a:xfrm>
              <a:off x="6884034" y="4173557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3A63F2C-0225-D21D-F0B6-BD52C36EF8DF}"/>
                </a:ext>
              </a:extLst>
            </p:cNvPr>
            <p:cNvSpPr txBox="1"/>
            <p:nvPr/>
          </p:nvSpPr>
          <p:spPr>
            <a:xfrm>
              <a:off x="4379378" y="4562798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FB3AE6-DD61-536D-DB3C-C5F366405A8D}"/>
                </a:ext>
              </a:extLst>
            </p:cNvPr>
            <p:cNvSpPr txBox="1"/>
            <p:nvPr/>
          </p:nvSpPr>
          <p:spPr>
            <a:xfrm>
              <a:off x="4796819" y="4562798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E08C96F-B0E4-E04A-AF60-3F0E90C7F9A1}"/>
                </a:ext>
              </a:extLst>
            </p:cNvPr>
            <p:cNvSpPr txBox="1"/>
            <p:nvPr/>
          </p:nvSpPr>
          <p:spPr>
            <a:xfrm>
              <a:off x="5213739" y="4562798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E337A98-1F7A-0970-0059-35B4176943D6}"/>
                </a:ext>
              </a:extLst>
            </p:cNvPr>
            <p:cNvSpPr txBox="1"/>
            <p:nvPr/>
          </p:nvSpPr>
          <p:spPr>
            <a:xfrm>
              <a:off x="5631182" y="4562798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E2AABAD-EA30-B687-6538-F81F041C8002}"/>
                </a:ext>
              </a:extLst>
            </p:cNvPr>
            <p:cNvSpPr txBox="1"/>
            <p:nvPr/>
          </p:nvSpPr>
          <p:spPr>
            <a:xfrm>
              <a:off x="6048625" y="4562797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E02BE1A-E123-6BAC-165C-A73B092E9E4F}"/>
                </a:ext>
              </a:extLst>
            </p:cNvPr>
            <p:cNvSpPr txBox="1"/>
            <p:nvPr/>
          </p:nvSpPr>
          <p:spPr>
            <a:xfrm>
              <a:off x="6454420" y="4574458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46DBB7C-CB66-766E-B1D9-828945829398}"/>
                </a:ext>
              </a:extLst>
            </p:cNvPr>
            <p:cNvSpPr txBox="1"/>
            <p:nvPr/>
          </p:nvSpPr>
          <p:spPr>
            <a:xfrm>
              <a:off x="6883511" y="4562797"/>
              <a:ext cx="260203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87030CE-A9BA-43B1-D0B9-B8158F99D58B}"/>
              </a:ext>
            </a:extLst>
          </p:cNvPr>
          <p:cNvSpPr txBox="1"/>
          <p:nvPr/>
        </p:nvSpPr>
        <p:spPr>
          <a:xfrm>
            <a:off x="2038312" y="4761263"/>
            <a:ext cx="20239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LSB Steganography</a:t>
            </a: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0F15B13E-762D-9E1F-7E7B-4981654DC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4" y="2545233"/>
            <a:ext cx="3219488" cy="3658872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AF3D8648-AC36-E254-57C6-247017855917}"/>
              </a:ext>
            </a:extLst>
          </p:cNvPr>
          <p:cNvSpPr txBox="1"/>
          <p:nvPr/>
        </p:nvSpPr>
        <p:spPr>
          <a:xfrm>
            <a:off x="7108345" y="6327088"/>
            <a:ext cx="32194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Schematic of SPECK encryption.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F2C25D6-2305-E810-35F9-60CB0C981156}"/>
              </a:ext>
            </a:extLst>
          </p:cNvPr>
          <p:cNvSpPr txBox="1"/>
          <p:nvPr/>
        </p:nvSpPr>
        <p:spPr>
          <a:xfrm>
            <a:off x="359296" y="1100192"/>
            <a:ext cx="106997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LSB </a:t>
            </a:r>
            <a:r>
              <a:rPr lang="ko-KR" altLang="en-US" sz="15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임베딩은</a:t>
            </a:r>
            <a:r>
              <a:rPr lang="ko-KR" altLang="en-US" sz="15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이미지의 가장 낮은 비트에 비밀 정보를 삽입하여 데이터를 숨기는 가장 간단한 기법</a:t>
            </a:r>
            <a:endParaRPr lang="en-US" altLang="ko-KR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A5376CC-1F18-E8C2-C3D5-C5CF1887D47C}"/>
              </a:ext>
            </a:extLst>
          </p:cNvPr>
          <p:cNvSpPr txBox="1"/>
          <p:nvPr/>
        </p:nvSpPr>
        <p:spPr>
          <a:xfrm>
            <a:off x="411920" y="1606643"/>
            <a:ext cx="10699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SPECK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500" b="1" dirty="0">
                <a:latin typeface="+mn-ea"/>
              </a:rPr>
              <a:t>SPECK</a:t>
            </a:r>
            <a:r>
              <a:rPr lang="ko-KR" altLang="en-US" sz="1500" dirty="0">
                <a:latin typeface="+mn-ea"/>
              </a:rPr>
              <a:t>은 </a:t>
            </a:r>
            <a:r>
              <a:rPr lang="en" altLang="ko-Kore-KR" sz="1500" dirty="0">
                <a:latin typeface="+mn-ea"/>
              </a:rPr>
              <a:t>NSA</a:t>
            </a:r>
            <a:r>
              <a:rPr lang="ko-KR" altLang="en-US" sz="1500" dirty="0">
                <a:latin typeface="+mn-ea"/>
              </a:rPr>
              <a:t>가 만든 경량 블록 암호화 알고리즘으로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보안이 필요한 데이터에 대해 빠르고 효율적인 암호화를 제공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우리의 프레임워크에서는 </a:t>
            </a:r>
            <a:r>
              <a:rPr lang="en-US" altLang="ko-KR" sz="1500" dirty="0">
                <a:latin typeface="+mn-ea"/>
              </a:rPr>
              <a:t>SPECK-32/64 </a:t>
            </a:r>
            <a:r>
              <a:rPr lang="ko-KR" altLang="en-US" sz="1500" dirty="0">
                <a:latin typeface="+mn-ea"/>
              </a:rPr>
              <a:t>버전을 사용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55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3D1E0-05C7-FCFC-D216-38DD6547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Comparison steganography </a:t>
            </a:r>
            <a:endParaRPr kumimoji="1" lang="ko-Kore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779E6A-5553-EFBB-957F-1E4074651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4429"/>
            <a:ext cx="7772400" cy="2306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271C3-57D5-D6E8-B4B5-9AB2C8BFAAA1}"/>
              </a:ext>
            </a:extLst>
          </p:cNvPr>
          <p:cNvSpPr txBox="1"/>
          <p:nvPr/>
        </p:nvSpPr>
        <p:spPr>
          <a:xfrm>
            <a:off x="411920" y="1220281"/>
            <a:ext cx="1069977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ea"/>
              </a:rPr>
              <a:t>기존의 </a:t>
            </a:r>
            <a:r>
              <a:rPr lang="ko-KR" altLang="en-US" sz="1500" b="1" dirty="0" err="1">
                <a:latin typeface="+mn-ea"/>
              </a:rPr>
              <a:t>스테가노그래피</a:t>
            </a:r>
            <a:r>
              <a:rPr lang="ko-KR" altLang="en-US" sz="1500" b="1" dirty="0">
                <a:latin typeface="+mn-ea"/>
              </a:rPr>
              <a:t> 기술</a:t>
            </a:r>
            <a:endParaRPr lang="en-US" altLang="ko-KR" sz="15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기존의 </a:t>
            </a:r>
            <a:r>
              <a:rPr lang="ko-KR" altLang="en-US" sz="1500" dirty="0" err="1">
                <a:latin typeface="+mn-ea"/>
              </a:rPr>
              <a:t>스테가노그래피</a:t>
            </a:r>
            <a:r>
              <a:rPr lang="ko-KR" altLang="en-US" sz="1500" dirty="0">
                <a:latin typeface="+mn-ea"/>
              </a:rPr>
              <a:t> 기술은 주로 비밀 데이터를 암호화하지 않고 </a:t>
            </a:r>
            <a:r>
              <a:rPr lang="ko-KR" altLang="en-US" sz="1500" dirty="0" err="1">
                <a:latin typeface="+mn-ea"/>
              </a:rPr>
              <a:t>임베딩</a:t>
            </a:r>
            <a:r>
              <a:rPr lang="ko-KR" altLang="en-US" sz="1500" dirty="0">
                <a:latin typeface="+mn-ea"/>
              </a:rPr>
              <a:t> 알고리즘에 의존해 왔기 때문에 보안이 이러한 알고리즘의 성능에 크게 의존함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이러한 의존성은 </a:t>
            </a:r>
            <a:r>
              <a:rPr lang="ko-KR" altLang="en-US" sz="1500" dirty="0" err="1">
                <a:latin typeface="+mn-ea"/>
              </a:rPr>
              <a:t>스테그아날리시스</a:t>
            </a:r>
            <a:r>
              <a:rPr lang="ko-KR" altLang="en-US" sz="1500" dirty="0">
                <a:latin typeface="+mn-ea"/>
              </a:rPr>
              <a:t> 기술이 향상되면서 쉽게 탐지될 수 있게 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최근 </a:t>
            </a:r>
            <a:r>
              <a:rPr lang="ko-KR" altLang="en-US" sz="1500" dirty="0" err="1">
                <a:latin typeface="+mn-ea"/>
              </a:rPr>
              <a:t>스테고</a:t>
            </a:r>
            <a:r>
              <a:rPr lang="ko-KR" altLang="en-US" sz="1500" dirty="0">
                <a:latin typeface="+mn-ea"/>
              </a:rPr>
              <a:t> 이미지의 탐지 정확도를 높이기 위해 </a:t>
            </a:r>
            <a:r>
              <a:rPr lang="ko-KR" altLang="en-US" sz="1500" dirty="0" err="1">
                <a:latin typeface="+mn-ea"/>
              </a:rPr>
              <a:t>합성곱</a:t>
            </a:r>
            <a:r>
              <a:rPr lang="ko-KR" altLang="en-US" sz="1500" dirty="0">
                <a:latin typeface="+mn-ea"/>
              </a:rPr>
              <a:t> 신경망</a:t>
            </a:r>
            <a:r>
              <a:rPr lang="en-US" altLang="ko-KR" sz="1500" dirty="0">
                <a:latin typeface="+mn-ea"/>
              </a:rPr>
              <a:t>(CNN)</a:t>
            </a:r>
            <a:r>
              <a:rPr lang="ko-KR" altLang="en-US" sz="1500" dirty="0">
                <a:latin typeface="+mn-ea"/>
              </a:rPr>
              <a:t>을 활용한 딥러닝 기반 많은 </a:t>
            </a:r>
            <a:r>
              <a:rPr lang="ko-KR" altLang="en-US" sz="1500" dirty="0" err="1">
                <a:latin typeface="+mn-ea"/>
              </a:rPr>
              <a:t>스테그아날리시스</a:t>
            </a:r>
            <a:r>
              <a:rPr lang="ko-KR" altLang="en-US" sz="1500" dirty="0">
                <a:latin typeface="+mn-ea"/>
              </a:rPr>
              <a:t> 기법이 제안됨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CNN</a:t>
            </a:r>
            <a:r>
              <a:rPr lang="ko-KR" altLang="en-US" sz="1500" dirty="0">
                <a:latin typeface="+mn-ea"/>
              </a:rPr>
              <a:t>모델은 데이터에서 고차원 특징을 자동으로 학습하도록 설계되어 기존의 통계 분석 방법보다 상당한 개선을 제공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이처럼 </a:t>
            </a:r>
            <a:r>
              <a:rPr lang="ko-KR" altLang="en-US" sz="1500" dirty="0" err="1">
                <a:latin typeface="+mn-ea"/>
              </a:rPr>
              <a:t>스테가노그래피와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스테그아날리시스</a:t>
            </a:r>
            <a:r>
              <a:rPr lang="ko-KR" altLang="en-US" sz="1500" dirty="0">
                <a:latin typeface="+mn-ea"/>
              </a:rPr>
              <a:t> 기술들을 통합하여 기밀성을 향상시키려는 수많은 제안에도 </a:t>
            </a:r>
            <a:r>
              <a:rPr lang="ko-KR" altLang="en-US" sz="1500" dirty="0" err="1">
                <a:latin typeface="+mn-ea"/>
              </a:rPr>
              <a:t>스테가노그래피와</a:t>
            </a:r>
            <a:r>
              <a:rPr lang="ko-KR" altLang="en-US" sz="1500" dirty="0">
                <a:latin typeface="+mn-ea"/>
              </a:rPr>
              <a:t> 암호 알고리즘을 결합한 프레임 워크는 없었음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1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Cs-Net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84728B-D8D3-7007-6BC3-285C67C1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7" y="2468335"/>
            <a:ext cx="6705600" cy="3771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3B1A3-85E2-E0D5-A908-8639AFE81B67}"/>
              </a:ext>
            </a:extLst>
          </p:cNvPr>
          <p:cNvSpPr txBox="1"/>
          <p:nvPr/>
        </p:nvSpPr>
        <p:spPr>
          <a:xfrm>
            <a:off x="411920" y="1220281"/>
            <a:ext cx="1069977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Cs-Net</a:t>
            </a:r>
            <a:r>
              <a:rPr lang="ko-KR" altLang="en-US" sz="1500" b="1" dirty="0">
                <a:latin typeface="+mn-ea"/>
              </a:rPr>
              <a:t> 구조</a:t>
            </a:r>
            <a:endParaRPr lang="en-US" altLang="ko-KR" sz="15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1500" dirty="0"/>
              <a:t>CS-Net</a:t>
            </a:r>
            <a:r>
              <a:rPr lang="ko-KR" altLang="en-US" sz="1500" dirty="0"/>
              <a:t>은 데이터 세트 구성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전처리</a:t>
            </a:r>
            <a:r>
              <a:rPr lang="ko-KR" altLang="en-US" sz="1500" dirty="0"/>
              <a:t> 기법</a:t>
            </a:r>
            <a:r>
              <a:rPr lang="en-US" altLang="ko-KR" sz="1500" dirty="0"/>
              <a:t>, </a:t>
            </a:r>
            <a:r>
              <a:rPr lang="ko-KR" altLang="en-US" sz="1500" dirty="0"/>
              <a:t>신경망 아키텍처 등 다양한 기술을 통합하여</a:t>
            </a:r>
            <a:r>
              <a:rPr lang="en-US" altLang="ko-KR" sz="1500" dirty="0"/>
              <a:t>, </a:t>
            </a:r>
            <a:r>
              <a:rPr lang="ko-KR" altLang="en-US" sz="1500" dirty="0"/>
              <a:t>레이블이 지정되지 않은 암호문 데이터가 커버 이미지인지 </a:t>
            </a:r>
            <a:r>
              <a:rPr lang="ko-KR" altLang="en-US" sz="1500" dirty="0" err="1"/>
              <a:t>스테고</a:t>
            </a:r>
            <a:r>
              <a:rPr lang="ko-KR" altLang="en-US" sz="1500" dirty="0"/>
              <a:t> 이미지인지 판별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34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Dataset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5CB28A-3238-13E5-6F34-F2B2095A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73" y="3025460"/>
            <a:ext cx="8267054" cy="3026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27C7B-B8DE-5C56-8655-099F0D099FC6}"/>
              </a:ext>
            </a:extLst>
          </p:cNvPr>
          <p:cNvSpPr txBox="1"/>
          <p:nvPr/>
        </p:nvSpPr>
        <p:spPr>
          <a:xfrm>
            <a:off x="411920" y="1015325"/>
            <a:ext cx="1069977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ea"/>
              </a:rPr>
              <a:t>데이터셋 생성 과정</a:t>
            </a:r>
            <a:endParaRPr lang="en-US" altLang="ko-KR" sz="15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실험 환경을 고려하여 커버 및 </a:t>
            </a:r>
            <a:r>
              <a:rPr lang="ko-KR" altLang="en-US" sz="1500" dirty="0" err="1">
                <a:latin typeface="+mn-ea"/>
              </a:rPr>
              <a:t>스테고</a:t>
            </a:r>
            <a:r>
              <a:rPr lang="ko-KR" altLang="en-US" sz="1500" dirty="0">
                <a:latin typeface="+mn-ea"/>
              </a:rPr>
              <a:t> 이미지를 모두 </a:t>
            </a:r>
            <a:r>
              <a:rPr lang="en-US" altLang="ko-KR" sz="1500" dirty="0">
                <a:latin typeface="+mn-ea"/>
              </a:rPr>
              <a:t>32x32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gray </a:t>
            </a:r>
            <a:r>
              <a:rPr lang="ko-KR" altLang="en-US" sz="1500" dirty="0">
                <a:latin typeface="+mn-ea"/>
              </a:rPr>
              <a:t>이미지로 변환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변환 된 이미지는 </a:t>
            </a:r>
            <a:r>
              <a:rPr lang="en-US" altLang="ko-KR" sz="1500" dirty="0">
                <a:latin typeface="+mn-ea"/>
              </a:rPr>
              <a:t>LSB </a:t>
            </a:r>
            <a:r>
              <a:rPr lang="ko-KR" altLang="en-US" sz="1500" dirty="0" err="1">
                <a:latin typeface="+mn-ea"/>
              </a:rPr>
              <a:t>임베딩</a:t>
            </a:r>
            <a:r>
              <a:rPr lang="ko-KR" altLang="en-US" sz="1500" dirty="0">
                <a:latin typeface="+mn-ea"/>
              </a:rPr>
              <a:t> 기술을 통하여 </a:t>
            </a:r>
            <a:r>
              <a:rPr lang="en-US" altLang="ko-KR" sz="1500" dirty="0">
                <a:latin typeface="+mn-ea"/>
              </a:rPr>
              <a:t>28,000</a:t>
            </a:r>
            <a:r>
              <a:rPr lang="ko-KR" altLang="en-US" sz="1500" dirty="0">
                <a:latin typeface="+mn-ea"/>
              </a:rPr>
              <a:t>장의 </a:t>
            </a:r>
            <a:r>
              <a:rPr lang="ko-KR" altLang="en-US" sz="1500" dirty="0" err="1">
                <a:latin typeface="+mn-ea"/>
              </a:rPr>
              <a:t>스테고</a:t>
            </a:r>
            <a:r>
              <a:rPr lang="ko-KR" altLang="en-US" sz="1500" dirty="0">
                <a:latin typeface="+mn-ea"/>
              </a:rPr>
              <a:t> 이미지를 생성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이후 로테이션 기술을 사용하여 </a:t>
            </a:r>
            <a:r>
              <a:rPr lang="en-US" altLang="ko-KR" sz="1500" dirty="0">
                <a:latin typeface="+mn-ea"/>
              </a:rPr>
              <a:t>90,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180,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270,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360</a:t>
            </a:r>
            <a:r>
              <a:rPr lang="ko-KR" altLang="en-US" sz="1500" dirty="0">
                <a:latin typeface="+mn-ea"/>
              </a:rPr>
              <a:t>도의 </a:t>
            </a:r>
            <a:r>
              <a:rPr lang="en-US" altLang="ko-KR" sz="1500" dirty="0">
                <a:latin typeface="+mn-ea"/>
              </a:rPr>
              <a:t>112,000</a:t>
            </a:r>
            <a:r>
              <a:rPr lang="ko-KR" altLang="en-US" sz="1500" dirty="0">
                <a:latin typeface="+mn-ea"/>
              </a:rPr>
              <a:t>개</a:t>
            </a:r>
            <a:r>
              <a:rPr lang="en-US" altLang="ko-KR" sz="1500" dirty="0">
                <a:latin typeface="+mn-ea"/>
              </a:rPr>
              <a:t>(=28,000x4) </a:t>
            </a:r>
            <a:r>
              <a:rPr lang="ko-KR" altLang="en-US" sz="1500" dirty="0">
                <a:latin typeface="+mn-ea"/>
              </a:rPr>
              <a:t>이미지로 증가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D142E-B61E-0767-2067-4C2437ADDD49}"/>
              </a:ext>
            </a:extLst>
          </p:cNvPr>
          <p:cNvSpPr txBox="1"/>
          <p:nvPr/>
        </p:nvSpPr>
        <p:spPr>
          <a:xfrm>
            <a:off x="411920" y="2020125"/>
            <a:ext cx="106997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latin typeface="+mn-ea"/>
              </a:rPr>
              <a:t>암호화 과정</a:t>
            </a:r>
            <a:endParaRPr lang="en-US" altLang="ko-KR" sz="15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생성된 </a:t>
            </a:r>
            <a:r>
              <a:rPr lang="ko-KR" altLang="en-US" sz="1500" dirty="0" err="1">
                <a:latin typeface="+mn-ea"/>
              </a:rPr>
              <a:t>스테고</a:t>
            </a:r>
            <a:r>
              <a:rPr lang="ko-KR" altLang="en-US" sz="1500" dirty="0">
                <a:latin typeface="+mn-ea"/>
              </a:rPr>
              <a:t> 이미지를 암호화하기 위해 </a:t>
            </a:r>
            <a:r>
              <a:rPr lang="en-US" altLang="ko-KR" sz="1500" dirty="0">
                <a:latin typeface="+mn-ea"/>
              </a:rPr>
              <a:t>SPECK(32/64) </a:t>
            </a:r>
            <a:r>
              <a:rPr lang="ko-KR" altLang="en-US" sz="1500" dirty="0">
                <a:latin typeface="+mn-ea"/>
              </a:rPr>
              <a:t>알고리즘 사용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SPECK-32/64</a:t>
            </a:r>
            <a:r>
              <a:rPr lang="ko-KR" altLang="en-US" sz="1500" dirty="0">
                <a:latin typeface="+mn-ea"/>
              </a:rPr>
              <a:t>의 풀라운드와 축소 라운드</a:t>
            </a:r>
            <a:r>
              <a:rPr lang="en-US" altLang="ko-KR" sz="1500" dirty="0">
                <a:latin typeface="+mn-ea"/>
              </a:rPr>
              <a:t>(22,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11</a:t>
            </a:r>
            <a:r>
              <a:rPr lang="ko-KR" altLang="en-US" sz="1500" dirty="0">
                <a:latin typeface="+mn-ea"/>
              </a:rPr>
              <a:t>라운드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 진행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83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Novel Rotation Strategy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9E644-B14D-59D6-BAF2-3FE24E913100}"/>
              </a:ext>
            </a:extLst>
          </p:cNvPr>
          <p:cNvSpPr txBox="1"/>
          <p:nvPr/>
        </p:nvSpPr>
        <p:spPr>
          <a:xfrm>
            <a:off x="411920" y="1046855"/>
            <a:ext cx="1069977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Rotation </a:t>
            </a:r>
            <a:r>
              <a:rPr lang="en-US" altLang="ko-KR" sz="1500" b="1" dirty="0" err="1">
                <a:latin typeface="+mn-ea"/>
              </a:rPr>
              <a:t>Stategy</a:t>
            </a:r>
            <a:endParaRPr lang="en-US" altLang="ko-KR" sz="1500" b="1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각 </a:t>
            </a:r>
            <a:r>
              <a:rPr lang="ko-KR" altLang="en-US" sz="1500" dirty="0" err="1">
                <a:latin typeface="+mn-ea"/>
              </a:rPr>
              <a:t>스테고</a:t>
            </a:r>
            <a:r>
              <a:rPr lang="ko-KR" altLang="en-US" sz="1500" dirty="0">
                <a:latin typeface="+mn-ea"/>
              </a:rPr>
              <a:t> 이미지를 </a:t>
            </a:r>
            <a:r>
              <a:rPr lang="en-US" altLang="ko-KR" sz="1500" dirty="0">
                <a:latin typeface="+mn-ea"/>
              </a:rPr>
              <a:t>90,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180,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270</a:t>
            </a:r>
            <a:r>
              <a:rPr lang="ko-KR" altLang="en-US" sz="1500" dirty="0">
                <a:latin typeface="+mn-ea"/>
              </a:rPr>
              <a:t>도 회전하여 훈련 데이터 셋을 증강함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회전된 </a:t>
            </a:r>
            <a:r>
              <a:rPr lang="ko-KR" altLang="en-US" sz="1500" dirty="0" err="1">
                <a:latin typeface="+mn-ea"/>
              </a:rPr>
              <a:t>스테고</a:t>
            </a:r>
            <a:r>
              <a:rPr lang="ko-KR" altLang="en-US" sz="1500" dirty="0">
                <a:latin typeface="+mn-ea"/>
              </a:rPr>
              <a:t> 이미지를 사용하여 여러 방향에서 잔여 정보를 추출함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이로 인해 더 다양한 범위의 입력을 제공하여 모델이 학습하는 데 도움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우리의 모델에서 다양한 암호화 방향에 해당하는 패턴을 효과적으로 학습함</a:t>
            </a:r>
            <a:endParaRPr lang="en-US" altLang="ko-KR" sz="15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8C2BCE-9C4C-6E36-8FC1-D65194DCE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56" y="2508417"/>
            <a:ext cx="6975088" cy="41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Network Architecture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5B511B-EA34-3092-6A06-E50652C8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838356"/>
            <a:ext cx="7772400" cy="3861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1AF102-8896-2729-8214-AAFBDFEC4595}"/>
              </a:ext>
            </a:extLst>
          </p:cNvPr>
          <p:cNvSpPr txBox="1"/>
          <p:nvPr/>
        </p:nvSpPr>
        <p:spPr>
          <a:xfrm>
            <a:off x="411920" y="1046855"/>
            <a:ext cx="1069977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Network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네트워크는 두 개의 초기 </a:t>
            </a:r>
            <a:r>
              <a:rPr lang="ko-KR" altLang="en-US" sz="1500" dirty="0" err="1">
                <a:latin typeface="+mn-ea"/>
              </a:rPr>
              <a:t>합성곱</a:t>
            </a:r>
            <a:r>
              <a:rPr lang="ko-KR" altLang="en-US" sz="1500" dirty="0">
                <a:latin typeface="+mn-ea"/>
              </a:rPr>
              <a:t> 계층으로 시작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첫 번째 계층은 학습할 수 없는 가중치를 사용하는 반면 두번째 계층은 학습 가능한 가중치를 사용</a:t>
            </a:r>
            <a:r>
              <a:rPr lang="en-US" altLang="ko-KR" sz="1500" dirty="0">
                <a:latin typeface="+mn-ea"/>
              </a:rPr>
              <a:t>(4x4 </a:t>
            </a:r>
            <a:r>
              <a:rPr lang="ko-KR" altLang="en-US" sz="1500" dirty="0">
                <a:latin typeface="+mn-ea"/>
              </a:rPr>
              <a:t>커널 사용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이 기술을 사용하면 모델이 사전 정의된 필터와 적응 학습의 이점을 모두 얻을 수 있음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과적합을 방지하기 위해 드롭 아웃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잔여 네트워크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배치 정규화를 적용 최적화에는 일반화를 위한 </a:t>
            </a:r>
            <a:r>
              <a:rPr lang="en-US" altLang="ko-KR" sz="1500" dirty="0">
                <a:latin typeface="+mn-ea"/>
              </a:rPr>
              <a:t>SGD</a:t>
            </a:r>
            <a:r>
              <a:rPr lang="ko-KR" altLang="en-US" sz="1500" dirty="0" err="1">
                <a:latin typeface="+mn-ea"/>
              </a:rPr>
              <a:t>를</a:t>
            </a:r>
            <a:r>
              <a:rPr lang="ko-KR" altLang="en-US" sz="1500" dirty="0">
                <a:latin typeface="+mn-ea"/>
              </a:rPr>
              <a:t> 사용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마지막으로 평균 </a:t>
            </a:r>
            <a:r>
              <a:rPr lang="ko-KR" altLang="en-US" sz="1500" dirty="0" err="1">
                <a:latin typeface="+mn-ea"/>
              </a:rPr>
              <a:t>풀링을</a:t>
            </a:r>
            <a:r>
              <a:rPr lang="ko-KR" altLang="en-US" sz="1500" dirty="0">
                <a:latin typeface="+mn-ea"/>
              </a:rPr>
              <a:t> 사용해 데이터의 중요한 정보를 유지하며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마지막 계층에서 </a:t>
            </a:r>
            <a:r>
              <a:rPr lang="ko-KR" altLang="en-US" sz="1500" dirty="0" err="1">
                <a:latin typeface="+mn-ea"/>
              </a:rPr>
              <a:t>시그모이드</a:t>
            </a:r>
            <a:r>
              <a:rPr lang="ko-KR" altLang="en-US" sz="1500" dirty="0">
                <a:latin typeface="+mn-ea"/>
              </a:rPr>
              <a:t> 활성화 함수를 통해 이미지가 커버 또는 </a:t>
            </a:r>
            <a:r>
              <a:rPr lang="ko-KR" altLang="en-US" sz="1500" dirty="0" err="1">
                <a:latin typeface="+mn-ea"/>
              </a:rPr>
              <a:t>스테고인지</a:t>
            </a:r>
            <a:r>
              <a:rPr lang="ko-KR" altLang="en-US" sz="1500" dirty="0">
                <a:latin typeface="+mn-ea"/>
              </a:rPr>
              <a:t> 분류</a:t>
            </a:r>
            <a:endParaRPr lang="en-US" altLang="ko-KR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20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/>
              <a:t>Hyperparameters of CS-Net.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AF102-8896-2729-8214-AAFBDFEC4595}"/>
              </a:ext>
            </a:extLst>
          </p:cNvPr>
          <p:cNvSpPr txBox="1"/>
          <p:nvPr/>
        </p:nvSpPr>
        <p:spPr>
          <a:xfrm>
            <a:off x="411920" y="1046855"/>
            <a:ext cx="1069977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+mn-ea"/>
              </a:rPr>
              <a:t>Hyperparameters of Cs-Net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Epochs =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Loss function = binary cross - entropy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SGD = learning rate = 0.005 / momentum = 0.95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Activation function = 3– Tanh, </a:t>
            </a:r>
            <a:r>
              <a:rPr lang="en-US" altLang="ko-KR" sz="1500" dirty="0" err="1">
                <a:latin typeface="+mn-ea"/>
              </a:rPr>
              <a:t>ReLu</a:t>
            </a:r>
            <a:r>
              <a:rPr lang="en-US" altLang="ko-KR" sz="1500" dirty="0">
                <a:latin typeface="+mn-ea"/>
              </a:rPr>
              <a:t>, </a:t>
            </a:r>
            <a:r>
              <a:rPr lang="en-US" altLang="ko-KR" sz="1500" dirty="0" err="1">
                <a:latin typeface="+mn-ea"/>
              </a:rPr>
              <a:t>Sigmod</a:t>
            </a:r>
            <a:endParaRPr lang="en-US" altLang="ko-KR" sz="15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Batch size =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n-ea"/>
              </a:rPr>
              <a:t>Parameters = 20701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/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840</a:t>
            </a:r>
          </a:p>
        </p:txBody>
      </p:sp>
      <p:pic>
        <p:nvPicPr>
          <p:cNvPr id="6" name="그림 5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20AEC115-C552-7087-B3A8-AA34DBF99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608" y="3051066"/>
            <a:ext cx="7772400" cy="33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6182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17527</TotalTime>
  <Words>593</Words>
  <Application>Microsoft Macintosh PowerPoint</Application>
  <PresentationFormat>와이드스크린</PresentationFormat>
  <Paragraphs>78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CMBX12</vt:lpstr>
      <vt:lpstr>맑은 고딕</vt:lpstr>
      <vt:lpstr>맑은 고딕</vt:lpstr>
      <vt:lpstr>Arial</vt:lpstr>
      <vt:lpstr>제목 테마</vt:lpstr>
      <vt:lpstr>CS-Net: A Deep Learning-Based Analysis for the Cryptography and Steganography  https://youtu.be/LIYnccMKYPI </vt:lpstr>
      <vt:lpstr>논문</vt:lpstr>
      <vt:lpstr>LSB / SPECK</vt:lpstr>
      <vt:lpstr>Comparison steganography </vt:lpstr>
      <vt:lpstr>Cs-Net</vt:lpstr>
      <vt:lpstr>Dataset</vt:lpstr>
      <vt:lpstr>Novel Rotation Strategy</vt:lpstr>
      <vt:lpstr>Network Architecture</vt:lpstr>
      <vt:lpstr>Hyperparameters of CS-Net.</vt:lpstr>
      <vt:lpstr>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김덕영</cp:lastModifiedBy>
  <cp:revision>273</cp:revision>
  <dcterms:created xsi:type="dcterms:W3CDTF">2019-03-05T04:29:07Z</dcterms:created>
  <dcterms:modified xsi:type="dcterms:W3CDTF">2024-09-13T11:34:55Z</dcterms:modified>
</cp:coreProperties>
</file>