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312" r:id="rId4"/>
    <p:sldId id="327" r:id="rId5"/>
    <p:sldId id="328" r:id="rId6"/>
    <p:sldId id="329" r:id="rId7"/>
    <p:sldId id="322" r:id="rId8"/>
    <p:sldId id="308" r:id="rId9"/>
    <p:sldId id="301" r:id="rId10"/>
    <p:sldId id="299" r:id="rId11"/>
    <p:sldId id="300" r:id="rId12"/>
    <p:sldId id="302" r:id="rId13"/>
    <p:sldId id="30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97" autoAdjust="0"/>
    <p:restoredTop sz="95813"/>
  </p:normalViewPr>
  <p:slideViewPr>
    <p:cSldViewPr snapToGrid="0">
      <p:cViewPr varScale="1">
        <p:scale>
          <a:sx n="140" d="100"/>
          <a:sy n="140" d="100"/>
        </p:scale>
        <p:origin x="188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37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101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MalaQ</a:t>
            </a:r>
            <a:r>
              <a:rPr lang="en-US" altLang="ko-KR" dirty="0"/>
              <a:t> </a:t>
            </a:r>
            <a:r>
              <a:rPr lang="ko-KR" altLang="en-US" dirty="0"/>
              <a:t>논문 리뷰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2800" dirty="0"/>
              <a:t>https://</a:t>
            </a:r>
            <a:r>
              <a:rPr lang="en-US" altLang="ko-KR" sz="2800" dirty="0" err="1"/>
              <a:t>youtu.be</a:t>
            </a:r>
            <a:r>
              <a:rPr lang="en-US" altLang="ko-KR" sz="2800" dirty="0"/>
              <a:t>/CfwMmF2fww0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4E00A-7517-2943-7A5C-73DEDEBE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sz="3600" dirty="0"/>
              <a:t>Timing</a:t>
            </a:r>
            <a:r>
              <a:rPr kumimoji="1" lang="en-US" altLang="ko-KR" sz="3600" dirty="0"/>
              <a:t>-SCAs[6]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86389-3230-E11A-C04D-2184A5B66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가정 및 방법론 </a:t>
            </a:r>
            <a:r>
              <a:rPr kumimoji="1" lang="en-US" altLang="ko-KR" sz="2400" dirty="0"/>
              <a:t>–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</a:t>
            </a:r>
            <a:r>
              <a:rPr kumimoji="1" lang="ko-KR" altLang="en-US" sz="2400" dirty="0"/>
              <a:t>가정이 많다</a:t>
            </a:r>
            <a:r>
              <a:rPr kumimoji="1" lang="en-US" altLang="ko-KR" sz="2400" dirty="0"/>
              <a:t>..)</a:t>
            </a:r>
          </a:p>
          <a:p>
            <a:pPr marL="514350" indent="-514350">
              <a:buAutoNum type="arabicPeriod"/>
            </a:pPr>
            <a:r>
              <a:rPr kumimoji="1" lang="ko-KR" altLang="en-US" sz="2000" u="sng" dirty="0"/>
              <a:t>반복실행</a:t>
            </a:r>
            <a:r>
              <a:rPr kumimoji="1" lang="en-US" altLang="ko-KR" sz="2000" u="sng" dirty="0"/>
              <a:t>:</a:t>
            </a:r>
            <a:r>
              <a:rPr kumimoji="1" lang="ko-KR" altLang="en-US" sz="2000" u="sng" dirty="0"/>
              <a:t> 피해자가 동일한 작업을 수행하는 회로 </a:t>
            </a:r>
            <a:r>
              <a:rPr kumimoji="1" lang="ko-KR" altLang="en-US" sz="2000" u="sng" dirty="0" err="1"/>
              <a:t>여러번</a:t>
            </a:r>
            <a:r>
              <a:rPr kumimoji="1" lang="ko-KR" altLang="en-US" sz="2000" u="sng" dirty="0"/>
              <a:t> 실행</a:t>
            </a:r>
            <a:endParaRPr kumimoji="1" lang="en-US" altLang="ko-KR" sz="2000" u="sng" dirty="0"/>
          </a:p>
          <a:p>
            <a:pPr marL="514350" indent="-514350">
              <a:buAutoNum type="arabicPeriod"/>
            </a:pPr>
            <a:r>
              <a:rPr kumimoji="1" lang="ko-KR" altLang="en-US" sz="2000" u="sng" dirty="0"/>
              <a:t>시간 측정</a:t>
            </a:r>
            <a:r>
              <a:rPr kumimoji="1" lang="en-US" altLang="ko-KR" sz="2000" u="sng" dirty="0"/>
              <a:t>:</a:t>
            </a:r>
            <a:r>
              <a:rPr kumimoji="1" lang="ko-KR" altLang="en-US" sz="2000" u="sng" dirty="0"/>
              <a:t> 공격은 각 회로 실행의 시간을 측정할 수 있음</a:t>
            </a:r>
            <a:endParaRPr kumimoji="1" lang="en-US" altLang="ko-KR" sz="2000" u="sng" dirty="0"/>
          </a:p>
          <a:p>
            <a:pPr marL="514350" indent="-514350">
              <a:buAutoNum type="arabicPeriod"/>
            </a:pPr>
            <a:r>
              <a:rPr kumimoji="1" lang="ko-KR" altLang="en-US" sz="2000" u="sng" dirty="0"/>
              <a:t>교차 실행</a:t>
            </a:r>
            <a:r>
              <a:rPr kumimoji="1" lang="en-US" altLang="ko-KR" sz="2000" u="sng" dirty="0"/>
              <a:t>:</a:t>
            </a:r>
            <a:r>
              <a:rPr kumimoji="1" lang="ko-KR" altLang="en-US" sz="2000" u="sng" dirty="0"/>
              <a:t> 공격자 회로는 피해자 회로의 두 번의 실행 사이에 실행될 수 있음</a:t>
            </a:r>
            <a:endParaRPr kumimoji="1" lang="en-US" altLang="ko-KR" sz="2000" u="sng" dirty="0"/>
          </a:p>
          <a:p>
            <a:pPr marL="514350" indent="-514350">
              <a:buAutoNum type="arabicPeriod"/>
            </a:pPr>
            <a:r>
              <a:rPr kumimoji="1" lang="ko-KR" altLang="en-US" sz="2000" dirty="0"/>
              <a:t>전력 접근 불필요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공격자는 각 회로 실행의 전력이나 에너지 속성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또는 임의 파형 발생기나 믹서에 전력 및 에너지 흔적을 수집할 수 있는 </a:t>
            </a:r>
            <a:r>
              <a:rPr kumimoji="1" lang="ko-KR" altLang="en-US" sz="2000" dirty="0" err="1"/>
              <a:t>큐비트</a:t>
            </a:r>
            <a:r>
              <a:rPr kumimoji="1" lang="ko-KR" altLang="en-US" sz="2000" dirty="0"/>
              <a:t> 드라이브 장비에 접근할 필요가 없음</a:t>
            </a:r>
            <a:endParaRPr kumimoji="1" lang="en-US" altLang="ko-KR" sz="2000" dirty="0"/>
          </a:p>
          <a:p>
            <a:pPr marL="514350" indent="-514350">
              <a:buAutoNum type="arabicPeriod"/>
            </a:pPr>
            <a:r>
              <a:rPr kumimoji="1" lang="ko-KR" altLang="en-US" sz="2000" dirty="0"/>
              <a:t>냉각 시간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연속 실행이 양자회로의 전체 시간 소비에 영향을 미치지 않는다고 가정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시스템이 냉각하는데 시간이 더 걸릴 수 있음</a:t>
            </a:r>
            <a:endParaRPr kumimoji="1" lang="en-US" altLang="ko-KR" sz="2000" dirty="0"/>
          </a:p>
          <a:p>
            <a:pPr marL="514350" indent="-514350">
              <a:buAutoNum type="arabicPeriod"/>
            </a:pPr>
            <a:r>
              <a:rPr kumimoji="1" lang="ko-KR" altLang="en-US" sz="2000" dirty="0"/>
              <a:t>고정된 컴파일 전략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컴파일 전략의 무작위성을 제거해야 함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즉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양자회로의 컴파일마다 </a:t>
            </a:r>
            <a:r>
              <a:rPr kumimoji="1" lang="ko-KR" altLang="en-US" sz="2000" dirty="0" err="1"/>
              <a:t>큐비트</a:t>
            </a:r>
            <a:r>
              <a:rPr kumimoji="1" lang="ko-KR" altLang="en-US" sz="2000" dirty="0"/>
              <a:t> 매핑 및 라우팅 경로가 고정되어야 함</a:t>
            </a:r>
            <a:endParaRPr kumimoji="1" lang="en-US" altLang="ko-KR" sz="2000" dirty="0"/>
          </a:p>
          <a:p>
            <a:pPr marL="514350" indent="-514350">
              <a:buAutoNum type="arabicPeriod"/>
            </a:pPr>
            <a:r>
              <a:rPr kumimoji="1" lang="ko-KR" altLang="en-US" sz="2000" dirty="0"/>
              <a:t>종합적인 시간 </a:t>
            </a:r>
            <a:r>
              <a:rPr kumimoji="1" lang="en-US" altLang="ko-KR" sz="2000" dirty="0"/>
              <a:t>SCA: </a:t>
            </a:r>
            <a:r>
              <a:rPr kumimoji="1" lang="ko-KR" altLang="en-US" sz="2000" dirty="0"/>
              <a:t>시간 </a:t>
            </a:r>
            <a:r>
              <a:rPr kumimoji="1" lang="en-US" altLang="ko-KR" sz="2000" dirty="0"/>
              <a:t>SCA</a:t>
            </a:r>
            <a:r>
              <a:rPr kumimoji="1" lang="ko-KR" altLang="en-US" sz="2000" dirty="0"/>
              <a:t>는 디지털 처리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아날로그 처리 및 양자 처리 단계를 포함한 전체 펄스 웨이브 준비단계를 포함함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양자컴퓨터 실행 그림에 </a:t>
            </a:r>
            <a:r>
              <a:rPr kumimoji="1" lang="en-US" altLang="ko-KR" sz="2000" dirty="0"/>
              <a:t>“Quantum Processing Unit”)</a:t>
            </a:r>
            <a:endParaRPr kumimoji="1" lang="en-US" altLang="ko-KR" sz="2400" dirty="0"/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489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50E60-52F5-8D9C-D416-1F096A51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sz="3600" dirty="0"/>
              <a:t>Timing</a:t>
            </a:r>
            <a:r>
              <a:rPr kumimoji="1" lang="en-US" altLang="ko-KR" sz="3600" dirty="0"/>
              <a:t>-SCAs[6]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4E7CF-B3B3-0C4F-AFA6-A9EF31BFE2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 dirty="0"/>
              <a:t>timing SCAs </a:t>
            </a:r>
            <a:r>
              <a:rPr kumimoji="1" lang="ko-KR" altLang="en-US" dirty="0"/>
              <a:t>공격방식</a:t>
            </a:r>
            <a:endParaRPr kumimoji="1" lang="en-US" altLang="ko-KR" dirty="0"/>
          </a:p>
          <a:p>
            <a:pPr lvl="1"/>
            <a:r>
              <a:rPr kumimoji="1" lang="ko-KR" altLang="en-US" sz="2000" dirty="0"/>
              <a:t>피해자 회로 동작 사이에 공격자 회로 제출</a:t>
            </a:r>
            <a:endParaRPr kumimoji="1" lang="en-US" altLang="ko-KR" sz="2000" dirty="0"/>
          </a:p>
          <a:p>
            <a:pPr lvl="1"/>
            <a:r>
              <a:rPr lang="el-GR" altLang="ko-KR" sz="2000" dirty="0"/>
              <a:t>Δ</a:t>
            </a:r>
            <a:r>
              <a:rPr lang="en" altLang="ko-KR" sz="2000" dirty="0"/>
              <a:t>T</a:t>
            </a:r>
            <a:r>
              <a:rPr lang="ko-KR" altLang="en-US" sz="2000" dirty="0"/>
              <a:t> 값을 </a:t>
            </a:r>
            <a:r>
              <a:rPr kumimoji="1" lang="ko-KR" altLang="en-US" sz="2000" dirty="0"/>
              <a:t>누적하여 피해자 회로의 동작 시간 동작 수 추정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dirty="0"/>
              <a:t>(</a:t>
            </a:r>
            <a:r>
              <a:rPr kumimoji="1" lang="ko-KR" altLang="en-US" sz="2000" dirty="0"/>
              <a:t>방법 </a:t>
            </a:r>
            <a:r>
              <a:rPr kumimoji="1" lang="en-US" altLang="ko-KR" sz="2000" dirty="0"/>
              <a:t>1.</a:t>
            </a:r>
            <a:r>
              <a:rPr kumimoji="1" lang="ko-KR" altLang="en-US" sz="2000" dirty="0"/>
              <a:t> 공격자 회로 사이의 시간들 파악 </a:t>
            </a:r>
            <a:r>
              <a:rPr kumimoji="1" lang="en-US" altLang="ko-KR" sz="2000" dirty="0"/>
              <a:t>(</a:t>
            </a:r>
            <a:r>
              <a:rPr lang="el-GR" altLang="ko-KR" sz="2000" dirty="0"/>
              <a:t>Δ</a:t>
            </a:r>
            <a:r>
              <a:rPr lang="en" altLang="ko-KR" sz="2000" dirty="0"/>
              <a:t>T</a:t>
            </a:r>
            <a:r>
              <a:rPr lang="ko-KR" altLang="en-US" sz="2000" dirty="0"/>
              <a:t> 값 이용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피해자 회로 동작 시간 추정</a:t>
            </a:r>
            <a:r>
              <a:rPr kumimoji="1" lang="en-US" altLang="ko-KR" sz="2000" dirty="0">
                <a:sym typeface="Wingdings" pitchFamily="2" charset="2"/>
              </a:rPr>
              <a:t>)</a:t>
            </a:r>
          </a:p>
          <a:p>
            <a:pPr marL="457200" lvl="1" indent="0">
              <a:buNone/>
            </a:pPr>
            <a:r>
              <a:rPr kumimoji="1" lang="en-US" altLang="ko-KR" sz="2000" dirty="0"/>
              <a:t>(</a:t>
            </a:r>
            <a:r>
              <a:rPr kumimoji="1" lang="ko-KR" altLang="en-US" sz="2000" dirty="0"/>
              <a:t>방법 </a:t>
            </a:r>
            <a:r>
              <a:rPr kumimoji="1" lang="en-US" altLang="ko-KR" sz="2000" dirty="0"/>
              <a:t>2.</a:t>
            </a:r>
            <a:r>
              <a:rPr kumimoji="1" lang="ko-KR" altLang="en-US" sz="2000" dirty="0"/>
              <a:t> </a:t>
            </a:r>
            <a:r>
              <a:rPr kumimoji="1" lang="ko-KR" altLang="en-US" sz="2000" dirty="0">
                <a:sym typeface="Wingdings" pitchFamily="2" charset="2"/>
              </a:rPr>
              <a:t>피해자 회로 동작 시간을 통해 공격자 회로 사이의 시간에 따라 동작 횟수 파악</a:t>
            </a:r>
            <a:r>
              <a:rPr kumimoji="1" lang="en-US" altLang="ko-KR" sz="2200" dirty="0">
                <a:sym typeface="Wingdings" pitchFamily="2" charset="2"/>
              </a:rPr>
              <a:t>)</a:t>
            </a:r>
            <a:endParaRPr kumimoji="1" lang="ko-KR" altLang="en-US" sz="2200" dirty="0"/>
          </a:p>
          <a:p>
            <a:pPr marL="457200" lvl="1" indent="0">
              <a:buNone/>
            </a:pPr>
            <a:endParaRPr kumimoji="1" lang="en-US" altLang="ko-KR" sz="2200" dirty="0"/>
          </a:p>
          <a:p>
            <a:pPr lvl="1"/>
            <a:r>
              <a:rPr kumimoji="1" lang="ko-KR" altLang="en-US" sz="2200" dirty="0"/>
              <a:t>주된 시간 소모가 양자 프로세서 단계에서 발생한다고 여기며 다른 고전적 요소는 시간 차가 미미하여 양자회로 실행에 비해 거의 일정한 시간소비로 간주 될 수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7CD132-FDC4-47E5-58FE-9F0B035E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86" y="4029158"/>
            <a:ext cx="5834228" cy="27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89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AAFAF-EB9A-9FAD-0C42-F28D7D70C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sz="3600" dirty="0"/>
              <a:t>Timing</a:t>
            </a:r>
            <a:r>
              <a:rPr kumimoji="1" lang="en-US" altLang="ko-KR" sz="3600" dirty="0"/>
              <a:t>-SCAs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C5422-9430-97F5-CC94-0EEED555F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latin typeface="+mn-ea"/>
              </a:rPr>
              <a:t>공격 기법 </a:t>
            </a:r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 err="1">
                <a:latin typeface="+mn-ea"/>
              </a:rPr>
              <a:t>부채널</a:t>
            </a:r>
            <a:r>
              <a:rPr lang="en-US" altLang="ko-KR" sz="2400" b="1" dirty="0">
                <a:latin typeface="+mn-ea"/>
              </a:rPr>
              <a:t>)</a:t>
            </a:r>
            <a:r>
              <a:rPr lang="ko-KR" altLang="en-US" sz="2400" b="1" dirty="0">
                <a:latin typeface="+mn-ea"/>
              </a:rPr>
              <a:t> </a:t>
            </a:r>
            <a:r>
              <a:rPr lang="en-US" altLang="ko-KR" sz="2400" b="1" dirty="0">
                <a:latin typeface="+mn-ea"/>
              </a:rPr>
              <a:t>–</a:t>
            </a:r>
            <a:r>
              <a:rPr lang="ko-KR" altLang="en-US" sz="2400" b="1" dirty="0">
                <a:latin typeface="+mn-ea"/>
              </a:rPr>
              <a:t> 물리적 접근 </a:t>
            </a:r>
            <a:r>
              <a:rPr lang="en-US" altLang="ko-KR" sz="2400" b="1" dirty="0">
                <a:latin typeface="+mn-ea"/>
              </a:rPr>
              <a:t>x</a:t>
            </a:r>
            <a:endParaRPr lang="en" altLang="ko-KR" sz="2400" b="1" dirty="0">
              <a:latin typeface="+mn-ea"/>
            </a:endParaRPr>
          </a:p>
          <a:p>
            <a:endParaRPr lang="en" altLang="ko-KR" sz="2000" b="1" dirty="0">
              <a:latin typeface="+mn-ea"/>
            </a:endParaRPr>
          </a:p>
          <a:p>
            <a:r>
              <a:rPr lang="en" altLang="ko-KR" sz="2000" b="1" dirty="0">
                <a:latin typeface="+mn-ea"/>
              </a:rPr>
              <a:t>User Circuit Identification (UC)</a:t>
            </a:r>
            <a:r>
              <a:rPr lang="en-US" altLang="ko-KR" sz="2000" b="1" dirty="0">
                <a:latin typeface="+mn-ea"/>
              </a:rPr>
              <a:t>,</a:t>
            </a:r>
            <a:r>
              <a:rPr lang="ko-KR" altLang="en-US" sz="2000" b="1" dirty="0">
                <a:latin typeface="+mn-ea"/>
              </a:rPr>
              <a:t> 사용자 회로 식별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클라우드에서 실행 중인 양자 회로가 무엇인지 식별하는 데 사용</a:t>
            </a:r>
            <a:endParaRPr lang="en-US" altLang="ko-KR" sz="2000" dirty="0">
              <a:latin typeface="+mn-ea"/>
            </a:endParaRPr>
          </a:p>
          <a:p>
            <a:r>
              <a:rPr lang="en" altLang="ko-KR" sz="2000" b="1" dirty="0">
                <a:latin typeface="+mn-ea"/>
              </a:rPr>
              <a:t>Circuit Oracle Identification (CO)</a:t>
            </a:r>
            <a:r>
              <a:rPr lang="en-US" altLang="ko-KR" sz="2000" b="1" dirty="0">
                <a:latin typeface="+mn-ea"/>
              </a:rPr>
              <a:t>,</a:t>
            </a:r>
            <a:r>
              <a:rPr lang="ko-KR" altLang="en-US" sz="2000" b="1" dirty="0">
                <a:latin typeface="+mn-ea"/>
              </a:rPr>
              <a:t> 회로 오라클 식별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특정 양자 오라클 식별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양자 오라클은 </a:t>
            </a:r>
            <a:r>
              <a:rPr lang="en-US" altLang="ko-KR" sz="2000" dirty="0">
                <a:latin typeface="+mn-ea"/>
              </a:rPr>
              <a:t>Grover algorithm</a:t>
            </a:r>
            <a:r>
              <a:rPr lang="ko-KR" altLang="en-US" sz="2000" dirty="0">
                <a:latin typeface="+mn-ea"/>
              </a:rPr>
              <a:t>에서 중요한 역할을 하는 구성 요소</a:t>
            </a:r>
            <a:endParaRPr lang="en-US" altLang="ko-KR" sz="2000" dirty="0">
              <a:latin typeface="+mn-ea"/>
            </a:endParaRPr>
          </a:p>
          <a:p>
            <a:r>
              <a:rPr lang="en" altLang="ko-KR" sz="2000" b="1" dirty="0">
                <a:latin typeface="+mn-ea"/>
              </a:rPr>
              <a:t>Circuits Ansatz Identification (CA)</a:t>
            </a:r>
            <a:r>
              <a:rPr lang="en-US" altLang="ko-KR" sz="2000" b="1" dirty="0">
                <a:latin typeface="+mn-ea"/>
              </a:rPr>
              <a:t>,</a:t>
            </a:r>
            <a:r>
              <a:rPr lang="ko-KR" altLang="en-US" sz="2000" b="1" dirty="0">
                <a:latin typeface="+mn-ea"/>
              </a:rPr>
              <a:t> 회로 </a:t>
            </a:r>
            <a:r>
              <a:rPr lang="ko-KR" altLang="en-US" sz="2000" b="1" dirty="0" err="1">
                <a:latin typeface="+mn-ea"/>
              </a:rPr>
              <a:t>앤자츠</a:t>
            </a:r>
            <a:r>
              <a:rPr lang="ko-KR" altLang="en-US" sz="2000" b="1" dirty="0">
                <a:latin typeface="+mn-ea"/>
              </a:rPr>
              <a:t> 식별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특정한 형태의 양자 </a:t>
            </a:r>
            <a:r>
              <a:rPr lang="ko-KR" altLang="en-US" sz="2000" dirty="0" err="1">
                <a:latin typeface="+mn-ea"/>
              </a:rPr>
              <a:t>앤자츠</a:t>
            </a:r>
            <a:r>
              <a:rPr lang="en-US" altLang="ko-KR" sz="2000" dirty="0">
                <a:latin typeface="+mn-ea"/>
              </a:rPr>
              <a:t>(</a:t>
            </a:r>
            <a:r>
              <a:rPr lang="en" altLang="ko-KR" sz="2000" dirty="0">
                <a:latin typeface="+mn-ea"/>
              </a:rPr>
              <a:t>quantum ansatz)</a:t>
            </a:r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기반으로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이 공격은 회로 </a:t>
            </a:r>
            <a:r>
              <a:rPr lang="ko-KR" altLang="en-US" sz="2000" dirty="0" err="1">
                <a:latin typeface="+mn-ea"/>
              </a:rPr>
              <a:t>앤자츠에서</a:t>
            </a:r>
            <a:r>
              <a:rPr lang="ko-KR" altLang="en-US" sz="2000" dirty="0">
                <a:latin typeface="+mn-ea"/>
              </a:rPr>
              <a:t> 사용된 매개변수를 식별</a:t>
            </a:r>
            <a:r>
              <a:rPr lang="en-US" altLang="ko-KR" sz="2000" dirty="0">
                <a:latin typeface="+mn-ea"/>
              </a:rPr>
              <a:t>. </a:t>
            </a:r>
            <a:r>
              <a:rPr lang="ko-KR" altLang="en-US" sz="2000" dirty="0" err="1">
                <a:latin typeface="+mn-ea"/>
              </a:rPr>
              <a:t>앤자츠는</a:t>
            </a:r>
            <a:r>
              <a:rPr lang="ko-KR" altLang="en-US" sz="2000" dirty="0">
                <a:latin typeface="+mn-ea"/>
              </a:rPr>
              <a:t> 양자 회로 설계 시 초기 상태나 구조를 정의하는 데 사용</a:t>
            </a:r>
            <a:r>
              <a:rPr lang="en-US" altLang="ko-KR" sz="2000" dirty="0">
                <a:latin typeface="+mn-ea"/>
              </a:rPr>
              <a:t>.</a:t>
            </a:r>
          </a:p>
          <a:p>
            <a:r>
              <a:rPr lang="en" altLang="ko-KR" sz="2000" b="1" dirty="0">
                <a:latin typeface="+mn-ea"/>
              </a:rPr>
              <a:t>Qubit Mapping Identification (QM)</a:t>
            </a:r>
            <a:r>
              <a:rPr lang="en-US" altLang="ko-KR" sz="2000" b="1" dirty="0">
                <a:latin typeface="+mn-ea"/>
              </a:rPr>
              <a:t>,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큐비트</a:t>
            </a:r>
            <a:r>
              <a:rPr lang="ko-KR" altLang="en-US" sz="2000" b="1" dirty="0">
                <a:latin typeface="+mn-ea"/>
              </a:rPr>
              <a:t> 매핑 식별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알려진 양자 회로를 기반으로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회로에서 사용된 </a:t>
            </a:r>
            <a:r>
              <a:rPr lang="ko-KR" altLang="en-US" sz="2000" dirty="0" err="1">
                <a:latin typeface="+mn-ea"/>
              </a:rPr>
              <a:t>큐비트</a:t>
            </a:r>
            <a:r>
              <a:rPr lang="ko-KR" altLang="en-US" sz="2000" dirty="0">
                <a:latin typeface="+mn-ea"/>
              </a:rPr>
              <a:t> 라우팅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 err="1">
                <a:latin typeface="+mn-ea"/>
              </a:rPr>
              <a:t>큐비트</a:t>
            </a:r>
            <a:r>
              <a:rPr lang="ko-KR" altLang="en-US" sz="2000" dirty="0">
                <a:latin typeface="+mn-ea"/>
              </a:rPr>
              <a:t> 간의 연결 방식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을 식별</a:t>
            </a:r>
            <a:endParaRPr lang="en-US" altLang="ko-KR" sz="2000" dirty="0">
              <a:latin typeface="+mn-ea"/>
            </a:endParaRPr>
          </a:p>
          <a:p>
            <a:r>
              <a:rPr lang="en" altLang="ko-KR" sz="2000" b="1" dirty="0">
                <a:latin typeface="+mn-ea"/>
              </a:rPr>
              <a:t>Quantum Processor Identification (QP)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양자 프로세서 식별</a:t>
            </a:r>
            <a:r>
              <a:rPr lang="en-US" altLang="ko-KR" sz="2000" dirty="0">
                <a:latin typeface="+mn-ea"/>
              </a:rPr>
              <a:t>: </a:t>
            </a:r>
            <a:r>
              <a:rPr lang="ko-KR" altLang="en-US" sz="2000" dirty="0">
                <a:latin typeface="+mn-ea"/>
              </a:rPr>
              <a:t>주어진 양자 회로를 기반으로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해당 회로가 실행된 기저 양자 하드웨어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즉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양자 프로세서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식별</a:t>
            </a:r>
            <a:endParaRPr lang="en-US" altLang="ko-KR" sz="2000" dirty="0">
              <a:latin typeface="+mn-ea"/>
            </a:endParaRPr>
          </a:p>
          <a:p>
            <a:endParaRPr kumimoji="1"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49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51C1A-0D6B-3BFE-9E22-3C924D20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멀웨어</a:t>
            </a:r>
            <a:r>
              <a:rPr kumimoji="1" lang="ko-KR" altLang="en-US" dirty="0"/>
              <a:t> </a:t>
            </a:r>
            <a:r>
              <a:rPr kumimoji="1" lang="en-US" altLang="ko-KR" dirty="0"/>
              <a:t>(Malware)</a:t>
            </a:r>
            <a:endParaRPr kumimoji="1"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10F1643F-D33A-4313-140B-BD5A0AA95C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39222"/>
          </a:xfrm>
        </p:spPr>
        <p:txBody>
          <a:bodyPr>
            <a:normAutofit lnSpcReduction="10000"/>
          </a:bodyPr>
          <a:lstStyle/>
          <a:p>
            <a:r>
              <a:rPr kumimoji="1" lang="ko-KR" altLang="en-US" sz="2600" dirty="0"/>
              <a:t>시스템을 파괴하거나 정보를 변조</a:t>
            </a:r>
            <a:r>
              <a:rPr kumimoji="1" lang="en-US" altLang="ko-KR" sz="2600" dirty="0"/>
              <a:t>,</a:t>
            </a:r>
            <a:r>
              <a:rPr kumimoji="1" lang="ko-KR" altLang="en-US" sz="2600" dirty="0"/>
              <a:t> 유출하는 등 악의적인 작업을 하도록 </a:t>
            </a:r>
            <a:br>
              <a:rPr kumimoji="1" lang="en-US" altLang="ko-KR" sz="2600" dirty="0"/>
            </a:br>
            <a:r>
              <a:rPr kumimoji="1" lang="ko-KR" altLang="en-US" sz="2600" dirty="0"/>
              <a:t>만들어진 소프트웨어</a:t>
            </a:r>
            <a:endParaRPr kumimoji="1" lang="en-US" altLang="ko-KR" sz="2600" dirty="0"/>
          </a:p>
          <a:p>
            <a:pPr lvl="1"/>
            <a:r>
              <a:rPr kumimoji="1" lang="en-US" altLang="ko-KR" sz="1800" dirty="0"/>
              <a:t>Ex) </a:t>
            </a:r>
            <a:r>
              <a:rPr kumimoji="1" lang="ko-KR" altLang="en-US" sz="1800" dirty="0"/>
              <a:t>바이러스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트로이목마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스파이웨어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웜 등</a:t>
            </a: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r>
              <a:rPr kumimoji="1" lang="en-US" altLang="ko-KR" sz="1800" dirty="0"/>
              <a:t>&lt;</a:t>
            </a:r>
            <a:r>
              <a:rPr kumimoji="1" lang="ko-KR" altLang="en-US" sz="1800" dirty="0"/>
              <a:t>목적</a:t>
            </a:r>
            <a:r>
              <a:rPr kumimoji="1" lang="en-US" altLang="ko-KR" sz="1800" dirty="0"/>
              <a:t>&gt;</a:t>
            </a:r>
          </a:p>
          <a:p>
            <a:r>
              <a:rPr kumimoji="1" lang="ko-KR" altLang="en-US" sz="1800" dirty="0"/>
              <a:t>민감한 데이터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디지털 자산 침해</a:t>
            </a:r>
            <a:endParaRPr kumimoji="1" lang="en-US" altLang="ko-KR" sz="1800" dirty="0"/>
          </a:p>
          <a:p>
            <a:r>
              <a:rPr kumimoji="1" lang="ko-KR" altLang="en-US" sz="1800" dirty="0"/>
              <a:t>로그인 자격 증명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신용카드 번호 등 개인정보 강탈</a:t>
            </a:r>
            <a:endParaRPr kumimoji="1" lang="en-US" altLang="ko-KR" sz="1800" dirty="0"/>
          </a:p>
          <a:p>
            <a:r>
              <a:rPr kumimoji="1" lang="ko-KR" altLang="en-US" sz="1800" dirty="0"/>
              <a:t>기업 및 정부 기관이 의존하는 중요 시스템 파괴</a:t>
            </a:r>
            <a:endParaRPr kumimoji="1" lang="en-US" altLang="ko-KR" sz="1800" dirty="0"/>
          </a:p>
          <a:p>
            <a:r>
              <a:rPr kumimoji="1" lang="ko-KR" altLang="en-US" sz="1800" dirty="0" err="1"/>
              <a:t>멀웨어</a:t>
            </a:r>
            <a:r>
              <a:rPr kumimoji="1" lang="ko-KR" altLang="en-US" sz="1800" dirty="0"/>
              <a:t> 감염은 모든 장치 또는 운영 체제 </a:t>
            </a:r>
            <a:r>
              <a:rPr kumimoji="1" lang="en-US" altLang="ko-KR" sz="1800" dirty="0"/>
              <a:t>(Windows, Mac, iOS, Android)</a:t>
            </a:r>
            <a:r>
              <a:rPr kumimoji="1" lang="ko-KR" altLang="en-US" sz="1800" dirty="0"/>
              <a:t>에서 발생할 수 있음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ko-KR" altLang="en-US" sz="2000" b="1" dirty="0"/>
              <a:t>이러한 </a:t>
            </a:r>
            <a:r>
              <a:rPr kumimoji="1" lang="en-US" altLang="ko-KR" sz="2000" b="1" dirty="0"/>
              <a:t>Malware</a:t>
            </a:r>
            <a:r>
              <a:rPr kumimoji="1" lang="ko-KR" altLang="en-US" sz="2000" b="1" dirty="0"/>
              <a:t>을 양자컴퓨터 관점에서 생각해볼 수 있음</a:t>
            </a:r>
            <a:endParaRPr kumimoji="1" lang="en-US" altLang="ko-KR" sz="2000" b="1" dirty="0"/>
          </a:p>
          <a:p>
            <a:pPr lvl="1"/>
            <a:r>
              <a:rPr kumimoji="1" lang="ko-KR" altLang="en-US" sz="1700" dirty="0"/>
              <a:t>양자 </a:t>
            </a:r>
            <a:r>
              <a:rPr kumimoji="1" lang="en-US" altLang="ko-KR" sz="1700" dirty="0"/>
              <a:t>Malware</a:t>
            </a:r>
            <a:r>
              <a:rPr kumimoji="1" lang="ko-KR" altLang="en-US" sz="1700" dirty="0"/>
              <a:t>는 양자 논리 게이트의 형태로 나타날 수 있으며</a:t>
            </a:r>
            <a:r>
              <a:rPr kumimoji="1" lang="en-US" altLang="ko-KR" sz="1700" dirty="0"/>
              <a:t>, </a:t>
            </a:r>
            <a:r>
              <a:rPr kumimoji="1" lang="ko-KR" altLang="en-US" sz="1700" dirty="0"/>
              <a:t>공격자가 설계하고 제어하는 전체 양자 알고리즘으로 나타날 수 있음 </a:t>
            </a:r>
            <a:r>
              <a:rPr kumimoji="1" lang="en-US" altLang="ko-KR" sz="1700" dirty="0"/>
              <a:t>[1]</a:t>
            </a:r>
          </a:p>
          <a:p>
            <a:pPr lvl="1"/>
            <a:r>
              <a:rPr kumimoji="1" lang="ko-KR" altLang="en-US" sz="1700" dirty="0"/>
              <a:t>악의적으로 측정</a:t>
            </a:r>
            <a:r>
              <a:rPr kumimoji="1" lang="en-US" altLang="ko-KR" sz="1700" dirty="0"/>
              <a:t>(Measurement)</a:t>
            </a:r>
            <a:r>
              <a:rPr kumimoji="1" lang="ko-KR" altLang="en-US" sz="1700" dirty="0"/>
              <a:t>을 실행하여 모든 데이터를 지울 수 있음</a:t>
            </a:r>
            <a:r>
              <a:rPr kumimoji="1" lang="en-US" altLang="ko-KR" sz="1700" dirty="0"/>
              <a:t>[1]</a:t>
            </a:r>
          </a:p>
          <a:p>
            <a:pPr lvl="2"/>
            <a:r>
              <a:rPr kumimoji="1" lang="ko-KR" altLang="en-US" sz="1500" dirty="0" err="1"/>
              <a:t>큐비트</a:t>
            </a:r>
            <a:r>
              <a:rPr kumimoji="1" lang="ko-KR" altLang="en-US" sz="1500" dirty="0"/>
              <a:t> 특성 상 한번 측정</a:t>
            </a:r>
            <a:r>
              <a:rPr kumimoji="1" lang="en-US" altLang="ko-KR" sz="1500" dirty="0"/>
              <a:t>(measurement)</a:t>
            </a:r>
            <a:r>
              <a:rPr kumimoji="1" lang="ko-KR" altLang="en-US" sz="1500" dirty="0"/>
              <a:t>된 큐비트는 다시 사용할 수 없음 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즉</a:t>
            </a:r>
            <a:r>
              <a:rPr kumimoji="1" lang="en-US" altLang="ko-KR" sz="1500" dirty="0"/>
              <a:t>,</a:t>
            </a:r>
            <a:r>
              <a:rPr kumimoji="1" lang="ko-KR" altLang="en-US" sz="1500" dirty="0"/>
              <a:t> 데이터를 잃음</a:t>
            </a:r>
            <a:r>
              <a:rPr kumimoji="1" lang="en-US" altLang="ko-KR" sz="1500" dirty="0"/>
              <a:t>)</a:t>
            </a:r>
          </a:p>
          <a:p>
            <a:pPr marL="914400" lvl="2" indent="0">
              <a:buNone/>
            </a:pPr>
            <a:r>
              <a:rPr kumimoji="1" lang="en-US" altLang="ko-KR" sz="1500" dirty="0">
                <a:sym typeface="Wingdings" pitchFamily="2" charset="2"/>
              </a:rPr>
              <a:t></a:t>
            </a:r>
            <a:r>
              <a:rPr kumimoji="1" lang="ko-KR" altLang="en-US" sz="1500" dirty="0">
                <a:sym typeface="Wingdings" pitchFamily="2" charset="2"/>
              </a:rPr>
              <a:t> 양자회로에서만 보이는 특징</a:t>
            </a:r>
            <a:endParaRPr kumimoji="1" lang="en-US" altLang="ko-KR" sz="1500" dirty="0"/>
          </a:p>
          <a:p>
            <a:pPr lvl="1"/>
            <a:endParaRPr kumimoji="1" lang="en-US" altLang="ko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40995D-ADE3-ADDB-8467-F74ECC7E5C21}"/>
              </a:ext>
            </a:extLst>
          </p:cNvPr>
          <p:cNvSpPr txBox="1"/>
          <p:nvPr/>
        </p:nvSpPr>
        <p:spPr>
          <a:xfrm>
            <a:off x="0" y="6550223"/>
            <a:ext cx="3441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[1]</a:t>
            </a:r>
            <a:r>
              <a:rPr kumimoji="1" lang="ko-KR" altLang="en-US" sz="1400" dirty="0"/>
              <a:t> </a:t>
            </a:r>
            <a:r>
              <a:rPr kumimoji="1" lang="en" altLang="ko-KR" sz="1400" dirty="0"/>
              <a:t>https://</a:t>
            </a:r>
            <a:r>
              <a:rPr kumimoji="1" lang="en" altLang="ko-KR" sz="1400" dirty="0" err="1"/>
              <a:t>arxiv.org</a:t>
            </a:r>
            <a:r>
              <a:rPr kumimoji="1" lang="en" altLang="ko-KR" sz="1400" dirty="0"/>
              <a:t>/pdf/quant-</a:t>
            </a:r>
            <a:r>
              <a:rPr kumimoji="1" lang="en" altLang="ko-KR" sz="1400" dirty="0" err="1"/>
              <a:t>ph</a:t>
            </a:r>
            <a:r>
              <a:rPr kumimoji="1" lang="en" altLang="ko-KR" sz="1400" dirty="0"/>
              <a:t>/0505126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151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946D-A08A-6E4F-9C28-31675C62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MalaQ</a:t>
            </a:r>
            <a:r>
              <a:rPr lang="en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-A Malware Against Quantum Computer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F1172-2294-82A5-C3A0-1ED5A9830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2737351"/>
          </a:xfrm>
        </p:spPr>
        <p:txBody>
          <a:bodyPr/>
          <a:lstStyle/>
          <a:p>
            <a:r>
              <a:rPr kumimoji="1" lang="en-US" altLang="ko-KR" sz="2400" dirty="0"/>
              <a:t>TCP </a:t>
            </a:r>
            <a:r>
              <a:rPr kumimoji="1" lang="ko-KR" altLang="en-US" sz="2400" dirty="0"/>
              <a:t>기반 양자 </a:t>
            </a:r>
            <a:r>
              <a:rPr kumimoji="1" lang="ko-KR" altLang="en-US" sz="2400" dirty="0" err="1"/>
              <a:t>멀웨어</a:t>
            </a:r>
            <a:r>
              <a:rPr kumimoji="1" lang="en-US" altLang="ko-KR" sz="2400" dirty="0"/>
              <a:t>?</a:t>
            </a:r>
          </a:p>
          <a:p>
            <a:pPr lvl="1"/>
            <a:r>
              <a:rPr kumimoji="1" lang="ko-KR" altLang="en-US" sz="2000" dirty="0"/>
              <a:t>데이터 탈취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TCP </a:t>
            </a:r>
            <a:r>
              <a:rPr kumimoji="1" lang="ko-KR" altLang="en-US" sz="2000" dirty="0"/>
              <a:t>연결을 통해 데이터를 주고받을 때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트래픽을 가로채거나 감시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정보를 탈취하기 위한 중간자 공격</a:t>
            </a:r>
            <a:r>
              <a:rPr kumimoji="1" lang="en-US" altLang="ko-KR" sz="2000" dirty="0"/>
              <a:t>(Man-in-the-Middle)</a:t>
            </a:r>
            <a:r>
              <a:rPr kumimoji="1" lang="ko-KR" altLang="en-US" sz="2000" dirty="0"/>
              <a:t> 실행</a:t>
            </a:r>
            <a:r>
              <a:rPr kumimoji="1" lang="en-US" altLang="ko-KR" sz="2000" dirty="0"/>
              <a:t>)</a:t>
            </a:r>
          </a:p>
          <a:p>
            <a:pPr lvl="1"/>
            <a:r>
              <a:rPr kumimoji="1" lang="ko-KR" altLang="en-US" sz="2000" dirty="0"/>
              <a:t>트래픽 변조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TCP </a:t>
            </a:r>
            <a:r>
              <a:rPr kumimoji="1" lang="ko-KR" altLang="en-US" sz="2000" dirty="0"/>
              <a:t>세션 중에 악성코드는 전달되는 데이터를 변조하거나 재전송</a:t>
            </a:r>
            <a:endParaRPr kumimoji="1" lang="en-US" altLang="ko-KR" sz="2000" dirty="0"/>
          </a:p>
          <a:p>
            <a:pPr lvl="1"/>
            <a:r>
              <a:rPr kumimoji="1" lang="ko-KR" altLang="en-US" sz="2000" b="1" u="sng" dirty="0" err="1">
                <a:solidFill>
                  <a:srgbClr val="FF0000"/>
                </a:solidFill>
              </a:rPr>
              <a:t>백도어</a:t>
            </a:r>
            <a:r>
              <a:rPr kumimoji="1" lang="ko-KR" altLang="en-US" sz="2000" b="1" u="sng" dirty="0">
                <a:solidFill>
                  <a:srgbClr val="FF0000"/>
                </a:solidFill>
              </a:rPr>
              <a:t> 생성</a:t>
            </a:r>
            <a:r>
              <a:rPr kumimoji="1" lang="en-US" altLang="ko-KR" sz="2000" b="1" u="sng" dirty="0">
                <a:solidFill>
                  <a:srgbClr val="FF0000"/>
                </a:solidFill>
              </a:rPr>
              <a:t>:</a:t>
            </a:r>
            <a:r>
              <a:rPr kumimoji="1" lang="ko-KR" altLang="en-US" sz="2000" b="1" u="sng" dirty="0">
                <a:solidFill>
                  <a:srgbClr val="FF0000"/>
                </a:solidFill>
              </a:rPr>
              <a:t> 피해자 시스템에 백도어를 설치하여 원격에서 시스템에 접근하거나 제어</a:t>
            </a:r>
            <a:endParaRPr kumimoji="1" lang="en-US" altLang="ko-KR" sz="2000" b="1" u="sng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kumimoji="1" lang="en-US" altLang="ko-KR" sz="2000" b="1" dirty="0">
                <a:solidFill>
                  <a:schemeClr val="accent5"/>
                </a:solidFill>
              </a:rPr>
              <a:t>Ex)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DDoS 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공격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: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</a:t>
            </a:r>
            <a:r>
              <a:rPr kumimoji="1" lang="en" altLang="ko-KR" sz="2000" b="1" dirty="0">
                <a:solidFill>
                  <a:schemeClr val="accent5"/>
                </a:solidFill>
              </a:rPr>
              <a:t>TCP SYN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플러딩</a:t>
            </a:r>
            <a:r>
              <a:rPr kumimoji="1" lang="en-US" altLang="ko-KR" sz="2000" b="1" dirty="0">
                <a:solidFill>
                  <a:schemeClr val="accent5"/>
                </a:solidFill>
              </a:rPr>
              <a:t>(</a:t>
            </a:r>
            <a:r>
              <a:rPr kumimoji="1" lang="en" altLang="ko-KR" sz="2000" b="1" dirty="0">
                <a:solidFill>
                  <a:schemeClr val="accent5"/>
                </a:solidFill>
              </a:rPr>
              <a:t>SYN Flooding) 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공격을 통해 서버의 자원을 </a:t>
            </a:r>
            <a:r>
              <a:rPr kumimoji="1" lang="ko-KR" altLang="en-US" sz="2000" b="1" dirty="0" err="1">
                <a:solidFill>
                  <a:schemeClr val="accent5"/>
                </a:solidFill>
              </a:rPr>
              <a:t>소모시켜</a:t>
            </a:r>
            <a:r>
              <a:rPr kumimoji="1" lang="ko-KR" altLang="en-US" sz="2000" b="1" dirty="0">
                <a:solidFill>
                  <a:schemeClr val="accent5"/>
                </a:solidFill>
              </a:rPr>
              <a:t> 서비스 거부 상태 유도가능 </a:t>
            </a:r>
            <a:r>
              <a:rPr kumimoji="1" lang="en-US" altLang="ko-KR" sz="2000" b="1" dirty="0">
                <a:solidFill>
                  <a:schemeClr val="accent5"/>
                </a:solidFill>
                <a:sym typeface="Wingdings" pitchFamily="2" charset="2"/>
              </a:rPr>
              <a:t></a:t>
            </a:r>
            <a:r>
              <a:rPr kumimoji="1" lang="ko-KR" altLang="en-US" sz="2000" b="1" dirty="0">
                <a:solidFill>
                  <a:schemeClr val="accent5"/>
                </a:solidFill>
                <a:sym typeface="Wingdings" pitchFamily="2" charset="2"/>
              </a:rPr>
              <a:t> </a:t>
            </a:r>
            <a:r>
              <a:rPr kumimoji="1" lang="en-US" altLang="ko-KR" sz="2000" b="1" dirty="0" err="1">
                <a:solidFill>
                  <a:schemeClr val="accent5"/>
                </a:solidFill>
                <a:sym typeface="Wingdings" pitchFamily="2" charset="2"/>
              </a:rPr>
              <a:t>MalaQ</a:t>
            </a:r>
            <a:r>
              <a:rPr kumimoji="1" lang="en-US" altLang="ko-KR" sz="2000" b="1" dirty="0">
                <a:solidFill>
                  <a:schemeClr val="accent5"/>
                </a:solidFill>
                <a:sym typeface="Wingdings" pitchFamily="2" charset="2"/>
              </a:rPr>
              <a:t> </a:t>
            </a:r>
            <a:r>
              <a:rPr kumimoji="1" lang="ko-KR" altLang="en-US" sz="2000" b="1" dirty="0">
                <a:solidFill>
                  <a:schemeClr val="accent5"/>
                </a:solidFill>
                <a:sym typeface="Wingdings" pitchFamily="2" charset="2"/>
              </a:rPr>
              <a:t>해당 </a:t>
            </a:r>
            <a:r>
              <a:rPr kumimoji="1" lang="en-US" altLang="ko-KR" sz="2000" b="1" dirty="0">
                <a:solidFill>
                  <a:schemeClr val="accent5"/>
                </a:solidFill>
                <a:sym typeface="Wingdings" pitchFamily="2" charset="2"/>
              </a:rPr>
              <a:t>x)</a:t>
            </a:r>
            <a:endParaRPr kumimoji="1" lang="en-US" altLang="ko-KR" sz="2000" b="1" dirty="0">
              <a:solidFill>
                <a:schemeClr val="accent5"/>
              </a:solidFill>
            </a:endParaRP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708320-CD3D-24A7-EA5E-2FD98633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065" y="3889876"/>
            <a:ext cx="6282772" cy="2499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C180FB-BE18-75C9-97E7-6027DBAE7286}"/>
              </a:ext>
            </a:extLst>
          </p:cNvPr>
          <p:cNvSpPr txBox="1"/>
          <p:nvPr/>
        </p:nvSpPr>
        <p:spPr>
          <a:xfrm>
            <a:off x="112710" y="4762770"/>
            <a:ext cx="5385355" cy="121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FPG</a:t>
            </a:r>
            <a:r>
              <a:rPr kumimoji="1" lang="en-US" altLang="ko-KR" b="1" noProof="0" dirty="0">
                <a:solidFill>
                  <a:prstClr val="black"/>
                </a:solidFill>
                <a:latin typeface="Arial"/>
                <a:ea typeface="맑은 고딕"/>
              </a:rPr>
              <a:t>: 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디지털 신호 처리 및 제어</a:t>
            </a:r>
            <a:r>
              <a:rPr lang="en-US" altLang="ko-KR" dirty="0">
                <a:solidFill>
                  <a:prstClr val="black"/>
                </a:solidFill>
                <a:latin typeface="Arial"/>
                <a:ea typeface="맑은 고딕"/>
              </a:rPr>
              <a:t> </a:t>
            </a:r>
            <a:br>
              <a:rPr lang="en-US" altLang="ko-KR" dirty="0">
                <a:solidFill>
                  <a:prstClr val="black"/>
                </a:solidFill>
                <a:latin typeface="Arial"/>
                <a:ea typeface="맑은 고딕"/>
              </a:rPr>
            </a:b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즉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,</a:t>
            </a:r>
            <a:r>
              <a:rPr kumimoji="0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양자회로에 따라 디지털 신호 생성</a:t>
            </a:r>
            <a:r>
              <a:rPr kumimoji="0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)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kumimoji="1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DDS</a:t>
            </a:r>
            <a:r>
              <a:rPr kumimoji="1" lang="en-US" altLang="ko-KR" b="1" dirty="0">
                <a:solidFill>
                  <a:prstClr val="black"/>
                </a:solidFill>
                <a:latin typeface="Arial"/>
                <a:ea typeface="맑은 고딕"/>
              </a:rPr>
              <a:t>: </a:t>
            </a:r>
            <a:r>
              <a:rPr kumimoji="1" lang="en-US" altLang="ko-KR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FPGA</a:t>
            </a:r>
            <a:r>
              <a:rPr kumimoji="1" lang="ko-KR" altLang="en-US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에서 생성된 디지털 신호를 아날로그 신호로 변환하여 양자 하드웨어로 전달</a:t>
            </a:r>
            <a:endParaRPr kumimoji="1" lang="en-US" altLang="ko-KR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E587E-A5DE-0340-1415-8C0787EB8CCD}"/>
              </a:ext>
            </a:extLst>
          </p:cNvPr>
          <p:cNvSpPr txBox="1"/>
          <p:nvPr/>
        </p:nvSpPr>
        <p:spPr>
          <a:xfrm>
            <a:off x="1410614" y="4299163"/>
            <a:ext cx="2789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Quantum middleware</a:t>
            </a:r>
            <a:endParaRPr kumimoji="1"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8828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946D-A08A-6E4F-9C28-31675C62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MalaQ</a:t>
            </a:r>
            <a:r>
              <a:rPr kumimoji="1" lang="en-US" altLang="ko-KR" dirty="0"/>
              <a:t> - </a:t>
            </a:r>
            <a:r>
              <a:rPr kumimoji="1" lang="ko-KR" altLang="en-US" dirty="0"/>
              <a:t>동작방식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F1172-2294-82A5-C3A0-1ED5A9830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057775"/>
          </a:xfrm>
        </p:spPr>
        <p:txBody>
          <a:bodyPr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kumimoji="1" lang="en-US" altLang="ko-KR" sz="2200" dirty="0"/>
              <a:t>TCP </a:t>
            </a:r>
            <a:r>
              <a:rPr kumimoji="1" lang="ko-KR" altLang="en-US" sz="2200" dirty="0"/>
              <a:t>기반 </a:t>
            </a:r>
            <a:r>
              <a:rPr kumimoji="1" lang="ko-KR" altLang="en-US" sz="2200" dirty="0" err="1"/>
              <a:t>멀웨어</a:t>
            </a:r>
            <a:r>
              <a:rPr kumimoji="1" lang="ko-KR" altLang="en-US" sz="2200" dirty="0"/>
              <a:t> </a:t>
            </a:r>
            <a:r>
              <a:rPr kumimoji="1" lang="en-US" altLang="ko-KR" sz="2200" dirty="0" err="1"/>
              <a:t>MalaQ</a:t>
            </a:r>
            <a:r>
              <a:rPr kumimoji="1" lang="en-US" altLang="ko-KR" sz="2200" dirty="0"/>
              <a:t> </a:t>
            </a:r>
            <a:r>
              <a:rPr kumimoji="1" lang="ko-KR" altLang="en-US" sz="2200" dirty="0"/>
              <a:t>생성 </a:t>
            </a:r>
            <a:r>
              <a:rPr kumimoji="1" lang="en-US" altLang="ko-KR" sz="2200" dirty="0"/>
              <a:t>(</a:t>
            </a:r>
            <a:r>
              <a:rPr kumimoji="1" lang="en" altLang="ko-KR" sz="2200" dirty="0"/>
              <a:t>QPU</a:t>
            </a:r>
            <a:r>
              <a:rPr kumimoji="1" lang="ko-KR" altLang="en-US" sz="2200" dirty="0"/>
              <a:t>에서 실행되는 대상 분류기를 공격하는 데 사용</a:t>
            </a:r>
            <a:r>
              <a:rPr kumimoji="1" lang="en-US" altLang="ko-KR" sz="2200" dirty="0"/>
              <a:t>)</a:t>
            </a:r>
          </a:p>
          <a:p>
            <a:pPr marL="514350" indent="-514350">
              <a:buAutoNum type="arabicPeriod"/>
            </a:pPr>
            <a:r>
              <a:rPr kumimoji="1" lang="ko-KR" altLang="en-US" sz="2200" dirty="0"/>
              <a:t>이메일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USB </a:t>
            </a:r>
            <a:r>
              <a:rPr kumimoji="1" lang="ko-KR" altLang="en-US" sz="2200" dirty="0"/>
              <a:t>등의 경로를 통해 </a:t>
            </a:r>
            <a:r>
              <a:rPr kumimoji="1" lang="en-US" altLang="ko-KR" sz="2200" dirty="0"/>
              <a:t>QPU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제어하는 </a:t>
            </a:r>
            <a:r>
              <a:rPr kumimoji="1" lang="en-US" altLang="ko-KR" sz="2200" dirty="0"/>
              <a:t>CPU</a:t>
            </a:r>
            <a:r>
              <a:rPr kumimoji="1" lang="ko-KR" altLang="en-US" sz="2200" dirty="0" err="1"/>
              <a:t>에</a:t>
            </a:r>
            <a:r>
              <a:rPr kumimoji="1" lang="ko-KR" altLang="en-US" sz="2200" dirty="0"/>
              <a:t> 침투</a:t>
            </a:r>
            <a:endParaRPr kumimoji="1" lang="en-US" altLang="ko-KR" sz="2200" dirty="0"/>
          </a:p>
          <a:p>
            <a:pPr marL="514350" indent="-514350">
              <a:buAutoNum type="arabicPeriod"/>
            </a:pPr>
            <a:r>
              <a:rPr kumimoji="1" lang="ko-KR" altLang="en-US" sz="2200" dirty="0"/>
              <a:t>공격 대상 </a:t>
            </a:r>
            <a:r>
              <a:rPr kumimoji="1" lang="en-US" altLang="ko-KR" sz="2200" dirty="0"/>
              <a:t>CPU</a:t>
            </a:r>
            <a:r>
              <a:rPr kumimoji="1" lang="ko-KR" altLang="en-US" sz="2200" dirty="0"/>
              <a:t>에서 실행</a:t>
            </a:r>
            <a:r>
              <a:rPr kumimoji="1" lang="en-US" altLang="ko-KR" sz="2200" dirty="0"/>
              <a:t>(</a:t>
            </a:r>
            <a:r>
              <a:rPr kumimoji="1" lang="ko-KR" altLang="en-US" sz="2200" dirty="0"/>
              <a:t>사용자가 </a:t>
            </a:r>
            <a:r>
              <a:rPr kumimoji="1" lang="en-US" altLang="ko-KR" sz="2200" dirty="0" err="1"/>
              <a:t>MalaQ</a:t>
            </a:r>
            <a:r>
              <a:rPr kumimoji="1" lang="en-US" altLang="ko-KR" sz="2200" dirty="0"/>
              <a:t> </a:t>
            </a:r>
            <a:r>
              <a:rPr kumimoji="1" lang="ko-KR" altLang="en-US" sz="2200" dirty="0" err="1"/>
              <a:t>맬웨어를</a:t>
            </a:r>
            <a:r>
              <a:rPr kumimoji="1" lang="ko-KR" altLang="en-US" sz="2200" dirty="0"/>
              <a:t> 실행하도록 유도</a:t>
            </a:r>
            <a:r>
              <a:rPr kumimoji="1" lang="en-US" altLang="ko-KR" sz="2200" dirty="0"/>
              <a:t>)</a:t>
            </a:r>
          </a:p>
          <a:p>
            <a:pPr marL="514350" indent="-514350">
              <a:buAutoNum type="arabicPeriod"/>
            </a:pPr>
            <a:r>
              <a:rPr kumimoji="1" lang="en" altLang="ko-KR" sz="2200" dirty="0" err="1"/>
              <a:t>MalaQ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통해 </a:t>
            </a:r>
            <a:r>
              <a:rPr kumimoji="1" lang="en" altLang="ko-KR" sz="2200" dirty="0"/>
              <a:t>QPU</a:t>
            </a:r>
            <a:r>
              <a:rPr kumimoji="1" lang="ko-KR" altLang="en-US" sz="2200" dirty="0" err="1"/>
              <a:t>에</a:t>
            </a:r>
            <a:r>
              <a:rPr kumimoji="1" lang="ko-KR" altLang="en-US" sz="2200" dirty="0"/>
              <a:t> 액세스하여 제어</a:t>
            </a:r>
            <a:endParaRPr kumimoji="1" lang="en-US" altLang="ko-KR" sz="2200" dirty="0"/>
          </a:p>
          <a:p>
            <a:pPr marL="514350" indent="-514350">
              <a:buAutoNum type="arabicPeriod"/>
            </a:pPr>
            <a:r>
              <a:rPr kumimoji="1" lang="en-US" altLang="ko-KR" sz="2200" dirty="0"/>
              <a:t>(</a:t>
            </a:r>
            <a:r>
              <a:rPr kumimoji="1" lang="ko-KR" altLang="en-US" sz="2200" dirty="0"/>
              <a:t>대상 알고리즘</a:t>
            </a:r>
            <a:r>
              <a:rPr kumimoji="1" lang="en-US" altLang="ko-KR" sz="2200" dirty="0"/>
              <a:t>)</a:t>
            </a:r>
            <a:r>
              <a:rPr kumimoji="1" lang="ko-KR" altLang="en-US" sz="2200" dirty="0"/>
              <a:t>양자 분류기 공격</a:t>
            </a:r>
            <a:endParaRPr kumimoji="1" lang="en-US" altLang="ko-KR" sz="2200" dirty="0"/>
          </a:p>
          <a:p>
            <a:pPr lvl="1"/>
            <a:r>
              <a:rPr kumimoji="1" lang="en-US" altLang="ko-KR" sz="2000" dirty="0"/>
              <a:t>Phase Attack</a:t>
            </a:r>
          </a:p>
          <a:p>
            <a:pPr lvl="1"/>
            <a:r>
              <a:rPr kumimoji="1" lang="en-US" altLang="ko-KR" sz="2000" dirty="0"/>
              <a:t>Amplitude Attack</a:t>
            </a:r>
            <a:endParaRPr kumimoji="1"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AFB80-F2C4-498A-3268-9F693BDC9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285" y="3429000"/>
            <a:ext cx="5797853" cy="323194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60BAF2E-FD71-E48D-E281-3F612C90013D}"/>
              </a:ext>
            </a:extLst>
          </p:cNvPr>
          <p:cNvSpPr/>
          <p:nvPr/>
        </p:nvSpPr>
        <p:spPr>
          <a:xfrm>
            <a:off x="411164" y="1582580"/>
            <a:ext cx="10027246" cy="781019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60B75E1-619D-DD2B-F1CA-1CA2B38BF18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0438410" y="1973089"/>
            <a:ext cx="14473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BD60915-C3C0-FED2-C43A-9A51AE361277}"/>
              </a:ext>
            </a:extLst>
          </p:cNvPr>
          <p:cNvSpPr txBox="1"/>
          <p:nvPr/>
        </p:nvSpPr>
        <p:spPr>
          <a:xfrm>
            <a:off x="10583141" y="1819200"/>
            <a:ext cx="1649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solidFill>
                  <a:schemeClr val="accent2"/>
                </a:solidFill>
              </a:rPr>
              <a:t>이러한 상황 가정</a:t>
            </a:r>
            <a:r>
              <a:rPr kumimoji="1" lang="en-US" altLang="ko-KR" sz="1400" b="1" dirty="0">
                <a:solidFill>
                  <a:schemeClr val="accent2"/>
                </a:solidFill>
              </a:rPr>
              <a:t>?</a:t>
            </a:r>
            <a:endParaRPr kumimoji="1" lang="ko-KR" altLang="en-US" sz="1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561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946D-A08A-6E4F-9C28-31675C62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MalaQ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 양자공격기법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F1172-2294-82A5-C3A0-1ED5A98304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16900"/>
            <a:ext cx="11368160" cy="5446862"/>
          </a:xfrm>
        </p:spPr>
        <p:txBody>
          <a:bodyPr>
            <a:normAutofit/>
          </a:bodyPr>
          <a:lstStyle/>
          <a:p>
            <a:r>
              <a:rPr kumimoji="1" lang="en-US" altLang="ko-KR" sz="2000" b="1" dirty="0"/>
              <a:t>Phase Attack</a:t>
            </a:r>
          </a:p>
          <a:p>
            <a:pPr lvl="1"/>
            <a:r>
              <a:rPr kumimoji="1" lang="ko-KR" altLang="en-US" sz="1800" dirty="0"/>
              <a:t>시뮬레이터 및 실제 양자 하드웨어 모두 적용 가능</a:t>
            </a:r>
            <a:endParaRPr kumimoji="1" lang="en-US" altLang="ko-KR" sz="1800" dirty="0"/>
          </a:p>
          <a:p>
            <a:pPr lvl="1"/>
            <a:r>
              <a:rPr kumimoji="1" lang="en-US" altLang="ko-KR" sz="1800" dirty="0" err="1"/>
              <a:t>MalaQ</a:t>
            </a:r>
            <a:r>
              <a:rPr kumimoji="1" lang="ko-KR" altLang="en-US" sz="1800" dirty="0" err="1"/>
              <a:t>에</a:t>
            </a:r>
            <a:r>
              <a:rPr kumimoji="1" lang="ko-KR" altLang="en-US" sz="1800" dirty="0"/>
              <a:t> 내장된 </a:t>
            </a:r>
            <a:r>
              <a:rPr kumimoji="1" lang="en-US" altLang="ko-KR" sz="1800" dirty="0"/>
              <a:t>Metasploit</a:t>
            </a:r>
            <a:r>
              <a:rPr kumimoji="1" lang="ko-KR" altLang="en-US" sz="1800" dirty="0"/>
              <a:t>을 사용하여 </a:t>
            </a:r>
            <a:r>
              <a:rPr kumimoji="1" lang="en-US" altLang="ko-KR" sz="1800" dirty="0"/>
              <a:t>FPGA </a:t>
            </a:r>
            <a:r>
              <a:rPr kumimoji="1" lang="ko-KR" altLang="en-US" sz="1800" dirty="0"/>
              <a:t>및 </a:t>
            </a:r>
            <a:r>
              <a:rPr kumimoji="1" lang="en-US" altLang="ko-KR" sz="1800" dirty="0"/>
              <a:t>DDS</a:t>
            </a:r>
            <a:r>
              <a:rPr kumimoji="1" lang="ko-KR" altLang="en-US" sz="1800" dirty="0"/>
              <a:t>에서 사용하는 </a:t>
            </a:r>
            <a:r>
              <a:rPr kumimoji="1" lang="en-US" altLang="ko-KR" sz="1800" dirty="0"/>
              <a:t>Phase</a:t>
            </a:r>
            <a:r>
              <a:rPr kumimoji="1" lang="ko-KR" altLang="en-US" sz="1800" dirty="0"/>
              <a:t> 관련 스크립트 수정</a:t>
            </a:r>
            <a:endParaRPr kumimoji="1" lang="en-US" altLang="ko-KR" sz="1800" dirty="0"/>
          </a:p>
          <a:p>
            <a:pPr lvl="2"/>
            <a:r>
              <a:rPr kumimoji="1" lang="en-US" altLang="ko-KR" sz="1500" dirty="0"/>
              <a:t>Metasploit:</a:t>
            </a:r>
            <a:r>
              <a:rPr kumimoji="1" lang="ko-KR" altLang="en-US" sz="1500" dirty="0"/>
              <a:t> 취약점을 분석해 </a:t>
            </a:r>
            <a:r>
              <a:rPr kumimoji="1" lang="en-US" altLang="ko-KR" sz="1500" dirty="0"/>
              <a:t>CPU</a:t>
            </a:r>
            <a:r>
              <a:rPr kumimoji="1" lang="ko-KR" altLang="en-US" sz="1500" dirty="0" err="1"/>
              <a:t>에</a:t>
            </a:r>
            <a:r>
              <a:rPr kumimoji="1" lang="ko-KR" altLang="en-US" sz="1500" dirty="0"/>
              <a:t> 접근할</a:t>
            </a:r>
            <a:r>
              <a:rPr kumimoji="1" lang="en-US" altLang="ko-KR" sz="1500" dirty="0"/>
              <a:t> </a:t>
            </a:r>
            <a:r>
              <a:rPr kumimoji="1" lang="ko-KR" altLang="en-US" sz="1500" dirty="0"/>
              <a:t>수 있도록 해주는 모의 해킹 툴 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오픈소스</a:t>
            </a:r>
            <a:r>
              <a:rPr kumimoji="1" lang="en-US" altLang="ko-KR" sz="1500" dirty="0"/>
              <a:t>)</a:t>
            </a:r>
          </a:p>
          <a:p>
            <a:pPr marL="457200" lvl="1" indent="0">
              <a:buNone/>
            </a:pPr>
            <a:r>
              <a:rPr kumimoji="1" lang="en-US" altLang="ko-KR" sz="1600" dirty="0">
                <a:sym typeface="Wingdings" pitchFamily="2" charset="2"/>
              </a:rPr>
              <a:t>	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ko-KR" altLang="en-US" sz="1600" dirty="0">
                <a:sym typeface="Wingdings" pitchFamily="2" charset="2"/>
              </a:rPr>
              <a:t>제어 가능한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noise</a:t>
            </a:r>
            <a:r>
              <a:rPr kumimoji="1" lang="ko-KR" altLang="en-US" sz="1600" dirty="0">
                <a:sym typeface="Wingdings" pitchFamily="2" charset="2"/>
              </a:rPr>
              <a:t> 추가</a:t>
            </a:r>
            <a:endParaRPr kumimoji="1" lang="en-US" altLang="ko-KR" sz="1600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kumimoji="1" lang="en-US" altLang="ko-KR" sz="1600" dirty="0"/>
              <a:t>	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/>
              <a:t>공격 후 모든 로그정보를 지워 사용자가 감지하지 못하도록 함</a:t>
            </a:r>
            <a:endParaRPr kumimoji="1" lang="en-US" altLang="ko-KR" sz="1600" dirty="0"/>
          </a:p>
          <a:p>
            <a:endParaRPr kumimoji="1" lang="en-US" altLang="ko-KR" sz="500" dirty="0"/>
          </a:p>
          <a:p>
            <a:r>
              <a:rPr kumimoji="1" lang="en-US" altLang="ko-KR" sz="2000" b="1" dirty="0"/>
              <a:t>Amplitude Attack</a:t>
            </a:r>
          </a:p>
          <a:p>
            <a:pPr lvl="1"/>
            <a:r>
              <a:rPr kumimoji="1" lang="ko-KR" altLang="en-US" sz="1800" dirty="0"/>
              <a:t>양자 하드웨어에서 적용 가능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양자 시스템에서 </a:t>
            </a:r>
            <a:r>
              <a:rPr kumimoji="1" lang="en-US" altLang="ko-KR" sz="1800" dirty="0"/>
              <a:t>QT-based control software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사용하여 사용자가 진폭 매개변수를 정의함</a:t>
            </a:r>
            <a:endParaRPr kumimoji="1" lang="en-US" altLang="ko-KR" sz="1800" dirty="0"/>
          </a:p>
          <a:p>
            <a:pPr lvl="2"/>
            <a:r>
              <a:rPr lang="en" altLang="ko-KR" sz="1400" dirty="0"/>
              <a:t>QT-based control software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" altLang="ko-KR" sz="1400" dirty="0"/>
              <a:t>"Signal &amp; Slot"</a:t>
            </a:r>
            <a:r>
              <a:rPr lang="ko-KR" altLang="en-US" sz="1400" dirty="0"/>
              <a:t>이라는 메커니즘을 통해 사용자가 설정한 진폭을 설정하면 설정 값에 따라 시스템의 </a:t>
            </a:r>
            <a:br>
              <a:rPr lang="en-US" altLang="ko-KR" sz="1400" dirty="0"/>
            </a:br>
            <a:r>
              <a:rPr lang="ko-KR" altLang="en-US" sz="1400" dirty="0" err="1"/>
              <a:t>백엔드로</a:t>
            </a:r>
            <a:r>
              <a:rPr lang="ko-KR" altLang="en-US" sz="1400" dirty="0"/>
              <a:t> 전달되어 양자 하드웨어가 이에 따라 동작함</a:t>
            </a:r>
            <a:endParaRPr kumimoji="1" lang="en-US" altLang="ko-KR" sz="2000" dirty="0"/>
          </a:p>
          <a:p>
            <a:pPr lvl="1"/>
            <a:r>
              <a:rPr lang="ko-KR" altLang="en-US" sz="1600" b="1" dirty="0"/>
              <a:t>기존 동작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사용자가 진폭 값 설정 </a:t>
            </a:r>
            <a:r>
              <a:rPr lang="en-US" altLang="ko-KR" sz="1600" b="1" dirty="0">
                <a:sym typeface="Wingdings" pitchFamily="2" charset="2"/>
              </a:rPr>
              <a:t></a:t>
            </a:r>
            <a:r>
              <a:rPr lang="ko-KR" altLang="en-US" sz="1600" b="1" dirty="0">
                <a:sym typeface="Wingdings" pitchFamily="2" charset="2"/>
              </a:rPr>
              <a:t> </a:t>
            </a:r>
            <a:r>
              <a:rPr lang="en" altLang="ko-KR" sz="1600" b="1" dirty="0"/>
              <a:t>QT-based control software</a:t>
            </a:r>
            <a:r>
              <a:rPr lang="en-US" altLang="ko-KR" sz="1600" b="1" dirty="0"/>
              <a:t>(</a:t>
            </a:r>
            <a:r>
              <a:rPr lang="en-US" altLang="ko-KR" sz="1600" b="1" dirty="0">
                <a:sym typeface="Wingdings" pitchFamily="2" charset="2"/>
              </a:rPr>
              <a:t>QT</a:t>
            </a:r>
            <a:r>
              <a:rPr lang="ko-KR" altLang="en-US" sz="1600" b="1" dirty="0">
                <a:sym typeface="Wingdings" pitchFamily="2" charset="2"/>
              </a:rPr>
              <a:t>의 </a:t>
            </a:r>
            <a:r>
              <a:rPr lang="en-US" altLang="ko-KR" sz="1600" b="1" dirty="0">
                <a:sym typeface="Wingdings" pitchFamily="2" charset="2"/>
              </a:rPr>
              <a:t>‘signal &amp; Slot’ </a:t>
            </a:r>
            <a:r>
              <a:rPr lang="ko-KR" altLang="en-US" sz="1600" b="1" dirty="0">
                <a:sym typeface="Wingdings" pitchFamily="2" charset="2"/>
              </a:rPr>
              <a:t>메커니즘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통해 사용자가 설정한 진폭 전달</a:t>
            </a:r>
            <a:endParaRPr lang="en-US" altLang="ko-KR" sz="1600" b="1" dirty="0">
              <a:sym typeface="Wingdings" pitchFamily="2" charset="2"/>
            </a:endParaRPr>
          </a:p>
          <a:p>
            <a:pPr lvl="1"/>
            <a:r>
              <a:rPr lang="ko-KR" altLang="en-US" sz="1600" b="1" dirty="0">
                <a:sym typeface="Wingdings" pitchFamily="2" charset="2"/>
              </a:rPr>
              <a:t>공격 후 동작</a:t>
            </a:r>
            <a:r>
              <a:rPr lang="en-US" altLang="ko-KR" sz="1600" b="1" dirty="0">
                <a:sym typeface="Wingdings" pitchFamily="2" charset="2"/>
              </a:rPr>
              <a:t>:</a:t>
            </a:r>
            <a:r>
              <a:rPr lang="ko-KR" altLang="en-US" sz="1600" b="1" dirty="0">
                <a:sym typeface="Wingdings" pitchFamily="2" charset="2"/>
              </a:rPr>
              <a:t> </a:t>
            </a:r>
            <a:r>
              <a:rPr lang="ko-KR" altLang="en-US" sz="1600" b="1" dirty="0"/>
              <a:t>사용자가 진폭 값 설정 </a:t>
            </a:r>
            <a:r>
              <a:rPr lang="en-US" altLang="ko-KR" sz="1600" b="1" dirty="0">
                <a:sym typeface="Wingdings" pitchFamily="2" charset="2"/>
              </a:rPr>
              <a:t></a:t>
            </a:r>
            <a:r>
              <a:rPr lang="ko-KR" altLang="en-US" sz="1600" b="1" dirty="0">
                <a:sym typeface="Wingdings" pitchFamily="2" charset="2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sym typeface="Wingdings" pitchFamily="2" charset="2"/>
              </a:rPr>
              <a:t>공격자가 </a:t>
            </a:r>
            <a:r>
              <a:rPr lang="en-US" altLang="ko-KR" sz="1600" b="1" dirty="0">
                <a:solidFill>
                  <a:srgbClr val="FF0000"/>
                </a:solidFill>
                <a:sym typeface="Wingdings" pitchFamily="2" charset="2"/>
              </a:rPr>
              <a:t>QT</a:t>
            </a:r>
            <a:r>
              <a:rPr lang="ko-KR" altLang="en-US" sz="1600" b="1" dirty="0">
                <a:solidFill>
                  <a:srgbClr val="FF0000"/>
                </a:solidFill>
                <a:sym typeface="Wingdings" pitchFamily="2" charset="2"/>
              </a:rPr>
              <a:t>의 </a:t>
            </a:r>
            <a:r>
              <a:rPr lang="en-US" altLang="ko-KR" sz="1600" b="1" dirty="0">
                <a:solidFill>
                  <a:srgbClr val="FF0000"/>
                </a:solidFill>
                <a:sym typeface="Wingdings" pitchFamily="2" charset="2"/>
              </a:rPr>
              <a:t>‘signal &amp; Slot’ </a:t>
            </a:r>
            <a:r>
              <a:rPr lang="ko-KR" altLang="en-US" sz="1600" b="1" dirty="0">
                <a:solidFill>
                  <a:srgbClr val="FF0000"/>
                </a:solidFill>
                <a:sym typeface="Wingdings" pitchFamily="2" charset="2"/>
              </a:rPr>
              <a:t>메커니즘을 공격</a:t>
            </a:r>
            <a:r>
              <a:rPr lang="en-US" altLang="ko-KR" sz="1600" b="1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  <a:sym typeface="Wingdings" pitchFamily="2" charset="2"/>
              </a:rPr>
              <a:t>사용자가 설정한 진폭 값이 </a:t>
            </a:r>
            <a:r>
              <a:rPr lang="ko-KR" altLang="en-US" sz="1600" b="1" dirty="0" err="1">
                <a:solidFill>
                  <a:srgbClr val="FF0000"/>
                </a:solidFill>
                <a:sym typeface="Wingdings" pitchFamily="2" charset="2"/>
              </a:rPr>
              <a:t>백엔드에</a:t>
            </a:r>
            <a:r>
              <a:rPr lang="ko-KR" altLang="en-US" sz="1600" b="1" dirty="0">
                <a:solidFill>
                  <a:srgbClr val="FF0000"/>
                </a:solidFill>
                <a:sym typeface="Wingdings" pitchFamily="2" charset="2"/>
              </a:rPr>
              <a:t> 전달되기 전에 값 수정</a:t>
            </a:r>
            <a:r>
              <a:rPr lang="en-US" altLang="ko-KR" sz="1600" b="1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ko-KR" altLang="en-US" sz="1600" b="1" dirty="0">
                <a:sym typeface="Wingdings" pitchFamily="2" charset="2"/>
              </a:rPr>
              <a:t> </a:t>
            </a:r>
            <a:r>
              <a:rPr lang="en-US" altLang="ko-KR" sz="1600" b="1" dirty="0">
                <a:sym typeface="Wingdings" pitchFamily="2" charset="2"/>
              </a:rPr>
              <a:t></a:t>
            </a:r>
            <a:r>
              <a:rPr lang="ko-KR" altLang="en-US" sz="1600" b="1" dirty="0">
                <a:sym typeface="Wingdings" pitchFamily="2" charset="2"/>
              </a:rPr>
              <a:t> 잘못된 진폭 전달  </a:t>
            </a:r>
            <a:r>
              <a:rPr kumimoji="1" lang="ko-KR" altLang="en-US" sz="1000" dirty="0">
                <a:sym typeface="Wingdings" pitchFamily="2" charset="2"/>
              </a:rPr>
              <a:t>**</a:t>
            </a:r>
            <a:r>
              <a:rPr lang="en-US" altLang="ko-KR" sz="1000" dirty="0">
                <a:sym typeface="Wingdings" pitchFamily="2" charset="2"/>
              </a:rPr>
              <a:t>‘signal &amp; Slot’ </a:t>
            </a:r>
            <a:r>
              <a:rPr lang="ko-KR" altLang="en-US" sz="1000" dirty="0">
                <a:sym typeface="Wingdings" pitchFamily="2" charset="2"/>
              </a:rPr>
              <a:t>메커니즘</a:t>
            </a:r>
            <a:r>
              <a:rPr lang="en-US" altLang="ko-KR" sz="1000" dirty="0">
                <a:sym typeface="Wingdings" pitchFamily="2" charset="2"/>
              </a:rPr>
              <a:t>:</a:t>
            </a:r>
            <a:r>
              <a:rPr lang="ko-KR" altLang="en-US" sz="1000" dirty="0">
                <a:sym typeface="Wingdings" pitchFamily="2" charset="2"/>
              </a:rPr>
              <a:t> 사용자 진폭</a:t>
            </a:r>
            <a:r>
              <a:rPr lang="en-US" altLang="ko-KR" sz="1000" dirty="0">
                <a:sym typeface="Wingdings" pitchFamily="2" charset="2"/>
              </a:rPr>
              <a:t>(signal)</a:t>
            </a:r>
            <a:r>
              <a:rPr lang="ko-KR" altLang="en-US" sz="1000" dirty="0" err="1">
                <a:sym typeface="Wingdings" pitchFamily="2" charset="2"/>
              </a:rPr>
              <a:t>에</a:t>
            </a:r>
            <a:r>
              <a:rPr lang="ko-KR" altLang="en-US" sz="1000" dirty="0">
                <a:sym typeface="Wingdings" pitchFamily="2" charset="2"/>
              </a:rPr>
              <a:t> 따라 그에 따른 함수</a:t>
            </a:r>
            <a:r>
              <a:rPr lang="en-US" altLang="ko-KR" sz="1000" dirty="0">
                <a:sym typeface="Wingdings" pitchFamily="2" charset="2"/>
              </a:rPr>
              <a:t>(Slot)</a:t>
            </a:r>
            <a:r>
              <a:rPr lang="ko-KR" altLang="en-US" sz="1000" dirty="0">
                <a:sym typeface="Wingdings" pitchFamily="2" charset="2"/>
              </a:rPr>
              <a:t>이 호출됨</a:t>
            </a:r>
            <a:endParaRPr lang="en-US" altLang="ko-KR" sz="1000" b="1" dirty="0">
              <a:sym typeface="Wingdings" pitchFamily="2" charset="2"/>
            </a:endParaRPr>
          </a:p>
          <a:p>
            <a:pPr lvl="1"/>
            <a:r>
              <a:rPr lang="en" altLang="ko-KR" sz="1800" dirty="0"/>
              <a:t>QT-based control software</a:t>
            </a:r>
            <a:r>
              <a:rPr lang="ko-KR" altLang="en-US" sz="1800" dirty="0"/>
              <a:t>의 </a:t>
            </a:r>
            <a:r>
              <a:rPr lang="en-US" altLang="ko-KR" sz="1800" dirty="0"/>
              <a:t>‘</a:t>
            </a:r>
            <a:r>
              <a:rPr lang="en" altLang="ko-KR" sz="1800" dirty="0"/>
              <a:t>Signal &amp; Slot</a:t>
            </a:r>
            <a:r>
              <a:rPr lang="en-US" altLang="ko-KR" sz="1800" dirty="0"/>
              <a:t>’</a:t>
            </a:r>
            <a:r>
              <a:rPr lang="ko-KR" altLang="en-US" sz="1800" dirty="0"/>
              <a:t>메커니즘에서 </a:t>
            </a:r>
            <a:r>
              <a:rPr lang="en-US" altLang="ko-KR" sz="1800" dirty="0"/>
              <a:t>Slot </a:t>
            </a:r>
            <a:r>
              <a:rPr lang="ko-KR" altLang="en-US" sz="1800" dirty="0"/>
              <a:t>함수를 수정하면 됨</a:t>
            </a:r>
            <a:endParaRPr kumimoji="1" lang="en-US" altLang="ko-KR" sz="1800" dirty="0">
              <a:sym typeface="Wingdings" pitchFamily="2" charset="2"/>
            </a:endParaRPr>
          </a:p>
          <a:p>
            <a:pPr lvl="1"/>
            <a:r>
              <a:rPr kumimoji="1" lang="ko-KR" altLang="en-US" sz="1800" dirty="0">
                <a:sym typeface="Wingdings" pitchFamily="2" charset="2"/>
              </a:rPr>
              <a:t>결과적으로 사용자는 정확한 값을 전달했다고 여기지만 잘못된 값이 추출됨</a:t>
            </a:r>
            <a:endParaRPr kumimoji="1" lang="en-US" altLang="ko-KR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335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F44EC-DA82-B87D-83C3-237D4560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MalaQ</a:t>
            </a:r>
            <a:r>
              <a:rPr kumimoji="1" lang="ko-KR" altLang="en-US" dirty="0"/>
              <a:t> 요약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DFA31E-2239-60F9-445A-7568EB113D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200" dirty="0"/>
              <a:t>QPU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제어하는 </a:t>
            </a:r>
            <a:r>
              <a:rPr kumimoji="1" lang="en-US" altLang="ko-KR" sz="2200" dirty="0"/>
              <a:t>CPU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공격하여 공격자가 </a:t>
            </a:r>
            <a:r>
              <a:rPr kumimoji="1" lang="en-US" altLang="ko-KR" sz="2200" dirty="0"/>
              <a:t>QPU</a:t>
            </a:r>
            <a:r>
              <a:rPr kumimoji="1" lang="ko-KR" altLang="en-US" sz="2200" dirty="0" err="1"/>
              <a:t>에</a:t>
            </a:r>
            <a:r>
              <a:rPr kumimoji="1" lang="ko-KR" altLang="en-US" sz="2200" dirty="0"/>
              <a:t> 접근할 수 </a:t>
            </a:r>
            <a:r>
              <a:rPr kumimoji="1" lang="ko-KR" altLang="en-US" sz="2200" dirty="0" err="1"/>
              <a:t>있도록함</a:t>
            </a:r>
            <a:endParaRPr kumimoji="1" lang="en-US" altLang="ko-KR" sz="2200" dirty="0"/>
          </a:p>
          <a:p>
            <a:r>
              <a:rPr kumimoji="1" lang="en-US" altLang="ko-KR" sz="2200" dirty="0"/>
              <a:t>QPU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직접 공격하는 것이 아닌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QPU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접근할 수 있는 </a:t>
            </a:r>
            <a:r>
              <a:rPr kumimoji="1" lang="ko-KR" altLang="en-US" sz="2200" dirty="0" err="1"/>
              <a:t>백도어</a:t>
            </a:r>
            <a:r>
              <a:rPr kumimoji="1" lang="ko-KR" altLang="en-US" sz="2200" dirty="0"/>
              <a:t> 제공</a:t>
            </a:r>
            <a:endParaRPr kumimoji="1" lang="en-US" altLang="ko-KR" sz="2200" dirty="0"/>
          </a:p>
          <a:p>
            <a:r>
              <a:rPr kumimoji="1" lang="en" altLang="ko-KR" sz="2200" dirty="0" err="1"/>
              <a:t>MalaQ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통해 피해자 </a:t>
            </a:r>
            <a:r>
              <a:rPr kumimoji="1" lang="en-US" altLang="ko-KR" sz="2200" dirty="0"/>
              <a:t>CPU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통해 </a:t>
            </a:r>
            <a:r>
              <a:rPr kumimoji="1" lang="en" altLang="ko-KR" sz="2200" dirty="0"/>
              <a:t>QPU</a:t>
            </a:r>
            <a:r>
              <a:rPr kumimoji="1" lang="ko-KR" altLang="en-US" sz="2200" dirty="0" err="1"/>
              <a:t>에</a:t>
            </a:r>
            <a:r>
              <a:rPr kumimoji="1" lang="ko-KR" altLang="en-US" sz="2200" dirty="0"/>
              <a:t> 접근하고 제어</a:t>
            </a:r>
            <a:endParaRPr kumimoji="1" lang="en-US" altLang="ko-KR" sz="2200" dirty="0"/>
          </a:p>
          <a:p>
            <a:pPr lvl="1"/>
            <a:r>
              <a:rPr kumimoji="1" lang="en-US" altLang="ko-KR" sz="2000" b="1" dirty="0"/>
              <a:t>Phase Attack</a:t>
            </a:r>
          </a:p>
          <a:p>
            <a:pPr lvl="2"/>
            <a:r>
              <a:rPr kumimoji="1" lang="ko-KR" altLang="en-US" sz="1600" b="1" dirty="0"/>
              <a:t>하드웨어 및 소프트웨어 접근을 통해 공격가능</a:t>
            </a:r>
            <a:endParaRPr kumimoji="1" lang="en-US" altLang="ko-KR" sz="1600" b="1" dirty="0"/>
          </a:p>
          <a:p>
            <a:pPr lvl="2"/>
            <a:r>
              <a:rPr kumimoji="1" lang="en-US" altLang="ko-KR" sz="1600" dirty="0"/>
              <a:t>FPGA </a:t>
            </a:r>
            <a:r>
              <a:rPr kumimoji="1" lang="ko-KR" altLang="en-US" sz="1600" dirty="0"/>
              <a:t>및 </a:t>
            </a:r>
            <a:r>
              <a:rPr kumimoji="1" lang="en-US" altLang="ko-KR" sz="1600" dirty="0"/>
              <a:t>DDS</a:t>
            </a:r>
            <a:r>
              <a:rPr kumimoji="1" lang="ko-KR" altLang="en-US" sz="1600" dirty="0"/>
              <a:t>에서 사용하는 </a:t>
            </a:r>
            <a:r>
              <a:rPr kumimoji="1" lang="en-US" altLang="ko-KR" sz="1600" dirty="0"/>
              <a:t>Phase</a:t>
            </a:r>
            <a:r>
              <a:rPr kumimoji="1" lang="ko-KR" altLang="en-US" sz="1600" dirty="0"/>
              <a:t> 관련 스크립트 수정</a:t>
            </a:r>
            <a:endParaRPr kumimoji="1" lang="en-US" altLang="ko-KR" sz="1600" b="1" dirty="0"/>
          </a:p>
          <a:p>
            <a:pPr lvl="1"/>
            <a:r>
              <a:rPr kumimoji="1" lang="en-US" altLang="ko-KR" sz="2000" b="1" dirty="0"/>
              <a:t>Amplitude Attack</a:t>
            </a:r>
          </a:p>
          <a:p>
            <a:pPr lvl="2"/>
            <a:r>
              <a:rPr kumimoji="1" lang="ko-KR" altLang="en-US" sz="1600" b="1" dirty="0"/>
              <a:t>하드웨어 접근을 통해 공격가능</a:t>
            </a:r>
            <a:endParaRPr kumimoji="1" lang="en-US" altLang="ko-KR" sz="1600" b="1" dirty="0"/>
          </a:p>
          <a:p>
            <a:pPr lvl="2"/>
            <a:r>
              <a:rPr lang="ko-KR" altLang="en-US" sz="1600" dirty="0">
                <a:sym typeface="Wingdings" pitchFamily="2" charset="2"/>
              </a:rPr>
              <a:t>공격자가 </a:t>
            </a:r>
            <a:r>
              <a:rPr lang="en-US" altLang="ko-KR" sz="1600" dirty="0">
                <a:sym typeface="Wingdings" pitchFamily="2" charset="2"/>
              </a:rPr>
              <a:t>QT</a:t>
            </a:r>
            <a:r>
              <a:rPr lang="ko-KR" altLang="en-US" sz="1600" dirty="0">
                <a:sym typeface="Wingdings" pitchFamily="2" charset="2"/>
              </a:rPr>
              <a:t>의 </a:t>
            </a:r>
            <a:r>
              <a:rPr lang="en-US" altLang="ko-KR" sz="1600" dirty="0">
                <a:sym typeface="Wingdings" pitchFamily="2" charset="2"/>
              </a:rPr>
              <a:t>‘signal &amp; Slot’ </a:t>
            </a:r>
            <a:r>
              <a:rPr lang="ko-KR" altLang="en-US" sz="1600" dirty="0">
                <a:sym typeface="Wingdings" pitchFamily="2" charset="2"/>
              </a:rPr>
              <a:t>메커니즘을 공격</a:t>
            </a:r>
            <a:endParaRPr lang="en-US" altLang="ko-KR" sz="1600" dirty="0">
              <a:sym typeface="Wingdings" pitchFamily="2" charset="2"/>
            </a:endParaRPr>
          </a:p>
          <a:p>
            <a:pPr lvl="2"/>
            <a:r>
              <a:rPr lang="ko-KR" altLang="en-US" sz="1600" dirty="0">
                <a:sym typeface="Wingdings" pitchFamily="2" charset="2"/>
              </a:rPr>
              <a:t>사용자가 설정한 진폭 값이 </a:t>
            </a:r>
            <a:r>
              <a:rPr lang="ko-KR" altLang="en-US" sz="1600" dirty="0" err="1">
                <a:sym typeface="Wingdings" pitchFamily="2" charset="2"/>
              </a:rPr>
              <a:t>백엔드에</a:t>
            </a:r>
            <a:r>
              <a:rPr lang="ko-KR" altLang="en-US" sz="1600" dirty="0">
                <a:sym typeface="Wingdings" pitchFamily="2" charset="2"/>
              </a:rPr>
              <a:t> 전달되기 전에 값 수정 </a:t>
            </a:r>
            <a:r>
              <a:rPr lang="en-US" altLang="ko-KR" sz="1600" dirty="0">
                <a:sym typeface="Wingdings" pitchFamily="2" charset="2"/>
              </a:rPr>
              <a:t>(</a:t>
            </a:r>
            <a:r>
              <a:rPr lang="ko-KR" altLang="en-US" sz="1600" dirty="0">
                <a:sym typeface="Wingdings" pitchFamily="2" charset="2"/>
              </a:rPr>
              <a:t>하드웨어에서 실제 정보를 왜곡</a:t>
            </a:r>
            <a:r>
              <a:rPr lang="en-US" altLang="ko-KR" sz="1600" dirty="0">
                <a:sym typeface="Wingdings" pitchFamily="2" charset="2"/>
              </a:rPr>
              <a:t>)</a:t>
            </a:r>
            <a:endParaRPr kumimoji="1" lang="en-US" altLang="ko-KR" sz="1600" dirty="0"/>
          </a:p>
          <a:p>
            <a:pPr lvl="1"/>
            <a:endParaRPr kumimoji="1" lang="en-US" altLang="ko-KR" sz="2000" b="1" dirty="0"/>
          </a:p>
          <a:p>
            <a:r>
              <a:rPr kumimoji="1" lang="ko-KR" altLang="en-US" sz="2000" dirty="0"/>
              <a:t>향후 연구 주제</a:t>
            </a:r>
            <a:r>
              <a:rPr kumimoji="1" lang="en-US" altLang="ko-KR" sz="2000" dirty="0"/>
              <a:t>?:</a:t>
            </a:r>
            <a:r>
              <a:rPr kumimoji="1" lang="ko-KR" altLang="en-US" sz="2000" dirty="0"/>
              <a:t> 악의적으로 </a:t>
            </a:r>
            <a:r>
              <a:rPr kumimoji="1" lang="en-US" altLang="ko-KR" sz="2000" dirty="0"/>
              <a:t>Quantum measurement</a:t>
            </a:r>
            <a:r>
              <a:rPr kumimoji="1" lang="ko-KR" altLang="en-US" sz="2000" dirty="0"/>
              <a:t> 암호화하는 방식을 통해 양자 </a:t>
            </a:r>
            <a:r>
              <a:rPr kumimoji="1" lang="ko-KR" altLang="en-US" sz="2000" dirty="0" err="1"/>
              <a:t>랜섬웨어를</a:t>
            </a:r>
            <a:r>
              <a:rPr kumimoji="1" lang="ko-KR" altLang="en-US" sz="2000" dirty="0"/>
              <a:t> </a:t>
            </a:r>
            <a:br>
              <a:rPr kumimoji="1" lang="en-US" altLang="ko-KR" sz="2000" dirty="0"/>
            </a:br>
            <a:r>
              <a:rPr kumimoji="1" lang="ko-KR" altLang="en-US" sz="2000" dirty="0"/>
              <a:t>개발 할 수 있다는 가능성을 제시함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77407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+</a:t>
            </a:r>
            <a:r>
              <a:rPr lang="ko-KR" altLang="en-US" sz="4800" dirty="0" err="1"/>
              <a:t>부채널</a:t>
            </a:r>
            <a:r>
              <a:rPr lang="ko-KR" altLang="en-US" sz="4800" dirty="0"/>
              <a:t> 공격</a:t>
            </a:r>
          </a:p>
        </p:txBody>
      </p:sp>
    </p:spTree>
    <p:extLst>
      <p:ext uri="{BB962C8B-B14F-4D97-AF65-F5344CB8AC3E}">
        <p14:creationId xmlns:p14="http://schemas.microsoft.com/office/powerpoint/2010/main" val="361811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7B184-9BDE-0361-6910-73E87732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sz="3600" dirty="0"/>
              <a:t>Timing</a:t>
            </a:r>
            <a:r>
              <a:rPr kumimoji="1" lang="en-US" altLang="ko-KR" sz="3600" dirty="0"/>
              <a:t>-SCAs[6]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420419-BBDE-ADAA-1B1C-69F26DE3ED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1397" y="1054295"/>
            <a:ext cx="6389440" cy="5603875"/>
          </a:xfrm>
        </p:spPr>
        <p:txBody>
          <a:bodyPr>
            <a:normAutofit/>
          </a:bodyPr>
          <a:lstStyle/>
          <a:p>
            <a:r>
              <a:rPr kumimoji="1" lang="en" altLang="ko-KR" sz="1800" b="1" dirty="0"/>
              <a:t>Application Layer (</a:t>
            </a:r>
            <a:r>
              <a:rPr kumimoji="1" lang="ko-KR" altLang="en-US" sz="1800" b="1" dirty="0"/>
              <a:t>응용 계층</a:t>
            </a:r>
            <a:r>
              <a:rPr kumimoji="1" lang="en-US" altLang="ko-KR" sz="1800" b="1" dirty="0"/>
              <a:t>)</a:t>
            </a:r>
          </a:p>
          <a:p>
            <a:pPr lvl="1"/>
            <a:r>
              <a:rPr kumimoji="1" lang="en" altLang="ko-KR" sz="1400" b="1" dirty="0"/>
              <a:t>Microsoft Azure, Amazon </a:t>
            </a:r>
            <a:r>
              <a:rPr kumimoji="1" lang="en" altLang="ko-KR" sz="1400" b="1" dirty="0" err="1"/>
              <a:t>Braket</a:t>
            </a:r>
            <a:r>
              <a:rPr kumimoji="1" lang="en" altLang="ko-KR" sz="1400" b="1" dirty="0"/>
              <a:t> </a:t>
            </a:r>
            <a:r>
              <a:rPr kumimoji="1" lang="ko-KR" altLang="en-US" sz="1400" b="1" dirty="0"/>
              <a:t>같은 플랫폼에서 사용자가 상호작용하는 부분</a:t>
            </a:r>
            <a:endParaRPr kumimoji="1" lang="en-US" altLang="ko-KR" sz="1400" b="1" dirty="0"/>
          </a:p>
          <a:p>
            <a:pPr lvl="1"/>
            <a:r>
              <a:rPr kumimoji="1" lang="ko-KR" altLang="en-US" sz="1400" b="1" dirty="0"/>
              <a:t>양자 컴퓨터에서 실행할 알고리즘 설계 및 확인</a:t>
            </a:r>
            <a:endParaRPr kumimoji="1" lang="en-US" altLang="ko-KR" sz="1400" b="1" dirty="0"/>
          </a:p>
          <a:p>
            <a:r>
              <a:rPr kumimoji="1" lang="en" altLang="ko-KR" sz="1800" dirty="0"/>
              <a:t>Classical Processing (</a:t>
            </a:r>
            <a:r>
              <a:rPr kumimoji="1" lang="ko-KR" altLang="en-US" sz="1800" dirty="0"/>
              <a:t>클래식 처리</a:t>
            </a:r>
            <a:r>
              <a:rPr kumimoji="1" lang="en-US" altLang="ko-KR" sz="1800" dirty="0"/>
              <a:t>)</a:t>
            </a:r>
          </a:p>
          <a:p>
            <a:pPr lvl="1"/>
            <a:r>
              <a:rPr kumimoji="1" lang="ko-KR" altLang="en-US" sz="1400" dirty="0"/>
              <a:t>양자 컴퓨터는 고전적인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클래식</a:t>
            </a:r>
            <a:r>
              <a:rPr kumimoji="1" lang="en-US" altLang="ko-KR" sz="1400" dirty="0"/>
              <a:t>) </a:t>
            </a:r>
            <a:r>
              <a:rPr kumimoji="1" lang="ko-KR" altLang="en-US" sz="1400" dirty="0"/>
              <a:t>컴퓨터와 상호작용하며 작동</a:t>
            </a:r>
            <a:endParaRPr kumimoji="1" lang="en-US" altLang="ko-KR" sz="1400" dirty="0"/>
          </a:p>
          <a:p>
            <a:pPr lvl="1"/>
            <a:r>
              <a:rPr kumimoji="1" lang="ko-KR" altLang="en-US" sz="1400" dirty="0"/>
              <a:t>양자 알고리즘이 실행되기 전에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클래식 컴퓨터는 데이터를 준비하고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양자 컴퓨터에 전달할 명령을 생성 </a:t>
            </a:r>
            <a:r>
              <a:rPr kumimoji="1" lang="en-US" altLang="ko-KR" sz="1400" dirty="0"/>
              <a:t>(classic data </a:t>
            </a:r>
            <a:r>
              <a:rPr kumimoji="1" lang="en-US" altLang="ko-KR" sz="1400" dirty="0">
                <a:sym typeface="Wingdings" pitchFamily="2" charset="2"/>
              </a:rPr>
              <a:t> quantum data</a:t>
            </a:r>
            <a:r>
              <a:rPr kumimoji="1" lang="en-US" altLang="ko-KR" sz="1400" dirty="0"/>
              <a:t>)</a:t>
            </a:r>
          </a:p>
          <a:p>
            <a:pPr lvl="1"/>
            <a:r>
              <a:rPr kumimoji="1" lang="ko-KR" altLang="en-US" sz="1400" dirty="0"/>
              <a:t>양자컴퓨터에서 확률적으로 나타난 결과를 해석 및 변환</a:t>
            </a:r>
            <a:r>
              <a:rPr kumimoji="1" lang="en-US" altLang="ko-KR" sz="1400" dirty="0">
                <a:sym typeface="Wingdings" pitchFamily="2" charset="2"/>
              </a:rPr>
              <a:t> (</a:t>
            </a:r>
            <a:r>
              <a:rPr kumimoji="1" lang="en-US" altLang="ko-KR" sz="1400" dirty="0"/>
              <a:t>quantum data </a:t>
            </a:r>
            <a:r>
              <a:rPr kumimoji="1" lang="en-US" altLang="ko-KR" sz="1400" dirty="0">
                <a:sym typeface="Wingdings" pitchFamily="2" charset="2"/>
              </a:rPr>
              <a:t> classic data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800" dirty="0"/>
              <a:t>Quantum Processing Unit (</a:t>
            </a:r>
            <a:r>
              <a:rPr kumimoji="1" lang="ko-KR" altLang="en-US" sz="1800" dirty="0"/>
              <a:t>양자 처리 장치</a:t>
            </a:r>
            <a:r>
              <a:rPr kumimoji="1" lang="en-US" altLang="ko-KR" sz="1800" dirty="0"/>
              <a:t>)</a:t>
            </a:r>
          </a:p>
          <a:p>
            <a:pPr lvl="1"/>
            <a:r>
              <a:rPr kumimoji="1" lang="ko-KR" altLang="en-US" sz="1400" dirty="0"/>
              <a:t>양자 컴퓨터의 물리적인 하드웨어로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큐비트들이 존재하며 연산이 수행되는 곳</a:t>
            </a:r>
            <a:endParaRPr kumimoji="1" lang="en-US" altLang="ko-KR" sz="1400" dirty="0"/>
          </a:p>
          <a:p>
            <a:pPr lvl="1"/>
            <a:r>
              <a:rPr kumimoji="1" lang="ko-KR" altLang="en-US" sz="1400" dirty="0"/>
              <a:t>극저온 환경에서 작동하며 큐비트들이 외부 환경으로부터 보호받음</a:t>
            </a:r>
            <a:endParaRPr kumimoji="1" lang="en-US" altLang="ko-KR" sz="1400" dirty="0"/>
          </a:p>
          <a:p>
            <a:r>
              <a:rPr kumimoji="1" lang="en-US" altLang="ko-KR" sz="1800" dirty="0"/>
              <a:t>Quantum Computer (</a:t>
            </a:r>
            <a:r>
              <a:rPr kumimoji="1" lang="ko-KR" altLang="en-US" sz="1800" dirty="0"/>
              <a:t>양자컴퓨터</a:t>
            </a:r>
            <a:r>
              <a:rPr kumimoji="1" lang="en-US" altLang="ko-KR" sz="1800" dirty="0"/>
              <a:t>)</a:t>
            </a:r>
          </a:p>
          <a:p>
            <a:pPr lvl="1"/>
            <a:r>
              <a:rPr kumimoji="1" lang="ko-KR" altLang="en-US" sz="1400" dirty="0"/>
              <a:t>양자 처리 장치와 고전적인 컴퓨터를 통합한 전체 시스템</a:t>
            </a:r>
            <a:endParaRPr kumimoji="1" lang="en-US" altLang="ko-KR" sz="1400" dirty="0"/>
          </a:p>
          <a:p>
            <a:pPr lvl="1"/>
            <a:endParaRPr kumimoji="1" lang="en-US" altLang="ko-KR" sz="1400" dirty="0"/>
          </a:p>
          <a:p>
            <a:endParaRPr kumimoji="1"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7AFFC8-0D87-5846-1B18-F3AE17F3C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69" y="1054295"/>
            <a:ext cx="4691506" cy="5154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520CF-6D36-0CFC-E325-C80775FE1B6E}"/>
              </a:ext>
            </a:extLst>
          </p:cNvPr>
          <p:cNvSpPr txBox="1"/>
          <p:nvPr/>
        </p:nvSpPr>
        <p:spPr>
          <a:xfrm>
            <a:off x="1498091" y="6260005"/>
            <a:ext cx="2637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b="1" dirty="0"/>
              <a:t>IBM </a:t>
            </a:r>
            <a:r>
              <a:rPr kumimoji="1" lang="ko-KR" altLang="en-US" sz="1400" b="1" dirty="0"/>
              <a:t>클라우드 양자컴퓨터 실행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744F2-FABC-8377-74FC-CFC3409F4A4B}"/>
              </a:ext>
            </a:extLst>
          </p:cNvPr>
          <p:cNvSpPr txBox="1"/>
          <p:nvPr/>
        </p:nvSpPr>
        <p:spPr>
          <a:xfrm>
            <a:off x="-21851" y="6619444"/>
            <a:ext cx="8236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/>
              <a:t>[6]</a:t>
            </a:r>
            <a:r>
              <a:rPr lang="en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Lu, Chao, et al. "Quantum Leak: Timing Side-Channel Attacks on Cloud-Based Quantum Services." </a:t>
            </a:r>
            <a:r>
              <a:rPr lang="en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arXiv:2401.01521</a:t>
            </a:r>
            <a:r>
              <a:rPr lang="en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  <a:endParaRPr kumimoji="1"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7773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DC969-36BB-59FF-E39D-3EAC248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R" sz="3600" dirty="0"/>
              <a:t>Timing</a:t>
            </a:r>
            <a:r>
              <a:rPr kumimoji="1" lang="en-US" altLang="ko-KR" sz="3600" dirty="0"/>
              <a:t>-SCAs[6]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0D3698-0DAF-20F2-4C13-ED9703D78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클라우드 컴퓨팅 환경에서의 </a:t>
            </a:r>
            <a:r>
              <a:rPr kumimoji="1" lang="en-US" altLang="ko-KR" dirty="0"/>
              <a:t>timing SCAs </a:t>
            </a:r>
            <a:r>
              <a:rPr kumimoji="1" lang="ko-KR" altLang="en-US" dirty="0"/>
              <a:t>공격 수행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이를 수행하기 위해서는 몇몇 가정된 환경이 필요함 </a:t>
            </a:r>
            <a:r>
              <a:rPr kumimoji="1" lang="en-US" altLang="ko-KR" dirty="0"/>
              <a:t>(</a:t>
            </a:r>
            <a:r>
              <a:rPr kumimoji="1" lang="ko-KR" altLang="en-US" dirty="0"/>
              <a:t>해당 논문에서는 이전 연구들에 비해 가정이 줄었으나 여전히 가정들이 필요함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2F67DA-027E-C116-B860-E980EA85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25" y="2493818"/>
            <a:ext cx="7741349" cy="36187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C3A7BC-8539-2179-1372-89989377E3A7}"/>
              </a:ext>
            </a:extLst>
          </p:cNvPr>
          <p:cNvSpPr txBox="1"/>
          <p:nvPr/>
        </p:nvSpPr>
        <p:spPr>
          <a:xfrm>
            <a:off x="2345613" y="6321062"/>
            <a:ext cx="7500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세가지 주체</a:t>
            </a:r>
            <a:r>
              <a:rPr kumimoji="1" lang="en-US" altLang="ko-KR" b="1" dirty="0"/>
              <a:t>:</a:t>
            </a:r>
            <a:r>
              <a:rPr kumimoji="1" lang="ko-KR" altLang="en-US" b="1" dirty="0"/>
              <a:t> 양자 클라우드 서비스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양자회로 실행자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피해자</a:t>
            </a:r>
            <a:r>
              <a:rPr kumimoji="1" lang="en-US" altLang="ko-KR" b="1" dirty="0"/>
              <a:t>),</a:t>
            </a:r>
            <a:r>
              <a:rPr kumimoji="1" lang="ko-KR" altLang="en-US" b="1" dirty="0"/>
              <a:t> 공격자</a:t>
            </a:r>
          </a:p>
        </p:txBody>
      </p:sp>
    </p:spTree>
    <p:extLst>
      <p:ext uri="{BB962C8B-B14F-4D97-AF65-F5344CB8AC3E}">
        <p14:creationId xmlns:p14="http://schemas.microsoft.com/office/powerpoint/2010/main" val="246653051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11233</TotalTime>
  <Words>1268</Words>
  <Application>Microsoft Macintosh PowerPoint</Application>
  <PresentationFormat>와이드스크린</PresentationFormat>
  <Paragraphs>111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Roboto</vt:lpstr>
      <vt:lpstr>Wingdings</vt:lpstr>
      <vt:lpstr>CryptoCraft 테마</vt:lpstr>
      <vt:lpstr>제목 테마</vt:lpstr>
      <vt:lpstr>MalaQ 논문 리뷰  https://youtu.be/CfwMmF2fww0</vt:lpstr>
      <vt:lpstr>멀웨어 (Malware)</vt:lpstr>
      <vt:lpstr>MalaQ -A Malware Against Quantum Computer</vt:lpstr>
      <vt:lpstr>MalaQ - 동작방식</vt:lpstr>
      <vt:lpstr>MalaQ - 양자공격기법</vt:lpstr>
      <vt:lpstr>MalaQ 요약</vt:lpstr>
      <vt:lpstr>+부채널 공격</vt:lpstr>
      <vt:lpstr>Timing-SCAs[6]</vt:lpstr>
      <vt:lpstr>Timing-SCAs[6]</vt:lpstr>
      <vt:lpstr>Timing-SCAs[6]</vt:lpstr>
      <vt:lpstr>Timing-SCAs[6]</vt:lpstr>
      <vt:lpstr>Timing-SCAs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203</cp:revision>
  <dcterms:created xsi:type="dcterms:W3CDTF">2019-03-05T04:29:07Z</dcterms:created>
  <dcterms:modified xsi:type="dcterms:W3CDTF">2024-09-18T15:19:50Z</dcterms:modified>
</cp:coreProperties>
</file>